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56" r:id="rId3"/>
    <p:sldId id="257" r:id="rId4"/>
    <p:sldId id="261" r:id="rId5"/>
    <p:sldId id="258" r:id="rId6"/>
    <p:sldId id="260" r:id="rId7"/>
    <p:sldId id="259" r:id="rId8"/>
    <p:sldId id="265" r:id="rId9"/>
    <p:sldId id="264" r:id="rId10"/>
    <p:sldId id="273" r:id="rId11"/>
    <p:sldId id="272" r:id="rId12"/>
    <p:sldId id="267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A4"/>
    <a:srgbClr val="EA22EF"/>
    <a:srgbClr val="DBD600"/>
    <a:srgbClr val="0000FF"/>
    <a:srgbClr val="FF9933"/>
    <a:srgbClr val="009A46"/>
    <a:srgbClr val="0530BB"/>
    <a:srgbClr val="E1697D"/>
    <a:srgbClr val="94CE68"/>
    <a:srgbClr val="F1A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84747-2B00-4034-A65F-FE8526DE900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7C930-64A8-4811-BF29-CE12DA661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1E13-7462-4582-B008-50B45C9B3F13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681C-6497-4F5B-8B6D-8636F15A6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B681C-6497-4F5B-8B6D-8636F15A6D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5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B681C-6497-4F5B-8B6D-8636F15A6D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Taaffe</a:t>
            </a:r>
            <a:r>
              <a:rPr lang="en-GB" baseline="0" dirty="0" smtClean="0"/>
              <a:t> pronounced ‘</a:t>
            </a:r>
            <a:r>
              <a:rPr lang="en-GB" baseline="0" dirty="0" err="1" smtClean="0"/>
              <a:t>Taffee</a:t>
            </a:r>
            <a:r>
              <a:rPr lang="en-GB" baseline="0" dirty="0" smtClean="0"/>
              <a:t>’ (like toffee).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B681C-6497-4F5B-8B6D-8636F15A6D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6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timer in PP mode to start.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B681C-6497-4F5B-8B6D-8636F15A6D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3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04E8-9A4F-479B-B205-A13961DFC3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317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7F7DD-F51E-4EC3-B0D4-C2EC2676F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58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EEDAB-7963-4F66-ABA7-AC35D93D66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97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40667-804C-4767-B845-E4EB734318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11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176CF-1878-4CBD-9B4E-2C8FB0D190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450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16D4C-52D6-4F0D-A87E-0BE80E179A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011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BF96E-4775-408D-8B16-B6DA402E10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765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6DC07-5EA2-4245-9767-AA5FAEC576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60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43CFD-1BA3-4378-8B63-A150A8B11C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089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1CE0-B5E8-4E44-B1E0-AA6DC7331A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103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4B03C-8699-4B07-97A5-3D5990287D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43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7103B7-3F41-4DB2-B051-2DFB7FCFAE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58" y="980728"/>
            <a:ext cx="8481447" cy="4104456"/>
          </a:xfrm>
        </p:spPr>
        <p:txBody>
          <a:bodyPr/>
          <a:lstStyle/>
          <a:p>
            <a:r>
              <a:rPr lang="en-GB" sz="2000" dirty="0" smtClean="0">
                <a:solidFill>
                  <a:srgbClr val="00B050"/>
                </a:solidFill>
              </a:rPr>
              <a:t>Groups of 4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Create a short scene of a sudden emergency.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	</a:t>
            </a:r>
            <a:r>
              <a:rPr lang="en-GB" sz="2000" dirty="0" smtClean="0">
                <a:solidFill>
                  <a:srgbClr val="00B050"/>
                </a:solidFill>
              </a:rPr>
              <a:t>It must be related to Stephen Lawrence but must not show the 	stabbing (we did that last week!)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B050"/>
                </a:solidFill>
              </a:rPr>
              <a:t>1.   Start off with everything in the scene seeming normal. </a:t>
            </a:r>
          </a:p>
          <a:p>
            <a:pPr marL="457200" indent="-457200">
              <a:buAutoNum type="arabicPeriod" startAt="2"/>
            </a:pPr>
            <a:r>
              <a:rPr lang="en-GB" sz="2000" dirty="0" smtClean="0">
                <a:solidFill>
                  <a:srgbClr val="00B050"/>
                </a:solidFill>
              </a:rPr>
              <a:t>Pick a moment when the emergency happens and show how the 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smtClean="0">
                <a:solidFill>
                  <a:srgbClr val="00B050"/>
                </a:solidFill>
              </a:rPr>
              <a:t> 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B050"/>
                </a:solidFill>
              </a:rPr>
              <a:t>characters respond to it. </a:t>
            </a:r>
            <a:endParaRPr lang="en-GB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B050"/>
                </a:solidFill>
              </a:rPr>
              <a:t>3.    End with a freeze frame.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24622" y="116632"/>
            <a:ext cx="9220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Starter – The Sudden Emergency </a:t>
            </a:r>
            <a:endParaRPr lang="en-US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Cloud Callout 4"/>
          <p:cNvSpPr/>
          <p:nvPr/>
        </p:nvSpPr>
        <p:spPr>
          <a:xfrm flipH="1">
            <a:off x="2483768" y="3886815"/>
            <a:ext cx="6897256" cy="2664296"/>
          </a:xfrm>
          <a:prstGeom prst="cloudCallout">
            <a:avLst>
              <a:gd name="adj1" fmla="val -43998"/>
              <a:gd name="adj2" fmla="val 5370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rgbClr val="0070C0"/>
              </a:solidFill>
            </a:endParaRP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Scene ideas: </a:t>
            </a:r>
          </a:p>
          <a:p>
            <a:pPr marL="457200" indent="-457200">
              <a:buFontTx/>
              <a:buChar char="-"/>
            </a:pPr>
            <a:r>
              <a:rPr lang="en-GB" dirty="0" err="1" smtClean="0">
                <a:solidFill>
                  <a:srgbClr val="0070C0"/>
                </a:solidFill>
              </a:rPr>
              <a:t>Duwayne’s</a:t>
            </a:r>
            <a:r>
              <a:rPr lang="en-GB" dirty="0" smtClean="0">
                <a:solidFill>
                  <a:srgbClr val="0070C0"/>
                </a:solidFill>
              </a:rPr>
              <a:t> parents find out about what has happened;</a:t>
            </a:r>
          </a:p>
          <a:p>
            <a:pPr marL="457200" indent="-457200"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The next bus due at the stop arrives to find Stephen laying on the floor;</a:t>
            </a:r>
          </a:p>
          <a:p>
            <a:pPr marL="457200" indent="-457200"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The police receive a call that someone has been stabbed. </a:t>
            </a:r>
          </a:p>
          <a:p>
            <a:pPr algn="ctr"/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39958" y="4221088"/>
            <a:ext cx="3240359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Challenge: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Think of your own ideas for characters and settings.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810" y="5373216"/>
            <a:ext cx="3498102" cy="129614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Extension: </a:t>
            </a:r>
          </a:p>
          <a:p>
            <a:pPr marL="285750" indent="-285750" algn="ctr">
              <a:buFontTx/>
              <a:buChar char="-"/>
            </a:pPr>
            <a:r>
              <a:rPr lang="en-GB" dirty="0" smtClean="0">
                <a:solidFill>
                  <a:srgbClr val="FFFF00"/>
                </a:solidFill>
              </a:rPr>
              <a:t>Use body tension</a:t>
            </a:r>
          </a:p>
          <a:p>
            <a:pPr marL="285750" indent="-285750" algn="ctr">
              <a:buFontTx/>
              <a:buChar char="-"/>
            </a:pPr>
            <a:r>
              <a:rPr lang="en-GB" dirty="0" smtClean="0">
                <a:solidFill>
                  <a:srgbClr val="FFFF00"/>
                </a:solidFill>
              </a:rPr>
              <a:t>Show shock</a:t>
            </a:r>
          </a:p>
          <a:p>
            <a:pPr marL="285750" indent="-285750" algn="ctr">
              <a:buFontTx/>
              <a:buChar char="-"/>
            </a:pPr>
            <a:r>
              <a:rPr lang="en-GB" dirty="0" smtClean="0">
                <a:solidFill>
                  <a:srgbClr val="FFFF00"/>
                </a:solidFill>
              </a:rPr>
              <a:t>Consider a change of pace </a:t>
            </a:r>
          </a:p>
        </p:txBody>
      </p:sp>
    </p:spTree>
    <p:extLst>
      <p:ext uri="{BB962C8B-B14F-4D97-AF65-F5344CB8AC3E}">
        <p14:creationId xmlns:p14="http://schemas.microsoft.com/office/powerpoint/2010/main" val="29753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Add – Question – Challenge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Review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00B0F0"/>
                </a:solidFill>
              </a:rPr>
              <a:t>Sit in a circle</a:t>
            </a:r>
          </a:p>
          <a:p>
            <a:r>
              <a:rPr lang="en-GB" sz="2800" dirty="0" smtClean="0">
                <a:solidFill>
                  <a:srgbClr val="00B0F0"/>
                </a:solidFill>
              </a:rPr>
              <a:t>You will be divided into two groups (one group should think as </a:t>
            </a:r>
            <a:r>
              <a:rPr lang="en-GB" sz="2800" dirty="0" smtClean="0">
                <a:solidFill>
                  <a:srgbClr val="FFFF00"/>
                </a:solidFill>
              </a:rPr>
              <a:t>Sound and Lighting </a:t>
            </a:r>
            <a:r>
              <a:rPr lang="en-GB" sz="2800" dirty="0">
                <a:solidFill>
                  <a:srgbClr val="FFFF00"/>
                </a:solidFill>
              </a:rPr>
              <a:t>D</a:t>
            </a:r>
            <a:r>
              <a:rPr lang="en-GB" sz="2800" dirty="0" smtClean="0">
                <a:solidFill>
                  <a:srgbClr val="FFFF00"/>
                </a:solidFill>
              </a:rPr>
              <a:t>esigners</a:t>
            </a:r>
            <a:r>
              <a:rPr lang="en-GB" sz="2800" dirty="0" smtClean="0">
                <a:solidFill>
                  <a:srgbClr val="00B0F0"/>
                </a:solidFill>
              </a:rPr>
              <a:t>, the other should think as </a:t>
            </a:r>
            <a:r>
              <a:rPr lang="en-GB" sz="2800" dirty="0" smtClean="0">
                <a:solidFill>
                  <a:srgbClr val="FF0000"/>
                </a:solidFill>
              </a:rPr>
              <a:t>Set </a:t>
            </a:r>
            <a:r>
              <a:rPr lang="en-GB" sz="2800" dirty="0">
                <a:solidFill>
                  <a:srgbClr val="FF0000"/>
                </a:solidFill>
              </a:rPr>
              <a:t>D</a:t>
            </a:r>
            <a:r>
              <a:rPr lang="en-GB" sz="2800" dirty="0" smtClean="0">
                <a:solidFill>
                  <a:srgbClr val="FF0000"/>
                </a:solidFill>
              </a:rPr>
              <a:t>esigners</a:t>
            </a:r>
            <a:r>
              <a:rPr lang="en-GB" sz="2800" dirty="0" smtClean="0">
                <a:solidFill>
                  <a:srgbClr val="00B0F0"/>
                </a:solidFill>
              </a:rPr>
              <a:t>).</a:t>
            </a:r>
          </a:p>
          <a:p>
            <a:r>
              <a:rPr lang="en-GB" sz="2800" dirty="0" smtClean="0">
                <a:solidFill>
                  <a:srgbClr val="00B0F0"/>
                </a:solidFill>
              </a:rPr>
              <a:t>Imagine you are preparing to stage The Colour of Justice at the Wyvern Theatre</a:t>
            </a:r>
            <a:r>
              <a:rPr lang="en-GB" sz="2800" dirty="0" smtClean="0">
                <a:solidFill>
                  <a:srgbClr val="00B0F0"/>
                </a:solidFill>
              </a:rPr>
              <a:t>:</a:t>
            </a:r>
            <a:endParaRPr lang="en-GB" sz="2800" dirty="0" smtClean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1 – What is the name of this staging style?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2 - </a:t>
            </a:r>
            <a:r>
              <a:rPr lang="en-GB" dirty="0" smtClean="0">
                <a:solidFill>
                  <a:schemeClr val="bg1"/>
                </a:solidFill>
              </a:rPr>
              <a:t>How </a:t>
            </a:r>
            <a:r>
              <a:rPr lang="en-GB" dirty="0" smtClean="0">
                <a:solidFill>
                  <a:schemeClr val="bg1"/>
                </a:solidFill>
              </a:rPr>
              <a:t>could you use design elements to enhance the performance?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I have made progress towards improving my EBI target today by...</a:t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/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This was effective because…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47667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 dirty="0" smtClean="0">
                <a:solidFill>
                  <a:schemeClr val="bg1"/>
                </a:solidFill>
              </a:rPr>
              <a:t>Complete this evaluation: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(WAS SLIDE 3) Groups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556792"/>
            <a:ext cx="2520280" cy="21602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Tom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Abigail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Esther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Christopher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Katie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0419" y="1556792"/>
            <a:ext cx="2520280" cy="2160240"/>
          </a:xfrm>
          <a:prstGeom prst="rect">
            <a:avLst/>
          </a:prstGeom>
          <a:solidFill>
            <a:srgbClr val="F1A7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Ben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Hannah. G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Tegan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William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Piers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4149080"/>
            <a:ext cx="2520280" cy="2160240"/>
          </a:xfrm>
          <a:prstGeom prst="rect">
            <a:avLst/>
          </a:prstGeom>
          <a:solidFill>
            <a:srgbClr val="94CE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Liam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Aimee-Jade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Matthew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Emily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 Maisie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4149080"/>
            <a:ext cx="2520280" cy="2160240"/>
          </a:xfrm>
          <a:prstGeom prst="rect">
            <a:avLst/>
          </a:prstGeom>
          <a:solidFill>
            <a:srgbClr val="E16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Patrick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Charles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Hannah. W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Ellie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Libby </a:t>
            </a:r>
          </a:p>
        </p:txBody>
      </p:sp>
      <p:sp>
        <p:nvSpPr>
          <p:cNvPr id="8" name="Explosion 1 7"/>
          <p:cNvSpPr/>
          <p:nvPr/>
        </p:nvSpPr>
        <p:spPr>
          <a:xfrm>
            <a:off x="5508104" y="-243408"/>
            <a:ext cx="3652523" cy="3960440"/>
          </a:xfrm>
          <a:prstGeom prst="irregularSeal1">
            <a:avLst/>
          </a:prstGeom>
          <a:solidFill>
            <a:srgbClr val="FAE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Get into your groups. </a:t>
            </a:r>
          </a:p>
          <a:p>
            <a:pPr algn="ctr"/>
            <a:endParaRPr lang="en-GB" sz="1600" dirty="0">
              <a:solidFill>
                <a:srgbClr val="FF0000"/>
              </a:solidFill>
            </a:endParaRP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30 seconds to share your EBI target with your team mates.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6864" y="4149080"/>
            <a:ext cx="2520280" cy="216024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Casey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Tori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Benjamin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Sam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Ella </a:t>
            </a:r>
          </a:p>
        </p:txBody>
      </p:sp>
    </p:spTree>
    <p:extLst>
      <p:ext uri="{BB962C8B-B14F-4D97-AF65-F5344CB8AC3E}">
        <p14:creationId xmlns:p14="http://schemas.microsoft.com/office/powerpoint/2010/main" val="41876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6017"/>
            <a:ext cx="8229600" cy="1143000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Learning </a:t>
            </a:r>
            <a:r>
              <a:rPr lang="en-GB" altLang="en-US" sz="4000" dirty="0">
                <a:solidFill>
                  <a:schemeClr val="bg1"/>
                </a:solidFill>
              </a:rPr>
              <a:t>Objectives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199" y="1183499"/>
            <a:ext cx="8229600" cy="4525963"/>
          </a:xfrm>
        </p:spPr>
        <p:txBody>
          <a:bodyPr/>
          <a:lstStyle/>
          <a:p>
            <a:r>
              <a:rPr lang="en-GB" altLang="en-US" sz="2600" dirty="0" smtClean="0">
                <a:solidFill>
                  <a:schemeClr val="bg1"/>
                </a:solidFill>
              </a:rPr>
              <a:t>To </a:t>
            </a:r>
            <a:r>
              <a:rPr lang="en-GB" altLang="en-US" sz="2600" dirty="0">
                <a:solidFill>
                  <a:schemeClr val="bg1"/>
                </a:solidFill>
              </a:rPr>
              <a:t>use still image and role play to explore what happened at the scene of the </a:t>
            </a:r>
            <a:r>
              <a:rPr lang="en-GB" altLang="en-US" sz="2600" dirty="0" smtClean="0">
                <a:solidFill>
                  <a:schemeClr val="bg1"/>
                </a:solidFill>
              </a:rPr>
              <a:t>crime; </a:t>
            </a:r>
            <a:endParaRPr lang="en-GB" altLang="en-US" sz="2600" dirty="0">
              <a:solidFill>
                <a:schemeClr val="bg1"/>
              </a:solidFill>
            </a:endParaRPr>
          </a:p>
          <a:p>
            <a:r>
              <a:rPr lang="en-GB" altLang="en-US" sz="2600" dirty="0">
                <a:solidFill>
                  <a:schemeClr val="bg1"/>
                </a:solidFill>
              </a:rPr>
              <a:t>To create two contrasting scenes </a:t>
            </a:r>
            <a:r>
              <a:rPr lang="en-GB" altLang="en-US" sz="2600" dirty="0" smtClean="0">
                <a:solidFill>
                  <a:schemeClr val="bg1"/>
                </a:solidFill>
              </a:rPr>
              <a:t>using vocal </a:t>
            </a:r>
            <a:r>
              <a:rPr lang="en-GB" altLang="en-US" sz="2600" dirty="0">
                <a:solidFill>
                  <a:schemeClr val="bg1"/>
                </a:solidFill>
              </a:rPr>
              <a:t>expression, </a:t>
            </a:r>
            <a:r>
              <a:rPr lang="en-GB" altLang="en-US" sz="2600" dirty="0" smtClean="0">
                <a:solidFill>
                  <a:schemeClr val="bg1"/>
                </a:solidFill>
              </a:rPr>
              <a:t>posture, space </a:t>
            </a:r>
            <a:r>
              <a:rPr lang="en-GB" altLang="en-US" sz="2600" dirty="0">
                <a:solidFill>
                  <a:schemeClr val="bg1"/>
                </a:solidFill>
              </a:rPr>
              <a:t>and levels to convey the differences.</a:t>
            </a:r>
          </a:p>
          <a:p>
            <a:endParaRPr lang="en-GB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21897"/>
              </p:ext>
            </p:extLst>
          </p:nvPr>
        </p:nvGraphicFramePr>
        <p:xfrm>
          <a:off x="152042" y="3573016"/>
          <a:ext cx="8839914" cy="310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Success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Criteria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3" marR="68583" marT="34279" marB="3427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0070C0"/>
                          </a:solidFill>
                        </a:rPr>
                        <a:t>All of you</a:t>
                      </a:r>
                      <a:endParaRPr lang="en-GB" sz="900" dirty="0" smtClean="0"/>
                    </a:p>
                    <a:p>
                      <a:endParaRPr lang="en-GB" sz="2000" dirty="0"/>
                    </a:p>
                  </a:txBody>
                  <a:tcPr marL="68583" marR="68583" marT="34279" marB="3427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70C0"/>
                          </a:solidFill>
                        </a:rPr>
                        <a:t>Will</a:t>
                      </a:r>
                      <a:r>
                        <a:rPr lang="en-GB" sz="2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GB" sz="2000" b="1" baseline="0" dirty="0" smtClean="0">
                          <a:solidFill>
                            <a:srgbClr val="0070C0"/>
                          </a:solidFill>
                        </a:rPr>
                        <a:t>work collaboratively </a:t>
                      </a:r>
                      <a:r>
                        <a:rPr lang="en-GB" sz="2000" b="0" baseline="0" dirty="0" smtClean="0">
                          <a:solidFill>
                            <a:srgbClr val="0070C0"/>
                          </a:solidFill>
                        </a:rPr>
                        <a:t>during practical work to sensitively communicate the story of Stephen Lawrence.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rgbClr val="0070C0"/>
                          </a:solidFill>
                        </a:rPr>
                        <a:t>-    Will use different levels in performance. </a:t>
                      </a:r>
                      <a:endParaRPr lang="en-GB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68583" marR="68583" marT="34279" marB="3427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Most of you </a:t>
                      </a:r>
                      <a:endParaRPr lang="en-GB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583" marR="68583" marT="34279" marB="3427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C00000"/>
                          </a:solidFill>
                        </a:rPr>
                        <a:t>Will attempt to 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make progress </a:t>
                      </a:r>
                      <a:r>
                        <a:rPr lang="en-GB" sz="2000" dirty="0" smtClean="0">
                          <a:solidFill>
                            <a:srgbClr val="C00000"/>
                          </a:solidFill>
                        </a:rPr>
                        <a:t>towards your individual 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EBI target. </a:t>
                      </a:r>
                    </a:p>
                  </a:txBody>
                  <a:tcPr marL="68583" marR="68583" marT="34279" marB="3427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18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009A46"/>
                          </a:solidFill>
                        </a:rPr>
                        <a:t>Some of you </a:t>
                      </a:r>
                      <a:endParaRPr lang="en-GB" sz="2000" dirty="0">
                        <a:solidFill>
                          <a:srgbClr val="009A46"/>
                        </a:solidFill>
                      </a:endParaRPr>
                    </a:p>
                  </a:txBody>
                  <a:tcPr marL="68583" marR="68583" marT="34279" marB="342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9A46"/>
                          </a:solidFill>
                        </a:rPr>
                        <a:t>Will</a:t>
                      </a:r>
                      <a:r>
                        <a:rPr lang="en-GB" sz="2000" baseline="0" dirty="0" smtClean="0">
                          <a:solidFill>
                            <a:srgbClr val="009A46"/>
                          </a:solidFill>
                        </a:rPr>
                        <a:t> seek to </a:t>
                      </a:r>
                      <a:r>
                        <a:rPr lang="en-GB" sz="2000" b="1" baseline="0" dirty="0" smtClean="0">
                          <a:solidFill>
                            <a:srgbClr val="009A46"/>
                          </a:solidFill>
                        </a:rPr>
                        <a:t>independently develop your ideas </a:t>
                      </a:r>
                      <a:r>
                        <a:rPr lang="en-GB" sz="2000" baseline="0" dirty="0" smtClean="0">
                          <a:solidFill>
                            <a:srgbClr val="009A46"/>
                          </a:solidFill>
                        </a:rPr>
                        <a:t>using dramatic techniques (e.g. soundscapes, marking the moment </a:t>
                      </a:r>
                      <a:r>
                        <a:rPr lang="en-GB" sz="2000" baseline="0" dirty="0" err="1" smtClean="0">
                          <a:solidFill>
                            <a:srgbClr val="009A46"/>
                          </a:solidFill>
                        </a:rPr>
                        <a:t>etc</a:t>
                      </a:r>
                      <a:r>
                        <a:rPr lang="en-GB" sz="2000" baseline="0" dirty="0" smtClean="0">
                          <a:solidFill>
                            <a:srgbClr val="009A46"/>
                          </a:solidFill>
                        </a:rPr>
                        <a:t>). </a:t>
                      </a:r>
                      <a:endParaRPr lang="en-GB" sz="2800" b="1" dirty="0" smtClean="0">
                        <a:solidFill>
                          <a:srgbClr val="009A46"/>
                        </a:solidFill>
                      </a:endParaRPr>
                    </a:p>
                  </a:txBody>
                  <a:tcPr marL="68583" marR="68583" marT="34279" marB="342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52" y="332656"/>
            <a:ext cx="6501408" cy="1143000"/>
          </a:xfrm>
        </p:spPr>
        <p:txBody>
          <a:bodyPr/>
          <a:lstStyle/>
          <a:p>
            <a:pPr algn="l"/>
            <a:r>
              <a:rPr lang="en-GB" altLang="en-US" sz="4000" dirty="0">
                <a:solidFill>
                  <a:srgbClr val="FFFF00"/>
                </a:solidFill>
              </a:rPr>
              <a:t>Who was there?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52" y="1700808"/>
            <a:ext cx="7632848" cy="4525963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Mr </a:t>
            </a:r>
            <a:r>
              <a:rPr lang="en-GB" altLang="en-US" dirty="0">
                <a:solidFill>
                  <a:schemeClr val="bg1"/>
                </a:solidFill>
              </a:rPr>
              <a:t>and Mrs Taaffe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		</a:t>
            </a:r>
            <a:r>
              <a:rPr lang="en-GB" altLang="en-US" dirty="0" smtClean="0">
                <a:solidFill>
                  <a:schemeClr val="bg1"/>
                </a:solidFill>
              </a:rPr>
              <a:t>Passers-by, returning </a:t>
            </a:r>
            <a:r>
              <a:rPr lang="en-GB" altLang="en-US" dirty="0">
                <a:solidFill>
                  <a:schemeClr val="bg1"/>
                </a:solidFill>
              </a:rPr>
              <a:t>from a prayer </a:t>
            </a:r>
            <a:r>
              <a:rPr lang="en-GB" altLang="en-US" dirty="0" smtClean="0">
                <a:solidFill>
                  <a:schemeClr val="bg1"/>
                </a:solidFill>
              </a:rPr>
              <a:t>	meeting</a:t>
            </a:r>
            <a:endParaRPr lang="en-GB" altLang="en-US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r>
              <a:rPr lang="en-GB" altLang="en-US" dirty="0" err="1" smtClean="0">
                <a:solidFill>
                  <a:schemeClr val="bg1"/>
                </a:solidFill>
              </a:rPr>
              <a:t>Duwayne</a:t>
            </a:r>
            <a:endParaRPr lang="en-GB" altLang="en-US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		Stephen’s friend</a:t>
            </a:r>
          </a:p>
          <a:p>
            <a:pPr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r>
              <a:rPr lang="en-GB" altLang="en-US" dirty="0">
                <a:solidFill>
                  <a:schemeClr val="bg1"/>
                </a:solidFill>
              </a:rPr>
              <a:t>PC Holden &amp; PC </a:t>
            </a:r>
            <a:r>
              <a:rPr lang="en-GB" altLang="en-US" dirty="0" err="1">
                <a:solidFill>
                  <a:schemeClr val="bg1"/>
                </a:solidFill>
              </a:rPr>
              <a:t>Caten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55"/>
            <a:ext cx="8229600" cy="1143000"/>
          </a:xfrm>
        </p:spPr>
        <p:txBody>
          <a:bodyPr/>
          <a:lstStyle/>
          <a:p>
            <a:pPr algn="l"/>
            <a:r>
              <a:rPr lang="en-GB" altLang="en-US" dirty="0">
                <a:solidFill>
                  <a:schemeClr val="bg1"/>
                </a:solidFill>
              </a:rPr>
              <a:t>Task 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8503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>
                <a:solidFill>
                  <a:srgbClr val="FFFF00"/>
                </a:solidFill>
              </a:rPr>
              <a:t>Create a still image </a:t>
            </a:r>
            <a:r>
              <a:rPr lang="en-GB" altLang="en-US" dirty="0" smtClean="0">
                <a:solidFill>
                  <a:srgbClr val="FFFF00"/>
                </a:solidFill>
              </a:rPr>
              <a:t>of how you imagine the scene may have appeared</a:t>
            </a:r>
            <a:endParaRPr lang="en-GB" alt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GB" alt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rgbClr val="FFFF00"/>
                </a:solidFill>
              </a:rPr>
              <a:t>Add thought tracks in for </a:t>
            </a:r>
            <a:r>
              <a:rPr lang="en-GB" altLang="en-US" dirty="0" smtClean="0">
                <a:solidFill>
                  <a:srgbClr val="FFFF00"/>
                </a:solidFill>
              </a:rPr>
              <a:t>the character </a:t>
            </a:r>
            <a:r>
              <a:rPr lang="en-GB" altLang="en-US" dirty="0">
                <a:solidFill>
                  <a:srgbClr val="FFFF00"/>
                </a:solidFill>
              </a:rPr>
              <a:t>you are playing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b="1" dirty="0" smtClean="0">
                <a:solidFill>
                  <a:srgbClr val="FF0000"/>
                </a:solidFill>
              </a:rPr>
              <a:t>Challenge:</a:t>
            </a:r>
            <a:endParaRPr lang="en-GB" altLang="en-US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rgbClr val="FF0000"/>
                </a:solidFill>
              </a:rPr>
              <a:t>Speak the thoughts using the vocal expression of your character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67" name="MS91021940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560022" y="638919"/>
            <a:ext cx="244475" cy="244475"/>
          </a:xfrm>
          <a:prstGeom prst="rect">
            <a:avLst/>
          </a:prstGeom>
        </p:spPr>
      </p:pic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79" name="Rectangle 14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83" name="Rectangle 18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85" name="Rectangle 20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88" name="Rectangle 23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89" name="Rectangle 24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92" name="Rectangle 27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93" name="Rectangle 28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94" name="Rectangle 29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95" name="Rectangle 30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96" name="Rectangle 31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97" name="Rectangle 32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98" name="Rectangle 33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99" name="Rectangle 34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100" name="Rectangle 35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101" name="Rectangle 36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102" name="Rectangle 37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103" name="Rectangle 38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104" name="Rectangle 39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105" name="Rectangle 40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106" name="Rectangle 41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107" name="Rectangle 42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108" name="Rectangle 43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109" name="Rectangle 44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110" name="Rectangle 45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111" name="Rectangle 46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112" name="Rectangle 47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113" name="Rectangle 48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114" name="Rectangle 49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115" name="Rectangle 50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116" name="Rectangle 51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117" name="Rectangle 52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118" name="Rectangle 53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119" name="Rectangle 54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120" name="Rectangle 55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121" name="Rectangle 56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122" name="Rectangle 57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123" name="Rectangle 58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124" name="Rectangle 59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125" name="Rectangle 60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126" name="Rectangle 61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127" name="Rectangle 62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128" name="Rectangle 63"/>
          <p:cNvSpPr>
            <a:spLocks noChangeArrowheads="1"/>
          </p:cNvSpPr>
          <p:nvPr/>
        </p:nvSpPr>
        <p:spPr bwMode="auto">
          <a:xfrm>
            <a:off x="6515992" y="260648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129" name="Rectangle 64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130" name="Rectangle 65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131" name="Rectangle 66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132" name="Rectangle 67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133" name="Rectangle 68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134" name="Rectangle 69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135" name="Rectangle 70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136" name="Rectangle 71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137" name="Rectangle 72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138" name="Rectangle 73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139" name="Rectangle 74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140" name="Rectangle 75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141" name="Rectangle 76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142" name="Rectangle 77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143" name="Rectangle 78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144" name="Rectangle 79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145" name="Rectangle 80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146" name="Rectangle 81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147" name="Rectangle 82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148" name="Rectangle 83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149" name="Rectangle 84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150" name="Rectangle 85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151" name="Rectangle 86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152" name="Rectangle 87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153" name="Rectangle 88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154" name="Rectangle 89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155" name="Rectangle 90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156" name="Rectangle 91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57" name="Rectangle 92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58" name="Rectangle 93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59" name="Rectangle 94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60" name="Rectangle 95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61" name="Rectangle 96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62" name="Rectangle 97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63" name="Rectangle 98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64" name="Rectangle 99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65" name="Rectangle 100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66" name="Rectangle 101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67" name="Rectangle 102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68" name="Rectangle 103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69" name="Rectangle 104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70" name="Rectangle 105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71" name="Rectangle 106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72" name="Rectangle 107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73" name="Rectangle 108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74" name="Rectangle 109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75" name="Rectangle 110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76" name="Rectangle 111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77" name="Rectangle 112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78" name="Rectangle 113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79" name="Rectangle 114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80" name="Rectangle 115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81" name="Rectangle 116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82" name="Rectangle 117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83" name="Rectangle 118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84" name="Rectangle 119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85" name="Rectangle 120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86" name="Rectangle 121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0:02</a:t>
            </a:r>
          </a:p>
        </p:txBody>
      </p:sp>
      <p:sp>
        <p:nvSpPr>
          <p:cNvPr id="187" name="Rectangle 122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0:01</a:t>
            </a:r>
          </a:p>
        </p:txBody>
      </p:sp>
      <p:sp>
        <p:nvSpPr>
          <p:cNvPr id="188" name="Rectangle 123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End</a:t>
            </a:r>
          </a:p>
        </p:txBody>
      </p:sp>
      <p:sp>
        <p:nvSpPr>
          <p:cNvPr id="189" name="Rectangle 123"/>
          <p:cNvSpPr>
            <a:spLocks noChangeArrowheads="1"/>
          </p:cNvSpPr>
          <p:nvPr/>
        </p:nvSpPr>
        <p:spPr bwMode="auto">
          <a:xfrm>
            <a:off x="6515992" y="260648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 smtClean="0"/>
              <a:t>2:00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942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audio>
              <p:cMediaNode showWhenStopped="0">
                <p:cTn id="3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What did they do?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chemeClr val="bg1"/>
                </a:solidFill>
              </a:rPr>
              <a:t>Mr and Mrs Taaffe…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		Tried to check Stephen was in the 	recovery 	</a:t>
            </a:r>
            <a:r>
              <a:rPr lang="en-GB" altLang="en-US" sz="2800" dirty="0" smtClean="0">
                <a:solidFill>
                  <a:schemeClr val="bg1"/>
                </a:solidFill>
              </a:rPr>
              <a:t>position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 err="1">
                <a:solidFill>
                  <a:schemeClr val="bg1"/>
                </a:solidFill>
              </a:rPr>
              <a:t>Duwayne</a:t>
            </a:r>
            <a:r>
              <a:rPr lang="en-GB" altLang="en-US" sz="2800" dirty="0">
                <a:solidFill>
                  <a:schemeClr val="bg1"/>
                </a:solidFill>
              </a:rPr>
              <a:t>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		Called an ambulance and </a:t>
            </a:r>
            <a:r>
              <a:rPr lang="en-GB" altLang="en-US" sz="2800" dirty="0" smtClean="0">
                <a:solidFill>
                  <a:schemeClr val="bg1"/>
                </a:solidFill>
              </a:rPr>
              <a:t>tried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	</a:t>
            </a:r>
            <a:r>
              <a:rPr lang="en-GB" altLang="en-US" sz="2800" dirty="0" smtClean="0">
                <a:solidFill>
                  <a:schemeClr val="bg1"/>
                </a:solidFill>
              </a:rPr>
              <a:t>	to </a:t>
            </a:r>
            <a:r>
              <a:rPr lang="en-GB" altLang="en-US" sz="2800" dirty="0">
                <a:solidFill>
                  <a:schemeClr val="bg1"/>
                </a:solidFill>
              </a:rPr>
              <a:t>flag </a:t>
            </a:r>
            <a:r>
              <a:rPr lang="en-GB" altLang="en-US" sz="2800" dirty="0" smtClean="0">
                <a:solidFill>
                  <a:schemeClr val="bg1"/>
                </a:solidFill>
              </a:rPr>
              <a:t>down </a:t>
            </a:r>
            <a:r>
              <a:rPr lang="en-GB" altLang="en-US" sz="2800" dirty="0">
                <a:solidFill>
                  <a:schemeClr val="bg1"/>
                </a:solidFill>
              </a:rPr>
              <a:t>cars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chemeClr val="bg1"/>
                </a:solidFill>
              </a:rPr>
              <a:t>PC Holden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		Nothing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6372200" y="2852936"/>
            <a:ext cx="2585546" cy="3782814"/>
          </a:xfrm>
          <a:prstGeom prst="verticalScroll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pPr algn="ctr"/>
            <a:endParaRPr lang="en-GB" sz="1200" b="1" dirty="0" smtClean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</a:p>
          <a:p>
            <a:endParaRPr lang="en-GB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you: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collaboratively to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sensitively communicate the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story.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different levels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you: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towards your individual EBI target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you: </a:t>
            </a:r>
            <a:r>
              <a:rPr lang="en-GB" sz="1400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 </a:t>
            </a:r>
            <a:r>
              <a:rPr lang="en-GB" sz="1400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your ideas using dramatic </a:t>
            </a:r>
            <a:r>
              <a:rPr lang="en-GB" sz="1400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techniques.</a:t>
            </a:r>
          </a:p>
          <a:p>
            <a:endParaRPr lang="en-GB" sz="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rgbClr val="FF0000"/>
                </a:solidFill>
              </a:rPr>
              <a:t> </a:t>
            </a:r>
            <a:endParaRPr lang="en-GB" sz="1500" dirty="0"/>
          </a:p>
          <a:p>
            <a:pPr algn="ctr"/>
            <a:endParaRPr lang="en-GB" sz="750" dirty="0"/>
          </a:p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r>
              <a:rPr lang="en-GB" sz="1500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1882552" cy="864096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</a:rPr>
              <a:t>Task 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114" y="1132654"/>
            <a:ext cx="5868469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In </a:t>
            </a:r>
            <a:r>
              <a:rPr lang="en-GB" altLang="en-US" sz="2400" dirty="0" smtClean="0">
                <a:solidFill>
                  <a:schemeClr val="bg1"/>
                </a:solidFill>
              </a:rPr>
              <a:t>your groups, </a:t>
            </a:r>
            <a:r>
              <a:rPr lang="en-GB" altLang="en-US" sz="2400" dirty="0">
                <a:solidFill>
                  <a:schemeClr val="bg1"/>
                </a:solidFill>
              </a:rPr>
              <a:t>Role Play the </a:t>
            </a:r>
            <a:r>
              <a:rPr lang="en-GB" altLang="en-US" sz="2400" dirty="0" smtClean="0">
                <a:solidFill>
                  <a:schemeClr val="bg1"/>
                </a:solidFill>
              </a:rPr>
              <a:t>scene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smtClean="0">
                <a:solidFill>
                  <a:schemeClr val="bg1"/>
                </a:solidFill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straight after the murder.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What is your character thinking</a:t>
            </a:r>
            <a:r>
              <a:rPr lang="en-GB" altLang="en-US" sz="2400" dirty="0" smtClean="0">
                <a:solidFill>
                  <a:schemeClr val="bg1"/>
                </a:solidFill>
              </a:rPr>
              <a:t>? </a:t>
            </a:r>
            <a:endParaRPr lang="en-GB" alt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Where are the weapons?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Do you have an alibi?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Where are you </a:t>
            </a:r>
            <a:r>
              <a:rPr lang="en-GB" altLang="en-US" sz="2400" dirty="0" smtClean="0">
                <a:solidFill>
                  <a:schemeClr val="bg1"/>
                </a:solidFill>
              </a:rPr>
              <a:t>now? Have </a:t>
            </a:r>
            <a:r>
              <a:rPr lang="en-GB" altLang="en-US" sz="2400" dirty="0">
                <a:solidFill>
                  <a:schemeClr val="bg1"/>
                </a:solidFill>
              </a:rPr>
              <a:t>you left the scene of the crime?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6444208" y="83907"/>
            <a:ext cx="2585546" cy="3782814"/>
          </a:xfrm>
          <a:prstGeom prst="verticalScroll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pPr algn="ctr"/>
            <a:endParaRPr lang="en-GB" sz="1200" b="1" dirty="0" smtClean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</a:p>
          <a:p>
            <a:endParaRPr lang="en-GB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you: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collaboratively to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sensitively communicate the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story.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different levels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you: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towards your individual EBI target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you: </a:t>
            </a:r>
            <a:r>
              <a:rPr lang="en-GB" sz="1400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 </a:t>
            </a:r>
            <a:r>
              <a:rPr lang="en-GB" sz="1400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your ideas using dramatic </a:t>
            </a:r>
            <a:r>
              <a:rPr lang="en-GB" sz="1400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techniques.</a:t>
            </a:r>
          </a:p>
          <a:p>
            <a:endParaRPr lang="en-GB" sz="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rgbClr val="FF0000"/>
                </a:solidFill>
              </a:rPr>
              <a:t> </a:t>
            </a:r>
            <a:endParaRPr lang="en-GB" sz="1500" dirty="0"/>
          </a:p>
          <a:p>
            <a:pPr algn="ctr"/>
            <a:endParaRPr lang="en-GB" sz="750" dirty="0"/>
          </a:p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r>
              <a:rPr lang="en-GB" sz="15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244" y="4152132"/>
            <a:ext cx="8350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You </a:t>
            </a:r>
            <a:r>
              <a:rPr lang="en-GB" altLang="en-US" sz="2400" dirty="0">
                <a:solidFill>
                  <a:srgbClr val="0070C0"/>
                </a:solidFill>
              </a:rPr>
              <a:t>MUST</a:t>
            </a:r>
            <a:r>
              <a:rPr lang="en-GB" altLang="en-US" sz="2400" dirty="0">
                <a:solidFill>
                  <a:schemeClr val="bg1"/>
                </a:solidFill>
              </a:rPr>
              <a:t> use facial expression and posture.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</a:rPr>
              <a:t>You </a:t>
            </a:r>
            <a:r>
              <a:rPr lang="en-GB" altLang="en-US" sz="2400" dirty="0">
                <a:solidFill>
                  <a:srgbClr val="FF0000"/>
                </a:solidFill>
              </a:rPr>
              <a:t>SHOULD</a:t>
            </a:r>
            <a:r>
              <a:rPr lang="en-GB" altLang="en-US" sz="2400" dirty="0">
                <a:solidFill>
                  <a:schemeClr val="bg1"/>
                </a:solidFill>
              </a:rPr>
              <a:t> add </a:t>
            </a:r>
            <a:r>
              <a:rPr lang="en-GB" altLang="en-US" sz="2400" i="1" dirty="0">
                <a:solidFill>
                  <a:schemeClr val="bg1"/>
                </a:solidFill>
              </a:rPr>
              <a:t>thought tracking </a:t>
            </a:r>
            <a:r>
              <a:rPr lang="en-GB" altLang="en-US" sz="2400" dirty="0">
                <a:solidFill>
                  <a:schemeClr val="bg1"/>
                </a:solidFill>
              </a:rPr>
              <a:t>and vocal expression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</a:rPr>
              <a:t>You </a:t>
            </a:r>
            <a:r>
              <a:rPr lang="en-GB" altLang="en-US" sz="2400" dirty="0">
                <a:solidFill>
                  <a:srgbClr val="009A46"/>
                </a:solidFill>
              </a:rPr>
              <a:t>COULD </a:t>
            </a:r>
            <a:r>
              <a:rPr lang="en-GB" altLang="en-US" sz="2400" dirty="0">
                <a:solidFill>
                  <a:schemeClr val="bg1"/>
                </a:solidFill>
              </a:rPr>
              <a:t>rehearse </a:t>
            </a:r>
            <a:r>
              <a:rPr lang="en-GB" altLang="en-US" sz="2400" i="1" dirty="0">
                <a:solidFill>
                  <a:schemeClr val="bg1"/>
                </a:solidFill>
              </a:rPr>
              <a:t>cross-cutting</a:t>
            </a:r>
            <a:r>
              <a:rPr lang="en-GB" altLang="en-US" sz="2400" dirty="0">
                <a:solidFill>
                  <a:schemeClr val="bg1"/>
                </a:solidFill>
              </a:rPr>
              <a:t> between your previous image and this one – adding a line of </a:t>
            </a:r>
            <a:r>
              <a:rPr lang="en-GB" altLang="en-US" sz="2400" i="1" dirty="0">
                <a:solidFill>
                  <a:schemeClr val="bg1"/>
                </a:solidFill>
              </a:rPr>
              <a:t>narration </a:t>
            </a:r>
            <a:r>
              <a:rPr lang="en-GB" altLang="en-US" sz="2400" dirty="0">
                <a:solidFill>
                  <a:schemeClr val="bg1"/>
                </a:solidFill>
              </a:rPr>
              <a:t>to explain the difference between the two.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609656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AEEA4"/>
                </a:solidFill>
              </a:rPr>
              <a:t>15 minute timer</a:t>
            </a:r>
            <a:endParaRPr lang="en-GB" sz="1400" dirty="0">
              <a:solidFill>
                <a:srgbClr val="FAEEA4"/>
              </a:solidFill>
            </a:endParaRPr>
          </a:p>
        </p:txBody>
      </p:sp>
      <p:pic>
        <p:nvPicPr>
          <p:cNvPr id="11" name="MS90038826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79554" y="6444882"/>
            <a:ext cx="144016" cy="14401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87624" y="640433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87624" y="640433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22419" y="5736996"/>
            <a:ext cx="1096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9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1"/>
            <a:ext cx="8516937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</a:rPr>
              <a:t>The witness identifies the suspect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374" y="925097"/>
            <a:ext cx="6300540" cy="4525963"/>
          </a:xfrm>
        </p:spPr>
        <p:txBody>
          <a:bodyPr/>
          <a:lstStyle/>
          <a:p>
            <a:r>
              <a:rPr lang="en-GB" altLang="en-US" sz="2000" dirty="0">
                <a:solidFill>
                  <a:schemeClr val="bg1"/>
                </a:solidFill>
              </a:rPr>
              <a:t>Create a scene that shows </a:t>
            </a:r>
            <a:r>
              <a:rPr lang="en-GB" altLang="en-US" sz="2000" dirty="0" err="1" smtClean="0">
                <a:solidFill>
                  <a:schemeClr val="bg1"/>
                </a:solidFill>
              </a:rPr>
              <a:t>Duwayne</a:t>
            </a:r>
            <a:r>
              <a:rPr lang="en-GB" altLang="en-US" sz="2000" dirty="0" smtClean="0">
                <a:solidFill>
                  <a:schemeClr val="bg1"/>
                </a:solidFill>
              </a:rPr>
              <a:t> </a:t>
            </a:r>
            <a:r>
              <a:rPr lang="en-GB" altLang="en-US" sz="2000" dirty="0">
                <a:solidFill>
                  <a:schemeClr val="bg1"/>
                </a:solidFill>
              </a:rPr>
              <a:t>identifying one character as the murderer.  You should show the scene from before </a:t>
            </a:r>
            <a:r>
              <a:rPr lang="en-GB" altLang="en-US" sz="2000" dirty="0" err="1" smtClean="0">
                <a:solidFill>
                  <a:schemeClr val="bg1"/>
                </a:solidFill>
              </a:rPr>
              <a:t>Duwayne</a:t>
            </a:r>
            <a:r>
              <a:rPr lang="en-GB" altLang="en-US" sz="2000" dirty="0" smtClean="0">
                <a:solidFill>
                  <a:schemeClr val="bg1"/>
                </a:solidFill>
              </a:rPr>
              <a:t> </a:t>
            </a:r>
            <a:r>
              <a:rPr lang="en-GB" altLang="en-US" sz="2000" dirty="0">
                <a:solidFill>
                  <a:schemeClr val="bg1"/>
                </a:solidFill>
              </a:rPr>
              <a:t>arrives, and also when </a:t>
            </a:r>
            <a:r>
              <a:rPr lang="en-GB" altLang="en-US" sz="2000" dirty="0" err="1" smtClean="0">
                <a:solidFill>
                  <a:schemeClr val="bg1"/>
                </a:solidFill>
              </a:rPr>
              <a:t>Duwayne</a:t>
            </a:r>
            <a:r>
              <a:rPr lang="en-GB" altLang="en-US" sz="2000" dirty="0" smtClean="0">
                <a:solidFill>
                  <a:schemeClr val="bg1"/>
                </a:solidFill>
              </a:rPr>
              <a:t> </a:t>
            </a:r>
            <a:r>
              <a:rPr lang="en-GB" altLang="en-US" sz="2000" dirty="0">
                <a:solidFill>
                  <a:schemeClr val="bg1"/>
                </a:solidFill>
              </a:rPr>
              <a:t>has left</a:t>
            </a:r>
          </a:p>
          <a:p>
            <a:endParaRPr lang="en-GB" altLang="en-US" sz="2000" dirty="0">
              <a:solidFill>
                <a:schemeClr val="bg1"/>
              </a:solidFill>
            </a:endParaRPr>
          </a:p>
          <a:p>
            <a:r>
              <a:rPr lang="en-GB" altLang="en-US" sz="2000" dirty="0">
                <a:solidFill>
                  <a:schemeClr val="bg1"/>
                </a:solidFill>
              </a:rPr>
              <a:t>Remember in ID parades, the suspect cannot see who identifying them…..but they may have an idea of who is the other side of the screen</a:t>
            </a:r>
            <a:r>
              <a:rPr lang="en-GB" altLang="en-US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GB" sz="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FF00"/>
                </a:solidFill>
              </a:rPr>
              <a:t>The Suspects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Gary Dobson	Neil </a:t>
            </a:r>
            <a:r>
              <a:rPr lang="en-GB" sz="2000" dirty="0" err="1" smtClean="0">
                <a:solidFill>
                  <a:srgbClr val="FF0000"/>
                </a:solidFill>
              </a:rPr>
              <a:t>Acourt</a:t>
            </a:r>
            <a:r>
              <a:rPr lang="en-GB" sz="2000" dirty="0" smtClean="0">
                <a:solidFill>
                  <a:srgbClr val="FF0000"/>
                </a:solidFill>
              </a:rPr>
              <a:t>	Jamie </a:t>
            </a:r>
            <a:r>
              <a:rPr lang="en-GB" sz="2000" dirty="0" err="1" smtClean="0">
                <a:solidFill>
                  <a:srgbClr val="FF0000"/>
                </a:solidFill>
              </a:rPr>
              <a:t>Acourt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Luke Knight	David </a:t>
            </a:r>
            <a:r>
              <a:rPr lang="en-GB" sz="2000" dirty="0">
                <a:solidFill>
                  <a:srgbClr val="FF0000"/>
                </a:solidFill>
              </a:rPr>
              <a:t>Norris</a:t>
            </a:r>
          </a:p>
          <a:p>
            <a:pPr marL="0" indent="0"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endParaRPr lang="en-GB" altLang="en-US" sz="2000" dirty="0">
              <a:solidFill>
                <a:schemeClr val="bg1"/>
              </a:solidFill>
            </a:endParaRPr>
          </a:p>
          <a:p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4993" y="5029842"/>
            <a:ext cx="52498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Challenge:</a:t>
            </a:r>
          </a:p>
          <a:p>
            <a:r>
              <a:rPr lang="en-GB" sz="2200" dirty="0" smtClean="0">
                <a:solidFill>
                  <a:srgbClr val="00B0F0"/>
                </a:solidFill>
              </a:rPr>
              <a:t>Add pauses to your scene. What impact could this have on your audience? 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6429914" y="1247028"/>
            <a:ext cx="2585546" cy="3782814"/>
          </a:xfrm>
          <a:prstGeom prst="verticalScroll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pPr algn="ctr"/>
            <a:endParaRPr lang="en-GB" sz="1200" b="1" dirty="0" smtClean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</a:p>
          <a:p>
            <a:endParaRPr lang="en-GB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you: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collaboratively to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sensitively communicate the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story. Use different levels.</a:t>
            </a:r>
          </a:p>
          <a:p>
            <a:endParaRPr lang="en-GB" sz="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you: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towards your individual EBI target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you: </a:t>
            </a:r>
            <a:r>
              <a:rPr lang="en-GB" sz="1400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 </a:t>
            </a:r>
            <a:r>
              <a:rPr lang="en-GB" sz="1400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your ideas using dramatic </a:t>
            </a:r>
            <a:r>
              <a:rPr lang="en-GB" sz="1400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techniques.</a:t>
            </a:r>
          </a:p>
          <a:p>
            <a:endParaRPr lang="en-GB" sz="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rgbClr val="FF0000"/>
                </a:solidFill>
              </a:rPr>
              <a:t> </a:t>
            </a:r>
            <a:endParaRPr lang="en-GB" sz="1500" dirty="0"/>
          </a:p>
          <a:p>
            <a:pPr algn="ctr"/>
            <a:endParaRPr lang="en-GB" sz="750" dirty="0"/>
          </a:p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r>
              <a:rPr lang="en-GB" sz="15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MS90038826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47506" y="6421871"/>
            <a:ext cx="144016" cy="14401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576" y="6381328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6381328"/>
            <a:ext cx="6659562" cy="252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8017" y="5451060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017" y="612108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AEEA4"/>
                </a:solidFill>
              </a:rPr>
              <a:t>10 minute timer</a:t>
            </a:r>
            <a:endParaRPr lang="en-GB" sz="1400" dirty="0">
              <a:solidFill>
                <a:srgbClr val="FAEE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162"/>
            <a:ext cx="8229600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485" y="11736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dirty="0" smtClean="0">
                <a:solidFill>
                  <a:schemeClr val="bg1"/>
                </a:solidFill>
              </a:rPr>
              <a:t>Choose </a:t>
            </a:r>
            <a:r>
              <a:rPr lang="en-GB" altLang="en-US" sz="2800" dirty="0">
                <a:solidFill>
                  <a:schemeClr val="bg1"/>
                </a:solidFill>
              </a:rPr>
              <a:t>an order to perform </a:t>
            </a:r>
            <a:r>
              <a:rPr lang="en-GB" altLang="en-US" sz="2800" dirty="0" smtClean="0">
                <a:solidFill>
                  <a:schemeClr val="bg1"/>
                </a:solidFill>
              </a:rPr>
              <a:t>your scenes in that holds the </a:t>
            </a:r>
            <a:r>
              <a:rPr lang="en-GB" altLang="en-US" sz="2800" dirty="0">
                <a:solidFill>
                  <a:schemeClr val="bg1"/>
                </a:solidFill>
              </a:rPr>
              <a:t>most impact</a:t>
            </a:r>
            <a:r>
              <a:rPr lang="en-GB" altLang="en-US" sz="2800" dirty="0" smtClean="0">
                <a:solidFill>
                  <a:schemeClr val="bg1"/>
                </a:solidFill>
              </a:rPr>
              <a:t>. Rehearse in preparation for performance. </a:t>
            </a:r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For instance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Still image – ID parade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ID parade – after the murder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After the murder – still image</a:t>
            </a:r>
          </a:p>
          <a:p>
            <a:pPr>
              <a:buFontTx/>
              <a:buNone/>
            </a:pPr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6847" y="5445224"/>
            <a:ext cx="82021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Challenge: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Ask your team for ideas on how you can meet 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your EBI target and implement them in rehearsal. 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6046107" y="2204864"/>
            <a:ext cx="2921983" cy="3494782"/>
          </a:xfrm>
          <a:prstGeom prst="verticalScroll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pPr algn="ctr"/>
            <a:endParaRPr lang="en-GB" sz="1200" b="1" dirty="0" smtClean="0">
              <a:solidFill>
                <a:srgbClr val="002060"/>
              </a:solidFill>
            </a:endParaRPr>
          </a:p>
          <a:p>
            <a:pPr algn="ctr"/>
            <a:endParaRPr lang="en-GB" sz="1200" b="1" dirty="0">
              <a:solidFill>
                <a:srgbClr val="002060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</a:p>
          <a:p>
            <a:endParaRPr lang="en-GB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you: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collaboratively to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sensitively communicate the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story.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different levels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you: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towards your individual EBI target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you: </a:t>
            </a:r>
            <a:r>
              <a:rPr lang="en-GB" sz="1400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 </a:t>
            </a:r>
            <a:r>
              <a:rPr lang="en-GB" sz="1400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your ideas using dramatic </a:t>
            </a:r>
            <a:r>
              <a:rPr lang="en-GB" sz="1400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techniques.</a:t>
            </a:r>
          </a:p>
          <a:p>
            <a:endParaRPr lang="en-GB" sz="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rgbClr val="FF0000"/>
                </a:solidFill>
              </a:rPr>
              <a:t> </a:t>
            </a:r>
            <a:endParaRPr lang="en-GB" sz="1500" dirty="0"/>
          </a:p>
          <a:p>
            <a:pPr algn="ctr"/>
            <a:endParaRPr lang="en-GB" sz="750" dirty="0"/>
          </a:p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r>
              <a:rPr lang="en-GB" sz="1500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altLang="en-US" sz="4000" dirty="0" smtClean="0">
                <a:solidFill>
                  <a:schemeClr val="bg1"/>
                </a:solidFill>
              </a:rPr>
              <a:t>Complete the learning sentence: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428" y="1916832"/>
            <a:ext cx="7631832" cy="4061048"/>
          </a:xfrm>
        </p:spPr>
        <p:txBody>
          <a:bodyPr/>
          <a:lstStyle/>
          <a:p>
            <a:pPr marL="0" indent="0" algn="ctr">
              <a:buNone/>
            </a:pPr>
            <a:endParaRPr lang="en-GB" altLang="en-US" sz="15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altLang="en-US" sz="3600" dirty="0" smtClean="0">
                <a:solidFill>
                  <a:srgbClr val="EA22EF"/>
                </a:solidFill>
              </a:rPr>
              <a:t>Using contrasts can be effective when creating sensitive pieces of drama because ….</a:t>
            </a:r>
            <a:endParaRPr lang="en-GB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961</Words>
  <Application>Microsoft Office PowerPoint</Application>
  <PresentationFormat>On-screen Show (4:3)</PresentationFormat>
  <Paragraphs>333</Paragraphs>
  <Slides>12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PowerPoint Presentation</vt:lpstr>
      <vt:lpstr>Learning Objectives</vt:lpstr>
      <vt:lpstr>Who was there?</vt:lpstr>
      <vt:lpstr>Task 1</vt:lpstr>
      <vt:lpstr>What did they do?</vt:lpstr>
      <vt:lpstr>Task 2</vt:lpstr>
      <vt:lpstr>The witness identifies the suspect</vt:lpstr>
      <vt:lpstr>Performance</vt:lpstr>
      <vt:lpstr>Complete the learning sentence:</vt:lpstr>
      <vt:lpstr>Add – Question – Challenge Review </vt:lpstr>
      <vt:lpstr>I have made progress towards improving my EBI target today by...  This was effective because… </vt:lpstr>
      <vt:lpstr>(WAS SLIDE 3) Groups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Stephen Lawrence - CSI</dc:title>
  <dc:creator>abarnes</dc:creator>
  <cp:lastModifiedBy>Kristina Rodier</cp:lastModifiedBy>
  <cp:revision>59</cp:revision>
  <cp:lastPrinted>2017-05-03T09:33:40Z</cp:lastPrinted>
  <dcterms:created xsi:type="dcterms:W3CDTF">2009-03-18T21:53:42Z</dcterms:created>
  <dcterms:modified xsi:type="dcterms:W3CDTF">2019-03-06T19:31:26Z</dcterms:modified>
</cp:coreProperties>
</file>