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66" r:id="rId3"/>
    <p:sldId id="267" r:id="rId4"/>
    <p:sldId id="268" r:id="rId5"/>
    <p:sldId id="279" r:id="rId6"/>
    <p:sldId id="269" r:id="rId7"/>
    <p:sldId id="270" r:id="rId8"/>
    <p:sldId id="272" r:id="rId9"/>
    <p:sldId id="275" r:id="rId10"/>
    <p:sldId id="276" r:id="rId11"/>
    <p:sldId id="277" r:id="rId12"/>
    <p:sldId id="274" r:id="rId13"/>
    <p:sldId id="27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615" autoAdjust="0"/>
    <p:restoredTop sz="86380" autoAdjust="0"/>
  </p:normalViewPr>
  <p:slideViewPr>
    <p:cSldViewPr>
      <p:cViewPr varScale="1">
        <p:scale>
          <a:sx n="64" d="100"/>
          <a:sy n="64" d="100"/>
        </p:scale>
        <p:origin x="60" y="72"/>
      </p:cViewPr>
      <p:guideLst>
        <p:guide orient="horz" pos="2160"/>
        <p:guide pos="2880"/>
      </p:guideLst>
    </p:cSldViewPr>
  </p:slideViewPr>
  <p:outlineViewPr>
    <p:cViewPr>
      <p:scale>
        <a:sx n="33" d="100"/>
        <a:sy n="33" d="100"/>
      </p:scale>
      <p:origin x="0" y="4764"/>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5703965-803D-4CC7-8F57-39C0A64EB231}" type="datetimeFigureOut">
              <a:rPr lang="en-GB" smtClean="0"/>
              <a:pPr/>
              <a:t>02/12/20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18098C9-E6C7-4EF1-897E-76784654C743}" type="slidenum">
              <a:rPr lang="en-GB" smtClean="0"/>
              <a:pPr/>
              <a:t>‹#›</a:t>
            </a:fld>
            <a:endParaRPr lang="en-GB"/>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5703965-803D-4CC7-8F57-39C0A64EB231}" type="datetimeFigureOut">
              <a:rPr lang="en-GB" smtClean="0"/>
              <a:pPr/>
              <a:t>02/12/20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18098C9-E6C7-4EF1-897E-76784654C743}" type="slidenum">
              <a:rPr lang="en-GB" smtClean="0"/>
              <a:pPr/>
              <a:t>‹#›</a:t>
            </a:fld>
            <a:endParaRPr lang="en-GB"/>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5703965-803D-4CC7-8F57-39C0A64EB231}" type="datetimeFigureOut">
              <a:rPr lang="en-GB" smtClean="0"/>
              <a:pPr/>
              <a:t>02/12/20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18098C9-E6C7-4EF1-897E-76784654C743}" type="slidenum">
              <a:rPr lang="en-GB" smtClean="0"/>
              <a:pPr/>
              <a:t>‹#›</a:t>
            </a:fld>
            <a:endParaRPr lang="en-GB"/>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5703965-803D-4CC7-8F57-39C0A64EB231}" type="datetimeFigureOut">
              <a:rPr lang="en-GB" smtClean="0"/>
              <a:pPr/>
              <a:t>02/12/20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18098C9-E6C7-4EF1-897E-76784654C743}" type="slidenum">
              <a:rPr lang="en-GB" smtClean="0"/>
              <a:pPr/>
              <a:t>‹#›</a:t>
            </a:fld>
            <a:endParaRPr lang="en-GB"/>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5703965-803D-4CC7-8F57-39C0A64EB231}" type="datetimeFigureOut">
              <a:rPr lang="en-GB" smtClean="0"/>
              <a:pPr/>
              <a:t>02/12/20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18098C9-E6C7-4EF1-897E-76784654C743}" type="slidenum">
              <a:rPr lang="en-GB" smtClean="0"/>
              <a:pPr/>
              <a:t>‹#›</a:t>
            </a:fld>
            <a:endParaRPr lang="en-GB"/>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5703965-803D-4CC7-8F57-39C0A64EB231}" type="datetimeFigureOut">
              <a:rPr lang="en-GB" smtClean="0"/>
              <a:pPr/>
              <a:t>02/12/20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18098C9-E6C7-4EF1-897E-76784654C743}" type="slidenum">
              <a:rPr lang="en-GB" smtClean="0"/>
              <a:pPr/>
              <a:t>‹#›</a:t>
            </a:fld>
            <a:endParaRPr lang="en-GB"/>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5703965-803D-4CC7-8F57-39C0A64EB231}" type="datetimeFigureOut">
              <a:rPr lang="en-GB" smtClean="0"/>
              <a:pPr/>
              <a:t>02/12/20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18098C9-E6C7-4EF1-897E-76784654C743}" type="slidenum">
              <a:rPr lang="en-GB" smtClean="0"/>
              <a:pPr/>
              <a:t>‹#›</a:t>
            </a:fld>
            <a:endParaRPr lang="en-GB"/>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5703965-803D-4CC7-8F57-39C0A64EB231}" type="datetimeFigureOut">
              <a:rPr lang="en-GB" smtClean="0"/>
              <a:pPr/>
              <a:t>02/12/20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18098C9-E6C7-4EF1-897E-76784654C743}" type="slidenum">
              <a:rPr lang="en-GB" smtClean="0"/>
              <a:pPr/>
              <a:t>‹#›</a:t>
            </a:fld>
            <a:endParaRPr lang="en-GB"/>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703965-803D-4CC7-8F57-39C0A64EB231}" type="datetimeFigureOut">
              <a:rPr lang="en-GB" smtClean="0"/>
              <a:pPr/>
              <a:t>02/12/20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18098C9-E6C7-4EF1-897E-76784654C743}" type="slidenum">
              <a:rPr lang="en-GB" smtClean="0"/>
              <a:pPr/>
              <a:t>‹#›</a:t>
            </a:fld>
            <a:endParaRPr lang="en-GB"/>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703965-803D-4CC7-8F57-39C0A64EB231}" type="datetimeFigureOut">
              <a:rPr lang="en-GB" smtClean="0"/>
              <a:pPr/>
              <a:t>02/12/20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18098C9-E6C7-4EF1-897E-76784654C743}" type="slidenum">
              <a:rPr lang="en-GB" smtClean="0"/>
              <a:pPr/>
              <a:t>‹#›</a:t>
            </a:fld>
            <a:endParaRPr lang="en-GB"/>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703965-803D-4CC7-8F57-39C0A64EB231}" type="datetimeFigureOut">
              <a:rPr lang="en-GB" smtClean="0"/>
              <a:pPr/>
              <a:t>02/12/20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18098C9-E6C7-4EF1-897E-76784654C743}" type="slidenum">
              <a:rPr lang="en-GB" smtClean="0"/>
              <a:pPr/>
              <a:t>‹#›</a:t>
            </a:fld>
            <a:endParaRPr lang="en-GB"/>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CC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703965-803D-4CC7-8F57-39C0A64EB231}" type="datetimeFigureOut">
              <a:rPr lang="en-GB" smtClean="0"/>
              <a:pPr/>
              <a:t>02/12/20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8098C9-E6C7-4EF1-897E-76784654C743}"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google.co.uk/url?sa=i&amp;rct=j&amp;q=menu+driven+interfaces&amp;source=images&amp;cd=&amp;cad=rja&amp;uact=8&amp;ved=0CAcQjRw&amp;url=http://www.hollyfield.kingston.sch.uk/gcseit/GCSE/userint.htm&amp;ei=Ekt0VP-SLYLYav6rgvgF&amp;psig=AFQjCNFz7_wCEsAzvC29edYGNdBAOcXGHg&amp;ust=1416993815892368" TargetMode="Externa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hyperlink" Target="http://www.google.co.uk/url?sa=i&amp;rct=j&amp;q=menu+driven+interfaces&amp;source=images&amp;cd=&amp;cad=rja&amp;uact=8&amp;ved=0CAcQjRw&amp;url=http://www.futuretech.blinkenlights.nl/pitechrep.html&amp;ei=R0t0VMjLHcGNaIyogqgE&amp;psig=AFQjCNEkgxJbK8xaq2-LtEmoGpPdo9Eb8g&amp;ust=1416993973130817"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google.co.uk/url?sa=i&amp;rct=j&amp;q=graphical+user+interfaces&amp;source=images&amp;cd=&amp;cad=rja&amp;uact=8&amp;ved=0CAcQjRw&amp;url=http://www.creativebloq.com/web-design/user-interface-design-2131842&amp;ei=o0x0VMflMoyVatWcgagG&amp;psig=AFQjCNGM2_SHgy0LnSDfU0CZJwceRPHg8g&amp;ust=1416994307770061"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openoffice.org/donations.html" TargetMode="External"/><Relationship Id="rId2" Type="http://schemas.openxmlformats.org/officeDocument/2006/relationships/hyperlink" Target="http://opensource.com/resources/what-open-source"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107504" y="1772816"/>
            <a:ext cx="8568952" cy="4176464"/>
          </a:xfrm>
          <a:prstGeom prst="rect">
            <a:avLst/>
          </a:prstGeom>
          <a:solidFill>
            <a:schemeClr val="accent2">
              <a:lumMod val="20000"/>
              <a:lumOff val="8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p:cNvSpPr>
            <a:spLocks noGrp="1"/>
          </p:cNvSpPr>
          <p:nvPr>
            <p:ph type="title"/>
          </p:nvPr>
        </p:nvSpPr>
        <p:spPr>
          <a:xfrm>
            <a:off x="467544" y="476672"/>
            <a:ext cx="8229600" cy="1143000"/>
          </a:xfrm>
        </p:spPr>
        <p:txBody>
          <a:bodyPr>
            <a:normAutofit fontScale="90000"/>
          </a:bodyPr>
          <a:lstStyle/>
          <a:p>
            <a:pPr algn="ctr" defTabSz="914400" rtl="0" eaLnBrk="1" latinLnBrk="0" hangingPunct="1">
              <a:spcBef>
                <a:spcPct val="0"/>
              </a:spcBef>
              <a:buNone/>
            </a:pPr>
            <a:r>
              <a:rPr lang="en-GB" sz="4400" b="1" u="sng" kern="1200" dirty="0" smtClean="0">
                <a:solidFill>
                  <a:schemeClr val="tx1"/>
                </a:solidFill>
                <a:latin typeface="+mj-lt"/>
                <a:ea typeface="+mj-ea"/>
                <a:cs typeface="+mj-cs"/>
              </a:rPr>
              <a:t>A Computer System</a:t>
            </a:r>
            <a:br>
              <a:rPr lang="en-GB" sz="4400" b="1" u="sng" kern="1200" dirty="0" smtClean="0">
                <a:solidFill>
                  <a:schemeClr val="tx1"/>
                </a:solidFill>
                <a:latin typeface="+mj-lt"/>
                <a:ea typeface="+mj-ea"/>
                <a:cs typeface="+mj-cs"/>
              </a:rPr>
            </a:br>
            <a:r>
              <a:rPr lang="en-GB" sz="4400" b="1" u="sng" kern="1200" dirty="0" smtClean="0">
                <a:solidFill>
                  <a:schemeClr val="tx1"/>
                </a:solidFill>
                <a:latin typeface="+mj-lt"/>
                <a:ea typeface="+mj-ea"/>
                <a:cs typeface="+mj-cs"/>
              </a:rPr>
              <a:t>(</a:t>
            </a:r>
            <a:r>
              <a:rPr lang="en-GB" b="1" u="sng" dirty="0" smtClean="0"/>
              <a:t>Complete)</a:t>
            </a:r>
            <a:endParaRPr lang="en-GB" sz="4400" b="1" u="sng" kern="1200" dirty="0">
              <a:solidFill>
                <a:schemeClr val="tx1"/>
              </a:solidFill>
              <a:latin typeface="+mj-lt"/>
              <a:ea typeface="+mj-ea"/>
              <a:cs typeface="+mj-cs"/>
            </a:endParaRPr>
          </a:p>
        </p:txBody>
      </p:sp>
      <p:sp>
        <p:nvSpPr>
          <p:cNvPr id="4" name="Rectangle 3"/>
          <p:cNvSpPr/>
          <p:nvPr/>
        </p:nvSpPr>
        <p:spPr>
          <a:xfrm>
            <a:off x="323528" y="2420888"/>
            <a:ext cx="2376264" cy="10081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dirty="0" smtClean="0"/>
              <a:t>Input Devices</a:t>
            </a:r>
            <a:endParaRPr lang="en-GB" sz="2800" dirty="0"/>
          </a:p>
        </p:txBody>
      </p:sp>
      <p:sp>
        <p:nvSpPr>
          <p:cNvPr id="5" name="Rectangle 4"/>
          <p:cNvSpPr/>
          <p:nvPr/>
        </p:nvSpPr>
        <p:spPr>
          <a:xfrm>
            <a:off x="3275856" y="2420888"/>
            <a:ext cx="2376264" cy="10081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dirty="0" smtClean="0"/>
              <a:t>Processing Devices</a:t>
            </a:r>
            <a:endParaRPr lang="en-GB" sz="2800" dirty="0"/>
          </a:p>
        </p:txBody>
      </p:sp>
      <p:sp>
        <p:nvSpPr>
          <p:cNvPr id="6" name="Rectangle 5"/>
          <p:cNvSpPr/>
          <p:nvPr/>
        </p:nvSpPr>
        <p:spPr>
          <a:xfrm>
            <a:off x="3275856" y="4293096"/>
            <a:ext cx="2376264" cy="10081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dirty="0" smtClean="0"/>
              <a:t>Storage Devices</a:t>
            </a:r>
            <a:endParaRPr lang="en-GB" sz="2800" dirty="0"/>
          </a:p>
        </p:txBody>
      </p:sp>
      <p:sp>
        <p:nvSpPr>
          <p:cNvPr id="7" name="Rectangle 6"/>
          <p:cNvSpPr/>
          <p:nvPr/>
        </p:nvSpPr>
        <p:spPr>
          <a:xfrm>
            <a:off x="6156176" y="2420888"/>
            <a:ext cx="2376264" cy="10081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dirty="0" smtClean="0"/>
              <a:t>Output Devices</a:t>
            </a:r>
            <a:endParaRPr lang="en-GB" sz="2800" dirty="0"/>
          </a:p>
        </p:txBody>
      </p:sp>
      <p:sp>
        <p:nvSpPr>
          <p:cNvPr id="8" name="Right Arrow 7"/>
          <p:cNvSpPr/>
          <p:nvPr/>
        </p:nvSpPr>
        <p:spPr>
          <a:xfrm>
            <a:off x="2699792" y="2780928"/>
            <a:ext cx="504056"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ight Arrow 8"/>
          <p:cNvSpPr/>
          <p:nvPr/>
        </p:nvSpPr>
        <p:spPr>
          <a:xfrm>
            <a:off x="5652120" y="2780928"/>
            <a:ext cx="504056"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ight Arrow 9"/>
          <p:cNvSpPr/>
          <p:nvPr/>
        </p:nvSpPr>
        <p:spPr>
          <a:xfrm rot="5400000">
            <a:off x="4644008" y="3717032"/>
            <a:ext cx="504056"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ight Arrow 10"/>
          <p:cNvSpPr/>
          <p:nvPr/>
        </p:nvSpPr>
        <p:spPr>
          <a:xfrm rot="16200000">
            <a:off x="3923928" y="3717032"/>
            <a:ext cx="504056"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p:cNvSpPr txBox="1"/>
          <p:nvPr/>
        </p:nvSpPr>
        <p:spPr>
          <a:xfrm>
            <a:off x="7380312" y="5373216"/>
            <a:ext cx="1025474" cy="369332"/>
          </a:xfrm>
          <a:prstGeom prst="rect">
            <a:avLst/>
          </a:prstGeom>
          <a:noFill/>
        </p:spPr>
        <p:txBody>
          <a:bodyPr wrap="none" rtlCol="0">
            <a:spAutoFit/>
          </a:bodyPr>
          <a:lstStyle/>
          <a:p>
            <a:r>
              <a:rPr lang="en-GB" dirty="0" smtClean="0">
                <a:solidFill>
                  <a:srgbClr val="FF0000"/>
                </a:solidFill>
              </a:rPr>
              <a:t>Software</a:t>
            </a:r>
            <a:endParaRPr lang="en-GB" dirty="0">
              <a:solidFill>
                <a:srgbClr val="FF0000"/>
              </a:solidFill>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5374" y="-250825"/>
            <a:ext cx="8229600" cy="1143000"/>
          </a:xfrm>
        </p:spPr>
        <p:txBody>
          <a:bodyPr>
            <a:normAutofit/>
          </a:bodyPr>
          <a:lstStyle/>
          <a:p>
            <a:pPr algn="ctr" defTabSz="914400" rtl="0" eaLnBrk="1" latinLnBrk="0" hangingPunct="1">
              <a:spcBef>
                <a:spcPct val="0"/>
              </a:spcBef>
              <a:buNone/>
            </a:pPr>
            <a:r>
              <a:rPr lang="en-GB" b="1" u="sng" dirty="0" smtClean="0"/>
              <a:t>Types of user interface</a:t>
            </a:r>
            <a:endParaRPr lang="en-GB" sz="4400" b="1" u="sng" kern="1200" dirty="0" smtClean="0">
              <a:solidFill>
                <a:schemeClr val="tx1"/>
              </a:solidFill>
              <a:latin typeface="+mj-lt"/>
              <a:ea typeface="+mj-ea"/>
              <a:cs typeface="+mj-cs"/>
            </a:endParaRPr>
          </a:p>
        </p:txBody>
      </p:sp>
      <p:sp>
        <p:nvSpPr>
          <p:cNvPr id="3" name="Content Placeholder 2"/>
          <p:cNvSpPr>
            <a:spLocks noGrp="1"/>
          </p:cNvSpPr>
          <p:nvPr>
            <p:ph idx="1"/>
          </p:nvPr>
        </p:nvSpPr>
        <p:spPr>
          <a:xfrm>
            <a:off x="469098" y="692696"/>
            <a:ext cx="8229600" cy="4032448"/>
          </a:xfrm>
        </p:spPr>
        <p:txBody>
          <a:bodyPr>
            <a:normAutofit fontScale="70000" lnSpcReduction="20000"/>
          </a:bodyPr>
          <a:lstStyle/>
          <a:p>
            <a:pPr marL="96838" indent="0">
              <a:buNone/>
            </a:pPr>
            <a:r>
              <a:rPr lang="en-GB" b="1" dirty="0" smtClean="0"/>
              <a:t>2) Menu driven:</a:t>
            </a:r>
            <a:endParaRPr lang="en-GB" dirty="0" smtClean="0"/>
          </a:p>
          <a:p>
            <a:pPr marL="96838" indent="0">
              <a:buNone/>
            </a:pPr>
            <a:r>
              <a:rPr lang="en-GB" dirty="0" smtClean="0"/>
              <a:t>Because the command line was so difficult for most ordinary users to use menu driven systems were developed.  Often the computer would start up with the command line and then run a particular programme to get the menu system running on top.</a:t>
            </a:r>
          </a:p>
          <a:p>
            <a:pPr marL="96838" indent="0">
              <a:buNone/>
            </a:pPr>
            <a:endParaRPr lang="en-GB" dirty="0"/>
          </a:p>
          <a:p>
            <a:pPr marL="96838" indent="0">
              <a:buNone/>
            </a:pPr>
            <a:r>
              <a:rPr lang="en-GB" dirty="0" smtClean="0"/>
              <a:t>The idea with a menu driven system is to offer the user all the most likely choices of what they might want to do.  Menus can be organised in to sub-menus if necessary.</a:t>
            </a:r>
          </a:p>
          <a:p>
            <a:pPr marL="96838" indent="0">
              <a:buNone/>
            </a:pPr>
            <a:endParaRPr lang="en-GB" dirty="0"/>
          </a:p>
          <a:p>
            <a:pPr marL="96838" indent="0">
              <a:buNone/>
            </a:pPr>
            <a:r>
              <a:rPr lang="en-GB" dirty="0" smtClean="0"/>
              <a:t>Menu driven systems do not always require a mouse (think Sky TV).  However, because they cannot provide all possible choices, the command line is still needed.</a:t>
            </a:r>
          </a:p>
          <a:p>
            <a:pPr marL="96838" indent="0">
              <a:buNone/>
            </a:pPr>
            <a:endParaRPr lang="en-GB" dirty="0"/>
          </a:p>
          <a:p>
            <a:pPr marL="96838" indent="0">
              <a:buNone/>
            </a:pPr>
            <a:endParaRPr lang="en-GB" dirty="0" smtClean="0"/>
          </a:p>
        </p:txBody>
      </p:sp>
      <p:sp>
        <p:nvSpPr>
          <p:cNvPr id="4" name="AutoShape 2" descr="data:image/jpeg;base64,/9j/4AAQSkZJRgABAQAAAQABAAD/2wCEAAkGBxESEhQUExQUFRQXGBgZGRUYGBwXGBcXGBcWFxgWFhgYHSgiGBolHB4XITEhJykrLi4uHB8zODMsNygtLisBCgoKDg0OGhAQGzEmHyU3NDcyLTUtLy03LTc2NCwsLzcwLzI1KzQsLy8sLCwuLDUsLSwwLCwsLCwsLDgsLSwsLP/AABEIAN0A5AMBIgACEQEDEQH/xAAcAAEAAgMBAQEAAAAAAAAAAAAAAwUEBgcCAQj/xABPEAACAQMCAwMFCQ0GBQMFAAABAhEAAyEEEgUxQRMiUQYyYXGRBxUWI1KBktHSFDQ1QlNUdIOTobKz8BczYnKx0yRDc4LxY8PhREWjwcL/xAAZAQEAAwEBAAAAAAAAAAAAAAAAAQIDBAX/xAAyEQEAAgEDAgIGCQUAAAAAAAAAAQIRAxIhBDFRkUFSYXGhsQUUFSIjMoHB4RMzstHx/9oADAMBAAIRAxEAPwDn3l/xnUpxPWqt+8qjUXQFFxgAN5wADgVvfkkr3uG6diXa43abrhLliO2ZBL+ABB5gwuJzHNvdF/Cmu/SLv8ZrrPuZWgeF6acEdrDDBWbt0Eg9MTVqW2zlErbS8NS0rb3FzONxZWJOITcSWBMQPX6qy72msKQCsTMc+gkkmcD+ulfUXcTtUbCLQBJWF7MgsyFGbfuI6hIx4VkX9OjiGG4eB5GcZHX56i198zOMeX7IrnHKve5pBtysNMMCSuNsy0xHeXPpnkDEhXSTG63OcdoJxM43dINZK6K2BAURDDryaNw+eBULcJslt208iIkxkRMeMYB6DAioWR7dLBIKELE7W3RJgTBxn/8AdfWTSiZa2I5y8RBgznGcVMnDLAXaLa7fknI+cHnX1uHWiIKyPAluhkdehn1SfE0EXY6aCZSBEnfykwJzjOKjP3LyG1iRICsWJG5Unun5TKKyW4faKspSVbmJOYJPj4k+2g4daEwsSAMEjltjkcHupnn3RQYwGkmJSYBjdEA7Y3Se7O5cHnNfba6VmKAoWEY3H8YEiM5wCcVM/C7BmbYyIPMSBAjB9Ar1Z4daQyqAGQZk8wCo65gEige99r5H7z9dbP5HiNMB0Fy+B1wL9wAZqiq98kfvf9bf/n3KC6pSlApSlApSlApSlApSlApSlApSlApSlB+QPdF/Cmu/SLv8ZrfvJvhF3U8HsJaZVLC4m5iQBN+750c1zyz0xWg+6L+FNd+kXf4zXSPIbiXZ8L0yKgcntdwMgBTdu+0nwkf6VW14rGZmI9/Y+9j7nfzYWhv3NDbKi6BsztBJDFUtqQV2gZZZOTAbmYmuh6rVOoUi2zg8wOYOD7I3fOB41p3DeGaM3bblblxnuNtts5IBQ954gyqkfjP8xxW91paIxG2eMR5+nnM5jwc3T6d6Z3zz5KpuJ3Bg2XJBgkA7TD7SV5kYlhPTPgDNY4gzEDsbiz1IwMMQf3eiJHiKz6VV0qi5xe4A0WmLBQRAYCSp84RMBwy+PLHMibT8Sdn29jcCyRvIgCBMmehx88+GbGlApSlApSlAq98kfvf9bf8A59yqKr3yR+9/1t/+fcoLqlKUClKUClKUClKUClKUClKUClKUClKUH5A90X8Ka79Iu/xmug+RbunDdMwQsrMwkFsEXb3Pby/zGufe6L+FNd+kXf4zW3cG41c03DNLsYrIuciRntrnhUT0ler/AArdlba06UbobHw+12dzSncp2XbxYeHbbjIbaVG0TPfBMMIMZ23WWHaCj7CJzEyDB5TzkD5ifGuX8Z4hfXT2Lh7XddDMxa3FtRuJslLnIsy7mjnnp16nc1KIql2CiP3KpYnHgAa1tp1rWNs8cx5K1ve1p39+6vfht7l2ikDdskQUydkQO8ANsg8yuTBIqw0SXAii4Qz9SPH1wJ9lF1iQTMAEKZBEMSFggieZAry2vtDb31O4wCMicHJGBgjn41m0ZNKgua20oJNxIAJJ3D8WJ/1HtFfLWttMFYOkMARkCZ5YOZ6RQZFKjs3lcSpDCSJGRIJBg+sGpKBSlKBV75I/e/62/wDz7lUVXvkj97/rb/8APuUF1SlKBSlKBSlKBSlKBSlKBSlKBSlKBSlKD8ge6L+FNd+kXf4zWzcM4bdu6DRFbL3LY37ihVWI7e7KKW5N8xrWfdF/Cmu/SLv8ZrpnucFjo9GvZtctkXdwAMbe1uHJHmgmRP8AhHprTStNbcMtb8uVDxjSa7VgA6PaUIFvadpW2FjsiG/vIEQ2CO90MV1G9ordwAOoaBGekxP+grVtU4Q2msMrB7mSpBdbZAG26FPd2ncZiMA1s2r1bp2cWy26N0AkrL215f8Ac3s8AaWiKxFa9ldHUtfNrd3saG3nBIMEgsxBIYNJk5MgZ51597bURtxJbzmyTAJJnPIc/XWPY4qWibNxZ8fCF5xjmSB4wPm82uNbjAs3fP2nA7vLvNPIEER154xWbdkXOE2CZKZzncwIkQYg4xj1V5HBtPg9nyUqJLHuldhGT8nu+rFSpfeQCAQbjLyIIUK0MZn8ZSJ5EEHrWVQR2LKoNq8s9SeZk5JJqSlKBSlKBV75I/e/62//AD7lUVXvkj97/rb/APPuUF1SlKBSlKBSlKBSlKBSlKBSlKBSlKBSlKD8ge6L+FNd+kXf4zXQfJe5YHCdGt5bx3m/tNpSWUpdckkqwK4bBBnzuhIPPvdF/Cmu/SLv8ZrfPJlo4dwwgkEXNQZAmIuz/wDFU1Lxp13T2hW9prGYjPsZPkroOF2r6tat32uM20OySAWxBJcx1nEkYyJB6HWsa/iaXdRpWCdn8ai7QpgsSO9gczV7rrN1tvZuEInmCQSRAkA5AE48Y9dU0teutM2pGK+h29TpadK0tSe8cx4MqlU/3FqpxeAw8T3o3MGE9wboAjpnPLu1kPpL0gi5naJ9LAQYG2FHM8jmMDM7ORYUqtTSajO66DKsuMZIO1hAxHzk85HKvD8PviRbvEAz50EiQo7pjGd2BHTlmQtaVi6W1eDEu4ZYMARzkQfNHp9vXnWVQKUpQKvfJH73/W3/AOfcqiq98kfvf9bf/n3KC6pSlApSlApSlApSlApSlApSlApSlApSlB+QPdF/Cmu/SLv8Zrr3uVWQ/DdMDH/NP/5rnL08q5D7ov4U136Rd/jNdb9zBSeF6eGZD8bDLtJHx1zlvBHKRkGq3iZrO3uL29xDTJdS2t2y7sxAVSNwInnnnOI9fhWXevqkBjG7AwT1AzHISVEnxFa/8Gj29m9Esm2Xa4ZMMzEhFQLmTj01fanSo8bgccoJHUHpzyFMHwqulnbGZ5TM8zjs9rfQxDKZiIYZnlHjUK8RtEgb8kwJBE4BxI5RmeUVHZ4TYVtwTvSDuJJJIIYEycmQK+twqyRBWRM+c3hHjyiBFaITXNXbUSWEYyO9zBaTtmBAJnlGa99skxuWc9R05+ysccMs57vnEFjuaSQGXJmThmHpk18fhVk7pU97nDMJ5jocYJHqJoMj7oTnvSP8w9Hp9I9te0cESDIPUVhDg2nkHsxIiDJxtMjr41l2LKooVRCqIA8AOQzQSUpSgVe+SP3v+tv/AM+5VFV75I/e/wCtv/z7lBdUpSgUpSgUpSgUpSgUpSgUpSgUpSgUpSg/IHui/hTXfpF3+M10PyUu3V4RpxauLbbZqTLFFBK3Wgd8EE55DJrnnui/hTXfpF3+M11r3MGHvXpxI/5v4yqf7654kGkxMxiExOJytuF724fZuXWR733Uqm4iou5RcwO4qiIgculZuu1bWykIXDEAkAkrL21mAM+cfZ4SR9NhCQTBggibicxkHzvGp+0Hiv00+1SKYziPhhWOzAtcV3AxauKdpYbh3cR1UnxH9TXi3xVtxDW2jEMBhpBznkMY5zIHrsu1Hiv00+1TtR4r9NPtVOJSwBxMkKwtsAQxKkd/ukjEEjpPzih4uIHxd3JAAjmSQPHAzM+Gaz+1Hiv00+1TtR4r9NPtU2yKw8b86LN7ujqoEmQuMzzIzHKTyBq2NeO1Hiv00+1TtB4r9NPtU2yPdK8doPFfpp9qnaDxX6afaptke6vfJH73/W3/AOfcrXxcH+H6afarN4F5Q6XT2javXVS4t29KkGRuuuw5DqCD89MSNtpVF8MNB+cJ7G+qnww0H5wnsb6qbZ8Be0qi+GGg/OE9jfVT4YaD84T2N9VNs+AvaVRfDDQfnCexvqp8MNB+cJ7G+qm2fAXtKovhhoPzhPY31VJ8KdH+VH0X+zSYmBc0qm+FGj/Kj6L/AGafCnR/lR9F/s1AuaVTfCjR/lR9F/s0+FOj/Kj6L/ZoLmlU3wp0f5UfRf7NPhTo/wAqPov9mguaVi8P4havqWtMGUHaTkQYBggjwI9tKDiFnyZ0Wu1/ERcsu123q3Bft2QN2jvsCpbs3DgKxJMDr0Ma97l/BbF6/qRcsJe7NO4lxyigm8qyzbcQs5I9lbV5Oi2OJ8XLhAx1QW3ccWj8YXvRat9qwm4/QD5JyK1jyI8muIKU1mlawsm4FW4W6M9shkVYxBgSa6dKsbbxM4zH7xPyhErDy38ibVvSvqLVmxZKMGPZ6o3wyEqpVVKrtguhnOI8a0PhPBzfDlWRSpRQrELvd921FJ6naR846SR1XjOg43qrNyxcbQBHwxQMrYZW57fFV9laonuYcQHK5YGQcO4yOR8zmM16fSa9aac1veM+jnPzyztGZ4a4PJjVRu7MRIHnpzLBYic947T4HFedZ5O6m0pa5bChRJ7yGMgZAPp/1rbvgBxXZs+6LW2VaO0fmohc7JxiB0qN/c54m07r9ozzm7cM5nPczmuiOr0/TeEYlz+KRW8/2W675en+m/2Kf2W675en+m/2K1+udP60IxLRopFbz/Zbrvl6f6b/AGKf2Wa75en+m/2KfW+n9aDbLRopFbz/AGW675en+m/2Kf2W675en+m/2KfW+n9aDbLW/JvQm7eBBQdkUuHcdu4dtaTak82lwY6gHriulXzw6/2tp30dq4l/U9ob9tS7O2ouwyub9skBCvIMMegA0Gg9zLWpdtsX08K6sYdpgMCY7ldP4sSXIRrVthuJa4DJLO20r8YoYAR0bM15H0jr0tauyc+7jHvaUju4DwmzpWD9vcNs4CQpaDMljHPACx/inpWYuh0HXUMPQAW/HgiSi4C9eszAiD3LVvcCKbaAsQe7HXbI9Qnny9fQwHWX9zf8P3RujPecjzIkYnkeY6zjN5+k/ZPn/CNji1rRcOiW1Dcxjax5xP4gmMnn0A64wOMafTIR2Fw3BLSWEEARtxHXPs6V+hNDcLoGZNhOYI9APUAj2VPsHgPZUx9J4nO2fP8Ag2PzHimK/TmweA9lNg8B7Kv9rR6nx/g/pvzbw1rAuDtw7W4eQhAaSjBIJwIfafUOvKu/qz/c+nVGVG7O0d7JvECyndX463tM55+3pm6xX2fFBN8r53mxvXfMZ83dHpisHymsXMXFvG2qKGNsGDd2qIVTuEc8iDOJ5CuHrOpjqccYwtWMMjde7JIbcwaGdQF3KCwLqrbomAYk8+fWom1Gr3f3abcfjcsSeucn0eaflCJ2S8LSBc3O7uZvUSSTtPX0eznUC6zUliOwIUMo3E813ZYLHyfScxE9eRZ4XVayYNlYCjO4ZbugiJxncecRA519bU6zMWUGMHf1gnlPjA59J6irbaabTQfAah1YuEDsyoO5Z3AkbNw3gAddsx6YqfaabTQW/kh5uo/6/wD7FivtfPJDzdR/1/8A2LFfaDnXkvrkXifFVhEPbOrne4e4r3Lu1gouKO6dqyASASZXmcj3L7SNoLCs0KTeyIg/HXI86cc+forE8lrbDiXGGELGpVgxgEL2t1bj7iyjb2faKecT06+/IK4o4XbZgGUG4SABBnUsoADECJYHJEVrr6edOYzjt8kRPLaOJ21ttaKXHffc2mShAGxmEhQIUbYHUYHKodYbu5Oz5Z3DuxzTzicgbd8besTiodA9pmO20qMFVuShhua4sd2fkTIJkMKzywxJGeXprm0qzWvM5WnHohWnU6qD8SCegkDqMnv+E49WTOPj39XkC1b5YO7rBIxOMwP39YFpNK0Qi0zOR3xBk+ycHmelS0pQKUpQKUpQQ31uFrewqAH+M3CZTa+F8G3bM+APqqDid59xFs21YbixuM6iSzBYAUqwiDPrzzjNHT+vTWr8V1up+6XRN2zeRuPmrG8k+wcvrql8cZaadN2eYjETOZnHZd6nU3QEKJu3Ak/4fNj1jJxzMVFb4jcIBNhxMT50iZ6bfRPOMjM4qa7q2RUbYzgjO3nMAz6o3fPHjWPd4ndAKiyxcFVmCEJLFTBjlgn1FTNXZvSa68zKBZIWDJaee1isYHUAf9w6ggRDX6gEfFFljmEdTO4jKkEgAZ5EmMDlPq5xVxEWLkMYBIiACvebqJBxgxBnlVnbaQDBEgGDzEjkfTQQ6O+zhiyFIYgA9QOTDHI1kUpQQa1rgSbSqzyuGMCC6hpPTu7j83WtQ40dCdRqfum86XO3sqAt9kdbX3NpjKWw8HvF87WnIxzrdqxdbwjTXHLvYsO5CyzWkZjCqMkiTiKvSYjvM/oiYy4Umrm/cQ6q6toM4S52jEbVfBOcygaI5krVhasIxSeIMBIDr2ucNtdlZnAAOSJ/FzkwD173g0f5rpv2Nv7NPeDR/mum/Y2/s16X2hTERifgrslx1rEf/cpxy3nnE/lIiOs+jnivdqz2m3brXT4lHM3gxZyjNcUAuuzaREMevOur6jgumD2wuj0xViQx7G33QACDy65H/wAwDke8Gj/NdN+xt/Zp9oU8J+CNjkNzSrJ28SIA5TcJmBOCHHXGQDzwcbqHU8QvK7KuousASA29huAJAbzuvOu+e8Gj/NdN+xt/Zp7w6P8ANdN+xt/Zq1fpGkd658jZKw9x1y3DwSSSWWSTJJ7GzzJpVt5E2VRL6oqqovQFUBVA7CxgAYApXlXtm0zDRz3hnF2+6eK2rtxFsWtXI3i2vZi5cvFnV3tPvaci3zMmDzqLyNF08Ls9lDNuuEgwu9RqGYqJwpMAjIgxXnUcV01h+JKmsTSay5qrxa4Vus0JeGzzVK7NhuiImWB6Vn+5su7h9kFwJ7Y7o84i8+BkQTJPzGurX04nSnjvMfJTOOUul02pa8jMgtC3tUtuDblW2FKKoA7hYgKxBMKxMGJuNZpe0jvFSJErgiRGD06H5h1ANek1AuW1e2ANrlbneJBG4ICsk7TJBieR5mvmq1S24LSFzLdFAEksTyrgpSKRiF855YA4GBkXboMHIYiTBAJ6mJkTPTnWVw7SNbB3OXJ584GSe6CSQM/uFfE4tYJ2h5aJgK0x6o/8QfA1PpNQtxA6zBE5EEegirialKUClKUClKUEN/SJca2WEm2+9ckQ21knHPDNivNvTg6i4L6psfcbTbR5ygkq5IyccjHSJnHq/qgjWwQx7R9ggTB2u8tHJYU59IqLiepdWPZWzdbvblDWgFO4hA291aTAOJ5jGRUbscY7/wDUTWZ7Th91us7Pb3WYGZ2qTAA54HiVGY5/NWCOPr+TeO/5sGdrALtz3pEn1CciTWXq+IdmEO1m3AkR0jbE+Azz6RUa8ctHlu5x0GYJnLYXHncs5IzEpeX4m4IItMbcAkyNwld8ROSPDl6ScUXjS9UuAZjAyAASefzY8D1r4vHrJjFzPKVjHic4+eP3GJuF8VS+MSGiSOcZIiRz5fvxNBAOOKNoZLgYhcQIlk3wJOcYHWcc8VI/ESCZCwDcBzldm6Nw55A3YBwfnqxpNBHp7m5VbGQDgyPmI51PwbhAvteL3r/dZQArKoANtWjC+msXW32RSwRrhlRtXzjuZVJE4wCTmOVXnkl52o/zp/KSg9fBS3+W1P0x9mnwUt/ltT9MfZrYKUGv/BS3+W1P0x9mnwUt/ltT9MfZrYKUGv8AwUt/ltT9MfZp8FLf5bU/TH2a2ClBg8J4YmnVlQu25txLncSdqrzgdFFfazaUH57v7ffHXyQP+OPO72E95+7ug9qP/Tx681tPkJaB0FtSMbrwjaF/59z8QyB6unKta+59W/EuILp7YYNq2DsXVAB8c0Bjm22MOsZgGQ0Vb+TVy8vDrQtKEJa+CWMC2Beu4JjHhJgDxFet1NM6cRn1f04lGlXdeIbHZ0EXGuJcYK576AIFZlYEE7VAEEdBOTmMVmPaUxIBjlImJwY8MVpnk1o9SdVvK9kiArcUMPjCQdpfZ3WbKkYmMkwV3bZrGvAp2YBH40mMb7fLHPb2n/mK8y8znmWl9Kunaa1nMJPuS38hOn4o6QR06QPYKlVQMAAerFV/DtTqGYi7bCCAQQZHIYB65BxHX1VY1RQpSlApSlApSlB9FavxvjFxbt6OzIttBQqe0dSYBtjeO0Ck59cAYJraBVXxjS2w+/sXuMe0PcVjGWTDBu6W25gZFbaGrp6dvxIzn2ZRMTPZNqNetsJKnvDG0eG3HoGefLFR2+NWWAO45joepIH7wRUup19u0EmYYHbA8NuP3j2VA/FrSgFlZcrIIEqGIXc2cRInrGRIE1lKXr36tFgq7mkMZ5AQrNmfHa4+bwNBxi2I3yrd0EQxgsu4DkD5ueXQ19HE7QtdsQVUlRkAGW2gc/WPZWRZvq7MIgqSJMZ7zISP+5D7BUDCt8dt7d7BlQxDEEzInoPVynmJiszRa5Lu7YT3TBkEZzyJ55BGKna2CIIBHhXy1aVQAoCgCAAIAAwOVB7q18kueo/zp/KSqPWakW03kMRKiFG495lQQBzyf9avPJLztR/nT+UlBsVKUoFKUoFKUoFKUoOOcBWdVxvcdtpb+8sWFoK9u6zoTeJhMiYKMDGfT68itYlrh1pnYATdgs473x1z8ZoB9dWHkppkGr4i/bQz62NiBg+5Xu7EukKwNp5MjER6arfJi5cHD7ey2zsWviEIt7Zu3RjecAdB6MxXrdZ/bt76f4z/AKUp3hd6TXEqrCwyW2Iht9oqd7L3h2btIJYH5x41YFhjPPl6fVWFprVxrdveLVs/FsyrbhgV2MU3C4w5oo68qk1miW4VJJG3lBj8ZG//AJ/f6K8mWk4ZVKw9Lo2Qkm4zEzO6SOkACcAZ9tZlEFKUoFKUoFKUoPorD1rILzqFYMYLsG27htd+kSQF6mcY5SMsVHqNKpuFzJM8undkDHWM+2stWNSY+5OJROeMINTqrdvYGGCCAcQqjbk7jMZXx9PKobWv0uFUpkyoC8zEyoAyckeM461m3bKtG5Q0cpAMTz51H9w2pns0nx2iciDWqUD6zT2y+FBhd21ctIJAwO9CifQK+rr9Ou6GQCckDBhfOJHgBzPQeFZDaW2eaJjl3Rjly9g9lY+lt2Lqh1RSDjKAHu93kR6IoM0Ga+0pQKtfJLnqP86fykqqq18kueo/zp/KSg2KlKUClKUClKUClKUHJvJ/S301fFLluEN3UsouFFuqUV7wdCrXrcHd/pX3yDWNFaEDzrowdo/v3GBugZIET1qTT661Z98O2ezaD6nUBTqLhu2mh8gaQMM/4gKqvJ3QfdHCrdvukMznl3Tt1JuCFMYJUDbjB5iK9vqom2jab8RupGceFZj9ceDKO/Htbd2y7iplWH4rbgf3nNSY8P3t9dapwvht/fp1uMWNlX3O26I7ffbRSwydsDmQADzgVf8AEtGbqwG2mHExMbl2yPSPHB9MSD41oiLTETn2+LWGbA8P3t9dfMeH72+uq19DdYtuu7lKuoUjHeYMC0edAAXl4nrRtFe/Fv7R4BQYx0nwPL0GOgqossf0W+umP6LfXUOmtuqgM24/K5E+zFTUDH9Fvrpj+i310pQMf0W+umP6LfXSlA9Q/e31144dpNdqLSXlt6YC4ocA3nkbhMGLFSLzFX3kd946X/pJ/oKCl95tf8jS/trn+xT3m1/yNL+2uf7FblSg033m1/yNL+2uf7FebfAtcohbekA8BeuAZMnlY8a3SlBpvvNr/kaX9tc/2Ke82v8AkaX9tc/2K3KlBpvvNr/kaX9tc/2KuPJrh16yLpvdmGdwQLbM4ACKuSyrmQelXVKBSlKBSlKBSlKBSlKDgfGxpbOwut17t65GBagl2mZNtmPPlBOKudEtkKgW/q7SEKVE21WHTtZCqvICZYCJnNXl7yKVnVnNh2Sdpa1cMZwYF+NwxkAeIisu15OsoCg6aAFXOnYmFG1QSb0mBjNXtqWmMTM4MR6FNwvsbrME1WpuwhbLEKI2cyEXvd5cT/oYtLnDu9CG6cj/AJrCF2hi3PPq9XrrJt8DuqDsbTISCJGnYc9s8r/XavsHhXjU8C1Nzzr9nnOLNxehWO7qBIjEVRE9lbpk3PcU9soUKQTdcEgtcU7lJlCChwehFR6G9buuyK17Ewe1bMGD1xms/TeS91N+29Z74AabV1sDdAE6nHnNy8am0/AL6Tsu6cT/AOhc6+H/ABGOnsq1JpFJi3MqWi82iYnj0sNtNBG43FBiAbzbmBK7XUAxtz1IPorMThSlZ7W6Mwe+5gePnCvK+Tt4Nu7TTzj/AJFzEcoH3RA+ap/enV/nFkZkfEPg4yP+IxyFZ9RE2iP6fDTS4/Ow7eiBWd93kD/ev1j01lnhiQTvuCDB79w4gGf7wf16xQcI1QEC/YiAP7h+Q6Z1FY13gnECxI1tgZkAaRsHAkTqOeB7Kz1IvNfuzyvWa557MG7q7KEqxu7gyrh7pB3KryO94E45901Np7ti4YV7hMA+fdGDEHLdZB+epPg5roj7r0xGOejJ5cpnUZr0vANeOWr0w58tGeuT/wDUVrGccqz34YVnXWC5WbwI8Xu5ILggQ2cIWnwIrdfIhweH6QjINi2QfQVEc61c+T+v66vTH16M+M/nHjmtz8ntEbGmsWiwY27aruA2gwIkLJj1SalCwpSlApSlApSlApSlApSlApSlApSlApSlB//Z"/>
          <p:cNvSpPr>
            <a:spLocks noChangeAspect="1" noChangeArrowheads="1"/>
          </p:cNvSpPr>
          <p:nvPr/>
        </p:nvSpPr>
        <p:spPr bwMode="auto">
          <a:xfrm>
            <a:off x="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 name="AutoShape 4" descr="data:image/jpeg;base64,/9j/4AAQSkZJRgABAQAAAQABAAD/2wCEAAkGBxESEhQUExQUFRQXGBgZGRUYGBwXGBcXGBcWFxgWFhgYHSgiGBolHB4XITEhJykrLi4uHB8zODMsNygtLisBCgoKDg0OGhAQGzEmHyU3NDcyLTUtLy03LTc2NCwsLzcwLzI1KzQsLy8sLCwuLDUsLSwwLCwsLCwsLDgsLSwsLP/AABEIAN0A5AMBIgACEQEDEQH/xAAcAAEAAgMBAQEAAAAAAAAAAAAAAwUEBgcCAQj/xABPEAACAQMCAwMFCQ0GBQMFAAABAhEAAyEEEgUxQRMiUQYyYXGRBxUWI1KBktHSFDQ1QlNUdIOTobKz8BczYnKx0yRDc4LxY8PhREWjwcL/xAAZAQEAAwEBAAAAAAAAAAAAAAAAAQIDBAX/xAAyEQEAAgEDAgIGCQUAAAAAAAAAAQIRAxIhBDFRkUFSYXGhsQUUFSIjMoHB4RMzstHx/9oADAMBAAIRAxEAPwDn3l/xnUpxPWqt+8qjUXQFFxgAN5wADgVvfkkr3uG6diXa43abrhLliO2ZBL+ABB5gwuJzHNvdF/Cmu/SLv8ZrrPuZWgeF6acEdrDDBWbt0Eg9MTVqW2zlErbS8NS0rb3FzONxZWJOITcSWBMQPX6qy72msKQCsTMc+gkkmcD+ulfUXcTtUbCLQBJWF7MgsyFGbfuI6hIx4VkX9OjiGG4eB5GcZHX56i198zOMeX7IrnHKve5pBtysNMMCSuNsy0xHeXPpnkDEhXSTG63OcdoJxM43dINZK6K2BAURDDryaNw+eBULcJslt208iIkxkRMeMYB6DAioWR7dLBIKELE7W3RJgTBxn/8AdfWTSiZa2I5y8RBgznGcVMnDLAXaLa7fknI+cHnX1uHWiIKyPAluhkdehn1SfE0EXY6aCZSBEnfykwJzjOKjP3LyG1iRICsWJG5Unun5TKKyW4faKspSVbmJOYJPj4k+2g4daEwsSAMEjltjkcHupnn3RQYwGkmJSYBjdEA7Y3Se7O5cHnNfba6VmKAoWEY3H8YEiM5wCcVM/C7BmbYyIPMSBAjB9Ar1Z4daQyqAGQZk8wCo65gEige99r5H7z9dbP5HiNMB0Fy+B1wL9wAZqiq98kfvf9bf/n3KC6pSlApSlApSlApSlApSlApSlApSlApSlB+QPdF/Cmu/SLv8ZrfvJvhF3U8HsJaZVLC4m5iQBN+750c1zyz0xWg+6L+FNd+kXf4zXSPIbiXZ8L0yKgcntdwMgBTdu+0nwkf6VW14rGZmI9/Y+9j7nfzYWhv3NDbKi6BsztBJDFUtqQV2gZZZOTAbmYmuh6rVOoUi2zg8wOYOD7I3fOB41p3DeGaM3bblblxnuNtts5IBQ954gyqkfjP8xxW91paIxG2eMR5+nnM5jwc3T6d6Z3zz5KpuJ3Bg2XJBgkA7TD7SV5kYlhPTPgDNY4gzEDsbiz1IwMMQf3eiJHiKz6VV0qi5xe4A0WmLBQRAYCSp84RMBwy+PLHMibT8Sdn29jcCyRvIgCBMmehx88+GbGlApSlApSlAq98kfvf9bf8A59yqKr3yR+9/1t/+fcoLqlKUClKUClKUClKUClKUClKUClKUClKUH5A90X8Ka79Iu/xmug+RbunDdMwQsrMwkFsEXb3Pby/zGufe6L+FNd+kXf4zW3cG41c03DNLsYrIuciRntrnhUT0ler/AArdlba06UbobHw+12dzSncp2XbxYeHbbjIbaVG0TPfBMMIMZ23WWHaCj7CJzEyDB5TzkD5ifGuX8Z4hfXT2Lh7XddDMxa3FtRuJslLnIsy7mjnnp16nc1KIql2CiP3KpYnHgAa1tp1rWNs8cx5K1ve1p39+6vfht7l2ikDdskQUydkQO8ANsg8yuTBIqw0SXAii4Qz9SPH1wJ9lF1iQTMAEKZBEMSFggieZAry2vtDb31O4wCMicHJGBgjn41m0ZNKgua20oJNxIAJJ3D8WJ/1HtFfLWttMFYOkMARkCZ5YOZ6RQZFKjs3lcSpDCSJGRIJBg+sGpKBSlKBV75I/e/62/wDz7lUVXvkj97/rb/8APuUF1SlKBSlKBSlKBSlKBSlKBSlKBSlKBSlKD8ge6L+FNd+kXf4zWzcM4bdu6DRFbL3LY37ihVWI7e7KKW5N8xrWfdF/Cmu/SLv8ZrpnucFjo9GvZtctkXdwAMbe1uHJHmgmRP8AhHprTStNbcMtb8uVDxjSa7VgA6PaUIFvadpW2FjsiG/vIEQ2CO90MV1G9ordwAOoaBGekxP+grVtU4Q2msMrB7mSpBdbZAG26FPd2ncZiMA1s2r1bp2cWy26N0AkrL215f8Ac3s8AaWiKxFa9ldHUtfNrd3saG3nBIMEgsxBIYNJk5MgZ51597bURtxJbzmyTAJJnPIc/XWPY4qWibNxZ8fCF5xjmSB4wPm82uNbjAs3fP2nA7vLvNPIEER154xWbdkXOE2CZKZzncwIkQYg4xj1V5HBtPg9nyUqJLHuldhGT8nu+rFSpfeQCAQbjLyIIUK0MZn8ZSJ5EEHrWVQR2LKoNq8s9SeZk5JJqSlKBSlKBV75I/e/62//AD7lUVXvkj97/rb/APPuUF1SlKBSlKBSlKBSlKBSlKBSlKBSlKBSlKD8ge6L+FNd+kXf4zXQfJe5YHCdGt5bx3m/tNpSWUpdckkqwK4bBBnzuhIPPvdF/Cmu/SLv8ZrfPJlo4dwwgkEXNQZAmIuz/wDFU1Lxp13T2hW9prGYjPsZPkroOF2r6tat32uM20OySAWxBJcx1nEkYyJB6HWsa/iaXdRpWCdn8ai7QpgsSO9gczV7rrN1tvZuEInmCQSRAkA5AE48Y9dU0teutM2pGK+h29TpadK0tSe8cx4MqlU/3FqpxeAw8T3o3MGE9wboAjpnPLu1kPpL0gi5naJ9LAQYG2FHM8jmMDM7ORYUqtTSajO66DKsuMZIO1hAxHzk85HKvD8PviRbvEAz50EiQo7pjGd2BHTlmQtaVi6W1eDEu4ZYMARzkQfNHp9vXnWVQKUpQKvfJH73/W3/AOfcqiq98kfvf9bf/n3KC6pSlApSlApSlApSlApSlApSlApSlApSlB+QPdF/Cmu/SLv8Zrr3uVWQ/DdMDH/NP/5rnL08q5D7ov4U136Rd/jNdb9zBSeF6eGZD8bDLtJHx1zlvBHKRkGq3iZrO3uL29xDTJdS2t2y7sxAVSNwInnnnOI9fhWXevqkBjG7AwT1AzHISVEnxFa/8Gj29m9Esm2Xa4ZMMzEhFQLmTj01fanSo8bgccoJHUHpzyFMHwqulnbGZ5TM8zjs9rfQxDKZiIYZnlHjUK8RtEgb8kwJBE4BxI5RmeUVHZ4TYVtwTvSDuJJJIIYEycmQK+twqyRBWRM+c3hHjyiBFaITXNXbUSWEYyO9zBaTtmBAJnlGa99skxuWc9R05+ysccMs57vnEFjuaSQGXJmThmHpk18fhVk7pU97nDMJ5jocYJHqJoMj7oTnvSP8w9Hp9I9te0cESDIPUVhDg2nkHsxIiDJxtMjr41l2LKooVRCqIA8AOQzQSUpSgVe+SP3v+tv/AM+5VFV75I/e/wCtv/z7lBdUpSgUpSgUpSgUpSgUpSgUpSgUpSgUpSg/IHui/hTXfpF3+M10PyUu3V4RpxauLbbZqTLFFBK3Wgd8EE55DJrnnui/hTXfpF3+M11r3MGHvXpxI/5v4yqf7654kGkxMxiExOJytuF724fZuXWR733Uqm4iou5RcwO4qiIgculZuu1bWykIXDEAkAkrL21mAM+cfZ4SR9NhCQTBggibicxkHzvGp+0Hiv00+1SKYziPhhWOzAtcV3AxauKdpYbh3cR1UnxH9TXi3xVtxDW2jEMBhpBznkMY5zIHrsu1Hiv00+1TtR4r9NPtVOJSwBxMkKwtsAQxKkd/ukjEEjpPzih4uIHxd3JAAjmSQPHAzM+Gaz+1Hiv00+1TtR4r9NPtU2yKw8b86LN7ujqoEmQuMzzIzHKTyBq2NeO1Hiv00+1TtB4r9NPtU2yPdK8doPFfpp9qnaDxX6afaptke6vfJH73/W3/AOfcrXxcH+H6afarN4F5Q6XT2javXVS4t29KkGRuuuw5DqCD89MSNtpVF8MNB+cJ7G+qnww0H5wnsb6qbZ8Be0qi+GGg/OE9jfVT4YaD84T2N9VNs+AvaVRfDDQfnCexvqp8MNB+cJ7G+qm2fAXtKovhhoPzhPY31VJ8KdH+VH0X+zSYmBc0qm+FGj/Kj6L/AGafCnR/lR9F/s1AuaVTfCjR/lR9F/s0+FOj/Kj6L/ZoLmlU3wp0f5UfRf7NPhTo/wAqPov9mguaVi8P4havqWtMGUHaTkQYBggjwI9tKDiFnyZ0Wu1/ERcsu123q3Bft2QN2jvsCpbs3DgKxJMDr0Ma97l/BbF6/qRcsJe7NO4lxyigm8qyzbcQs5I9lbV5Oi2OJ8XLhAx1QW3ccWj8YXvRat9qwm4/QD5JyK1jyI8muIKU1mlawsm4FW4W6M9shkVYxBgSa6dKsbbxM4zH7xPyhErDy38ibVvSvqLVmxZKMGPZ6o3wyEqpVVKrtguhnOI8a0PhPBzfDlWRSpRQrELvd921FJ6naR846SR1XjOg43qrNyxcbQBHwxQMrYZW57fFV9laonuYcQHK5YGQcO4yOR8zmM16fSa9aac1veM+jnPzyztGZ4a4PJjVRu7MRIHnpzLBYic947T4HFedZ5O6m0pa5bChRJ7yGMgZAPp/1rbvgBxXZs+6LW2VaO0fmohc7JxiB0qN/c54m07r9ozzm7cM5nPczmuiOr0/TeEYlz+KRW8/2W675en+m/2Kf2W675en+m/2K1+udP60IxLRopFbz/Zbrvl6f6b/AGKf2Wa75en+m/2KfW+n9aDbLRopFbz/AGW675en+m/2Kf2W675en+m/2KfW+n9aDbLW/JvQm7eBBQdkUuHcdu4dtaTak82lwY6gHriulXzw6/2tp30dq4l/U9ob9tS7O2ouwyub9skBCvIMMegA0Gg9zLWpdtsX08K6sYdpgMCY7ldP4sSXIRrVthuJa4DJLO20r8YoYAR0bM15H0jr0tauyc+7jHvaUju4DwmzpWD9vcNs4CQpaDMljHPACx/inpWYuh0HXUMPQAW/HgiSi4C9eszAiD3LVvcCKbaAsQe7HXbI9Qnny9fQwHWX9zf8P3RujPecjzIkYnkeY6zjN5+k/ZPn/CNji1rRcOiW1Dcxjax5xP4gmMnn0A64wOMafTIR2Fw3BLSWEEARtxHXPs6V+hNDcLoGZNhOYI9APUAj2VPsHgPZUx9J4nO2fP8Ag2PzHimK/TmweA9lNg8B7Kv9rR6nx/g/pvzbw1rAuDtw7W4eQhAaSjBIJwIfafUOvKu/qz/c+nVGVG7O0d7JvECyndX463tM55+3pm6xX2fFBN8r53mxvXfMZ83dHpisHymsXMXFvG2qKGNsGDd2qIVTuEc8iDOJ5CuHrOpjqccYwtWMMjde7JIbcwaGdQF3KCwLqrbomAYk8+fWom1Gr3f3abcfjcsSeucn0eaflCJ2S8LSBc3O7uZvUSSTtPX0eznUC6zUliOwIUMo3E813ZYLHyfScxE9eRZ4XVayYNlYCjO4ZbugiJxncecRA519bU6zMWUGMHf1gnlPjA59J6irbaabTQfAah1YuEDsyoO5Z3AkbNw3gAddsx6YqfaabTQW/kh5uo/6/wD7FivtfPJDzdR/1/8A2LFfaDnXkvrkXifFVhEPbOrne4e4r3Lu1gouKO6dqyASASZXmcj3L7SNoLCs0KTeyIg/HXI86cc+forE8lrbDiXGGELGpVgxgEL2t1bj7iyjb2faKecT06+/IK4o4XbZgGUG4SABBnUsoADECJYHJEVrr6edOYzjt8kRPLaOJ21ttaKXHffc2mShAGxmEhQIUbYHUYHKodYbu5Oz5Z3DuxzTzicgbd8besTiodA9pmO20qMFVuShhua4sd2fkTIJkMKzywxJGeXprm0qzWvM5WnHohWnU6qD8SCegkDqMnv+E49WTOPj39XkC1b5YO7rBIxOMwP39YFpNK0Qi0zOR3xBk+ycHmelS0pQKUpQKUpQQ31uFrewqAH+M3CZTa+F8G3bM+APqqDid59xFs21YbixuM6iSzBYAUqwiDPrzzjNHT+vTWr8V1up+6XRN2zeRuPmrG8k+wcvrql8cZaadN2eYjETOZnHZd6nU3QEKJu3Ak/4fNj1jJxzMVFb4jcIBNhxMT50iZ6bfRPOMjM4qa7q2RUbYzgjO3nMAz6o3fPHjWPd4ndAKiyxcFVmCEJLFTBjlgn1FTNXZvSa68zKBZIWDJaee1isYHUAf9w6ggRDX6gEfFFljmEdTO4jKkEgAZ5EmMDlPq5xVxEWLkMYBIiACvebqJBxgxBnlVnbaQDBEgGDzEjkfTQQ6O+zhiyFIYgA9QOTDHI1kUpQQa1rgSbSqzyuGMCC6hpPTu7j83WtQ40dCdRqfum86XO3sqAt9kdbX3NpjKWw8HvF87WnIxzrdqxdbwjTXHLvYsO5CyzWkZjCqMkiTiKvSYjvM/oiYy4Umrm/cQ6q6toM4S52jEbVfBOcygaI5krVhasIxSeIMBIDr2ucNtdlZnAAOSJ/FzkwD173g0f5rpv2Nv7NPeDR/mum/Y2/s16X2hTERifgrslx1rEf/cpxy3nnE/lIiOs+jnivdqz2m3brXT4lHM3gxZyjNcUAuuzaREMevOur6jgumD2wuj0xViQx7G33QACDy65H/wAwDke8Gj/NdN+xt/Zp9oU8J+CNjkNzSrJ28SIA5TcJmBOCHHXGQDzwcbqHU8QvK7KuousASA29huAJAbzuvOu+e8Gj/NdN+xt/Zp7w6P8ANdN+xt/Zq1fpGkd658jZKw9x1y3DwSSSWWSTJJ7GzzJpVt5E2VRL6oqqovQFUBVA7CxgAYApXlXtm0zDRz3hnF2+6eK2rtxFsWtXI3i2vZi5cvFnV3tPvaci3zMmDzqLyNF08Ls9lDNuuEgwu9RqGYqJwpMAjIgxXnUcV01h+JKmsTSay5qrxa4Vus0JeGzzVK7NhuiImWB6Vn+5su7h9kFwJ7Y7o84i8+BkQTJPzGurX04nSnjvMfJTOOUul02pa8jMgtC3tUtuDblW2FKKoA7hYgKxBMKxMGJuNZpe0jvFSJErgiRGD06H5h1ANek1AuW1e2ANrlbneJBG4ICsk7TJBieR5mvmq1S24LSFzLdFAEksTyrgpSKRiF855YA4GBkXboMHIYiTBAJ6mJkTPTnWVw7SNbB3OXJ584GSe6CSQM/uFfE4tYJ2h5aJgK0x6o/8QfA1PpNQtxA6zBE5EEegirialKUClKUClKUEN/SJca2WEm2+9ckQ21knHPDNivNvTg6i4L6psfcbTbR5ygkq5IyccjHSJnHq/qgjWwQx7R9ggTB2u8tHJYU59IqLiepdWPZWzdbvblDWgFO4hA291aTAOJ5jGRUbscY7/wDUTWZ7Th91us7Pb3WYGZ2qTAA54HiVGY5/NWCOPr+TeO/5sGdrALtz3pEn1CciTWXq+IdmEO1m3AkR0jbE+Azz6RUa8ctHlu5x0GYJnLYXHncs5IzEpeX4m4IItMbcAkyNwld8ROSPDl6ScUXjS9UuAZjAyAASefzY8D1r4vHrJjFzPKVjHic4+eP3GJuF8VS+MSGiSOcZIiRz5fvxNBAOOKNoZLgYhcQIlk3wJOcYHWcc8VI/ESCZCwDcBzldm6Nw55A3YBwfnqxpNBHp7m5VbGQDgyPmI51PwbhAvteL3r/dZQArKoANtWjC+msXW32RSwRrhlRtXzjuZVJE4wCTmOVXnkl52o/zp/KSg9fBS3+W1P0x9mnwUt/ltT9MfZrYKUGv/BS3+W1P0x9mnwUt/ltT9MfZrYKUGv8AwUt/ltT9MfZp8FLf5bU/TH2a2ClBg8J4YmnVlQu25txLncSdqrzgdFFfazaUH57v7ffHXyQP+OPO72E95+7ug9qP/Tx681tPkJaB0FtSMbrwjaF/59z8QyB6unKta+59W/EuILp7YYNq2DsXVAB8c0Bjm22MOsZgGQ0Vb+TVy8vDrQtKEJa+CWMC2Beu4JjHhJgDxFet1NM6cRn1f04lGlXdeIbHZ0EXGuJcYK576AIFZlYEE7VAEEdBOTmMVmPaUxIBjlImJwY8MVpnk1o9SdVvK9kiArcUMPjCQdpfZ3WbKkYmMkwV3bZrGvAp2YBH40mMb7fLHPb2n/mK8y8znmWl9Kunaa1nMJPuS38hOn4o6QR06QPYKlVQMAAerFV/DtTqGYi7bCCAQQZHIYB65BxHX1VY1RQpSlApSlApSlB9FavxvjFxbt6OzIttBQqe0dSYBtjeO0Ck59cAYJraBVXxjS2w+/sXuMe0PcVjGWTDBu6W25gZFbaGrp6dvxIzn2ZRMTPZNqNetsJKnvDG0eG3HoGefLFR2+NWWAO45joepIH7wRUup19u0EmYYHbA8NuP3j2VA/FrSgFlZcrIIEqGIXc2cRInrGRIE1lKXr36tFgq7mkMZ5AQrNmfHa4+bwNBxi2I3yrd0EQxgsu4DkD5ueXQ19HE7QtdsQVUlRkAGW2gc/WPZWRZvq7MIgqSJMZ7zISP+5D7BUDCt8dt7d7BlQxDEEzInoPVynmJiszRa5Lu7YT3TBkEZzyJ55BGKna2CIIBHhXy1aVQAoCgCAAIAAwOVB7q18kueo/zp/KSqPWakW03kMRKiFG495lQQBzyf9avPJLztR/nT+UlBsVKUoFKUoFKUoFKUoOOcBWdVxvcdtpb+8sWFoK9u6zoTeJhMiYKMDGfT68itYlrh1pnYATdgs473x1z8ZoB9dWHkppkGr4i/bQz62NiBg+5Xu7EukKwNp5MjER6arfJi5cHD7ey2zsWviEIt7Zu3RjecAdB6MxXrdZ/bt76f4z/AKUp3hd6TXEqrCwyW2Iht9oqd7L3h2btIJYH5x41YFhjPPl6fVWFprVxrdveLVs/FsyrbhgV2MU3C4w5oo68qk1miW4VJJG3lBj8ZG//AJ/f6K8mWk4ZVKw9Lo2Qkm4zEzO6SOkACcAZ9tZlEFKUoFKUoFKUoPorD1rILzqFYMYLsG27htd+kSQF6mcY5SMsVHqNKpuFzJM8undkDHWM+2stWNSY+5OJROeMINTqrdvYGGCCAcQqjbk7jMZXx9PKobWv0uFUpkyoC8zEyoAyckeM461m3bKtG5Q0cpAMTz51H9w2pns0nx2iciDWqUD6zT2y+FBhd21ctIJAwO9CifQK+rr9Ou6GQCckDBhfOJHgBzPQeFZDaW2eaJjl3Rjly9g9lY+lt2Lqh1RSDjKAHu93kR6IoM0Ga+0pQKtfJLnqP86fykqqq18kueo/zp/KSg2KlKUClKUClKUClKUHJvJ/S301fFLluEN3UsouFFuqUV7wdCrXrcHd/pX3yDWNFaEDzrowdo/v3GBugZIET1qTT661Z98O2ezaD6nUBTqLhu2mh8gaQMM/4gKqvJ3QfdHCrdvukMznl3Tt1JuCFMYJUDbjB5iK9vqom2jab8RupGceFZj9ceDKO/Htbd2y7iplWH4rbgf3nNSY8P3t9dapwvht/fp1uMWNlX3O26I7ffbRSwydsDmQADzgVf8AEtGbqwG2mHExMbl2yPSPHB9MSD41oiLTETn2+LWGbA8P3t9dfMeH72+uq19DdYtuu7lKuoUjHeYMC0edAAXl4nrRtFe/Fv7R4BQYx0nwPL0GOgqossf0W+umP6LfXUOmtuqgM24/K5E+zFTUDH9Fvrpj+i310pQMf0W+umP6LfXSlA9Q/e31144dpNdqLSXlt6YC4ocA3nkbhMGLFSLzFX3kd946X/pJ/oKCl95tf8jS/trn+xT3m1/yNL+2uf7FblSg033m1/yNL+2uf7FebfAtcohbekA8BeuAZMnlY8a3SlBpvvNr/kaX9tc/2Ke82v8AkaX9tc/2K3KlBpvvNr/kaX9tc/2KuPJrh16yLpvdmGdwQLbM4ACKuSyrmQelXVKBSlKBSlKBSlKBSlKDgfGxpbOwut17t65GBagl2mZNtmPPlBOKudEtkKgW/q7SEKVE21WHTtZCqvICZYCJnNXl7yKVnVnNh2Sdpa1cMZwYF+NwxkAeIisu15OsoCg6aAFXOnYmFG1QSb0mBjNXtqWmMTM4MR6FNwvsbrME1WpuwhbLEKI2cyEXvd5cT/oYtLnDu9CG6cj/AJrCF2hi3PPq9XrrJt8DuqDsbTISCJGnYc9s8r/XavsHhXjU8C1Nzzr9nnOLNxehWO7qBIjEVRE9lbpk3PcU9soUKQTdcEgtcU7lJlCChwehFR6G9buuyK17Ewe1bMGD1xms/TeS91N+29Z74AabV1sDdAE6nHnNy8am0/AL6Tsu6cT/AOhc6+H/ABGOnsq1JpFJi3MqWi82iYnj0sNtNBG43FBiAbzbmBK7XUAxtz1IPorMThSlZ7W6Mwe+5gePnCvK+Tt4Nu7TTzj/AJFzEcoH3RA+ap/enV/nFkZkfEPg4yP+IxyFZ9RE2iP6fDTS4/Ow7eiBWd93kD/ev1j01lnhiQTvuCDB79w4gGf7wf16xQcI1QEC/YiAP7h+Q6Z1FY13gnECxI1tgZkAaRsHAkTqOeB7Kz1IvNfuzyvWa557MG7q7KEqxu7gyrh7pB3KryO94E45901Np7ti4YV7hMA+fdGDEHLdZB+epPg5roj7r0xGOejJ5cpnUZr0vANeOWr0w58tGeuT/wDUVrGccqz34YVnXWC5WbwI8Xu5ILggQ2cIWnwIrdfIhweH6QjINi2QfQVEc61c+T+v66vTH16M+M/nHjmtz8ntEbGmsWiwY27aruA2gwIkLJj1SalCwpSlApSlApSlApSlApSlApSlApSlApSlB//Z"/>
          <p:cNvSpPr>
            <a:spLocks noChangeAspect="1" noChangeArrowheads="1"/>
          </p:cNvSpPr>
          <p:nvPr/>
        </p:nvSpPr>
        <p:spPr bwMode="auto">
          <a:xfrm>
            <a:off x="152400" y="158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 name="AutoShape 6" descr="data:image/jpeg;base64,/9j/4AAQSkZJRgABAQAAAQABAAD/2wCEAAkGBxESEhQUExQUFRQXGBgZGRUYGBwXGBcXGBcWFxgWFhgYHSgiGBolHB4XITEhJykrLi4uHB8zODMsNygtLisBCgoKDg0OGhAQGzEmHyU3NDcyLTUtLy03LTc2NCwsLzcwLzI1KzQsLy8sLCwuLDUsLSwwLCwsLCwsLDgsLSwsLP/AABEIAN0A5AMBIgACEQEDEQH/xAAcAAEAAgMBAQEAAAAAAAAAAAAAAwUEBgcCAQj/xABPEAACAQMCAwMFCQ0GBQMFAAABAhEAAyEEEgUxQRMiUQYyYXGRBxUWI1KBktHSFDQ1QlNUdIOTobKz8BczYnKx0yRDc4LxY8PhREWjwcL/xAAZAQEAAwEBAAAAAAAAAAAAAAAAAQIDBAX/xAAyEQEAAgEDAgIGCQUAAAAAAAAAAQIRAxIhBDFRkUFSYXGhsQUUFSIjMoHB4RMzstHx/9oADAMBAAIRAxEAPwDn3l/xnUpxPWqt+8qjUXQFFxgAN5wADgVvfkkr3uG6diXa43abrhLliO2ZBL+ABB5gwuJzHNvdF/Cmu/SLv8ZrrPuZWgeF6acEdrDDBWbt0Eg9MTVqW2zlErbS8NS0rb3FzONxZWJOITcSWBMQPX6qy72msKQCsTMc+gkkmcD+ulfUXcTtUbCLQBJWF7MgsyFGbfuI6hIx4VkX9OjiGG4eB5GcZHX56i198zOMeX7IrnHKve5pBtysNMMCSuNsy0xHeXPpnkDEhXSTG63OcdoJxM43dINZK6K2BAURDDryaNw+eBULcJslt208iIkxkRMeMYB6DAioWR7dLBIKELE7W3RJgTBxn/8AdfWTSiZa2I5y8RBgznGcVMnDLAXaLa7fknI+cHnX1uHWiIKyPAluhkdehn1SfE0EXY6aCZSBEnfykwJzjOKjP3LyG1iRICsWJG5Unun5TKKyW4faKspSVbmJOYJPj4k+2g4daEwsSAMEjltjkcHupnn3RQYwGkmJSYBjdEA7Y3Se7O5cHnNfba6VmKAoWEY3H8YEiM5wCcVM/C7BmbYyIPMSBAjB9Ar1Z4daQyqAGQZk8wCo65gEige99r5H7z9dbP5HiNMB0Fy+B1wL9wAZqiq98kfvf9bf/n3KC6pSlApSlApSlApSlApSlApSlApSlApSlB+QPdF/Cmu/SLv8ZrfvJvhF3U8HsJaZVLC4m5iQBN+750c1zyz0xWg+6L+FNd+kXf4zXSPIbiXZ8L0yKgcntdwMgBTdu+0nwkf6VW14rGZmI9/Y+9j7nfzYWhv3NDbKi6BsztBJDFUtqQV2gZZZOTAbmYmuh6rVOoUi2zg8wOYOD7I3fOB41p3DeGaM3bblblxnuNtts5IBQ954gyqkfjP8xxW91paIxG2eMR5+nnM5jwc3T6d6Z3zz5KpuJ3Bg2XJBgkA7TD7SV5kYlhPTPgDNY4gzEDsbiz1IwMMQf3eiJHiKz6VV0qi5xe4A0WmLBQRAYCSp84RMBwy+PLHMibT8Sdn29jcCyRvIgCBMmehx88+GbGlApSlApSlAq98kfvf9bf8A59yqKr3yR+9/1t/+fcoLqlKUClKUClKUClKUClKUClKUClKUClKUH5A90X8Ka79Iu/xmug+RbunDdMwQsrMwkFsEXb3Pby/zGufe6L+FNd+kXf4zW3cG41c03DNLsYrIuciRntrnhUT0ler/AArdlba06UbobHw+12dzSncp2XbxYeHbbjIbaVG0TPfBMMIMZ23WWHaCj7CJzEyDB5TzkD5ifGuX8Z4hfXT2Lh7XddDMxa3FtRuJslLnIsy7mjnnp16nc1KIql2CiP3KpYnHgAa1tp1rWNs8cx5K1ve1p39+6vfht7l2ikDdskQUydkQO8ANsg8yuTBIqw0SXAii4Qz9SPH1wJ9lF1iQTMAEKZBEMSFggieZAry2vtDb31O4wCMicHJGBgjn41m0ZNKgua20oJNxIAJJ3D8WJ/1HtFfLWttMFYOkMARkCZ5YOZ6RQZFKjs3lcSpDCSJGRIJBg+sGpKBSlKBV75I/e/62/wDz7lUVXvkj97/rb/8APuUF1SlKBSlKBSlKBSlKBSlKBSlKBSlKBSlKD8ge6L+FNd+kXf4zWzcM4bdu6DRFbL3LY37ihVWI7e7KKW5N8xrWfdF/Cmu/SLv8ZrpnucFjo9GvZtctkXdwAMbe1uHJHmgmRP8AhHprTStNbcMtb8uVDxjSa7VgA6PaUIFvadpW2FjsiG/vIEQ2CO90MV1G9ordwAOoaBGekxP+grVtU4Q2msMrB7mSpBdbZAG26FPd2ncZiMA1s2r1bp2cWy26N0AkrL215f8Ac3s8AaWiKxFa9ldHUtfNrd3saG3nBIMEgsxBIYNJk5MgZ51597bURtxJbzmyTAJJnPIc/XWPY4qWibNxZ8fCF5xjmSB4wPm82uNbjAs3fP2nA7vLvNPIEER154xWbdkXOE2CZKZzncwIkQYg4xj1V5HBtPg9nyUqJLHuldhGT8nu+rFSpfeQCAQbjLyIIUK0MZn8ZSJ5EEHrWVQR2LKoNq8s9SeZk5JJqSlKBSlKBV75I/e/62//AD7lUVXvkj97/rb/APPuUF1SlKBSlKBSlKBSlKBSlKBSlKBSlKBSlKD8ge6L+FNd+kXf4zXQfJe5YHCdGt5bx3m/tNpSWUpdckkqwK4bBBnzuhIPPvdF/Cmu/SLv8ZrfPJlo4dwwgkEXNQZAmIuz/wDFU1Lxp13T2hW9prGYjPsZPkroOF2r6tat32uM20OySAWxBJcx1nEkYyJB6HWsa/iaXdRpWCdn8ai7QpgsSO9gczV7rrN1tvZuEInmCQSRAkA5AE48Y9dU0teutM2pGK+h29TpadK0tSe8cx4MqlU/3FqpxeAw8T3o3MGE9wboAjpnPLu1kPpL0gi5naJ9LAQYG2FHM8jmMDM7ORYUqtTSajO66DKsuMZIO1hAxHzk85HKvD8PviRbvEAz50EiQo7pjGd2BHTlmQtaVi6W1eDEu4ZYMARzkQfNHp9vXnWVQKUpQKvfJH73/W3/AOfcqiq98kfvf9bf/n3KC6pSlApSlApSlApSlApSlApSlApSlApSlB+QPdF/Cmu/SLv8Zrr3uVWQ/DdMDH/NP/5rnL08q5D7ov4U136Rd/jNdb9zBSeF6eGZD8bDLtJHx1zlvBHKRkGq3iZrO3uL29xDTJdS2t2y7sxAVSNwInnnnOI9fhWXevqkBjG7AwT1AzHISVEnxFa/8Gj29m9Esm2Xa4ZMMzEhFQLmTj01fanSo8bgccoJHUHpzyFMHwqulnbGZ5TM8zjs9rfQxDKZiIYZnlHjUK8RtEgb8kwJBE4BxI5RmeUVHZ4TYVtwTvSDuJJJIIYEycmQK+twqyRBWRM+c3hHjyiBFaITXNXbUSWEYyO9zBaTtmBAJnlGa99skxuWc9R05+ysccMs57vnEFjuaSQGXJmThmHpk18fhVk7pU97nDMJ5jocYJHqJoMj7oTnvSP8w9Hp9I9te0cESDIPUVhDg2nkHsxIiDJxtMjr41l2LKooVRCqIA8AOQzQSUpSgVe+SP3v+tv/AM+5VFV75I/e/wCtv/z7lBdUpSgUpSgUpSgUpSgUpSgUpSgUpSgUpSg/IHui/hTXfpF3+M10PyUu3V4RpxauLbbZqTLFFBK3Wgd8EE55DJrnnui/hTXfpF3+M11r3MGHvXpxI/5v4yqf7654kGkxMxiExOJytuF724fZuXWR733Uqm4iou5RcwO4qiIgculZuu1bWykIXDEAkAkrL21mAM+cfZ4SR9NhCQTBggibicxkHzvGp+0Hiv00+1SKYziPhhWOzAtcV3AxauKdpYbh3cR1UnxH9TXi3xVtxDW2jEMBhpBznkMY5zIHrsu1Hiv00+1TtR4r9NPtVOJSwBxMkKwtsAQxKkd/ukjEEjpPzih4uIHxd3JAAjmSQPHAzM+Gaz+1Hiv00+1TtR4r9NPtU2yKw8b86LN7ujqoEmQuMzzIzHKTyBq2NeO1Hiv00+1TtB4r9NPtU2yPdK8doPFfpp9qnaDxX6afaptke6vfJH73/W3/AOfcrXxcH+H6afarN4F5Q6XT2javXVS4t29KkGRuuuw5DqCD89MSNtpVF8MNB+cJ7G+qnww0H5wnsb6qbZ8Be0qi+GGg/OE9jfVT4YaD84T2N9VNs+AvaVRfDDQfnCexvqp8MNB+cJ7G+qm2fAXtKovhhoPzhPY31VJ8KdH+VH0X+zSYmBc0qm+FGj/Kj6L/AGafCnR/lR9F/s1AuaVTfCjR/lR9F/s0+FOj/Kj6L/ZoLmlU3wp0f5UfRf7NPhTo/wAqPov9mguaVi8P4havqWtMGUHaTkQYBggjwI9tKDiFnyZ0Wu1/ERcsu123q3Bft2QN2jvsCpbs3DgKxJMDr0Ma97l/BbF6/qRcsJe7NO4lxyigm8qyzbcQs5I9lbV5Oi2OJ8XLhAx1QW3ccWj8YXvRat9qwm4/QD5JyK1jyI8muIKU1mlawsm4FW4W6M9shkVYxBgSa6dKsbbxM4zH7xPyhErDy38ibVvSvqLVmxZKMGPZ6o3wyEqpVVKrtguhnOI8a0PhPBzfDlWRSpRQrELvd921FJ6naR846SR1XjOg43qrNyxcbQBHwxQMrYZW57fFV9laonuYcQHK5YGQcO4yOR8zmM16fSa9aac1veM+jnPzyztGZ4a4PJjVRu7MRIHnpzLBYic947T4HFedZ5O6m0pa5bChRJ7yGMgZAPp/1rbvgBxXZs+6LW2VaO0fmohc7JxiB0qN/c54m07r9ozzm7cM5nPczmuiOr0/TeEYlz+KRW8/2W675en+m/2Kf2W675en+m/2K1+udP60IxLRopFbz/Zbrvl6f6b/AGKf2Wa75en+m/2KfW+n9aDbLRopFbz/AGW675en+m/2Kf2W675en+m/2KfW+n9aDbLW/JvQm7eBBQdkUuHcdu4dtaTak82lwY6gHriulXzw6/2tp30dq4l/U9ob9tS7O2ouwyub9skBCvIMMegA0Gg9zLWpdtsX08K6sYdpgMCY7ldP4sSXIRrVthuJa4DJLO20r8YoYAR0bM15H0jr0tauyc+7jHvaUju4DwmzpWD9vcNs4CQpaDMljHPACx/inpWYuh0HXUMPQAW/HgiSi4C9eszAiD3LVvcCKbaAsQe7HXbI9Qnny9fQwHWX9zf8P3RujPecjzIkYnkeY6zjN5+k/ZPn/CNji1rRcOiW1Dcxjax5xP4gmMnn0A64wOMafTIR2Fw3BLSWEEARtxHXPs6V+hNDcLoGZNhOYI9APUAj2VPsHgPZUx9J4nO2fP8Ag2PzHimK/TmweA9lNg8B7Kv9rR6nx/g/pvzbw1rAuDtw7W4eQhAaSjBIJwIfafUOvKu/qz/c+nVGVG7O0d7JvECyndX463tM55+3pm6xX2fFBN8r53mxvXfMZ83dHpisHymsXMXFvG2qKGNsGDd2qIVTuEc8iDOJ5CuHrOpjqccYwtWMMjde7JIbcwaGdQF3KCwLqrbomAYk8+fWom1Gr3f3abcfjcsSeucn0eaflCJ2S8LSBc3O7uZvUSSTtPX0eznUC6zUliOwIUMo3E813ZYLHyfScxE9eRZ4XVayYNlYCjO4ZbugiJxncecRA519bU6zMWUGMHf1gnlPjA59J6irbaabTQfAah1YuEDsyoO5Z3AkbNw3gAddsx6YqfaabTQW/kh5uo/6/wD7FivtfPJDzdR/1/8A2LFfaDnXkvrkXifFVhEPbOrne4e4r3Lu1gouKO6dqyASASZXmcj3L7SNoLCs0KTeyIg/HXI86cc+forE8lrbDiXGGELGpVgxgEL2t1bj7iyjb2faKecT06+/IK4o4XbZgGUG4SABBnUsoADECJYHJEVrr6edOYzjt8kRPLaOJ21ttaKXHffc2mShAGxmEhQIUbYHUYHKodYbu5Oz5Z3DuxzTzicgbd8besTiodA9pmO20qMFVuShhua4sd2fkTIJkMKzywxJGeXprm0qzWvM5WnHohWnU6qD8SCegkDqMnv+E49WTOPj39XkC1b5YO7rBIxOMwP39YFpNK0Qi0zOR3xBk+ycHmelS0pQKUpQKUpQQ31uFrewqAH+M3CZTa+F8G3bM+APqqDid59xFs21YbixuM6iSzBYAUqwiDPrzzjNHT+vTWr8V1up+6XRN2zeRuPmrG8k+wcvrql8cZaadN2eYjETOZnHZd6nU3QEKJu3Ak/4fNj1jJxzMVFb4jcIBNhxMT50iZ6bfRPOMjM4qa7q2RUbYzgjO3nMAz6o3fPHjWPd4ndAKiyxcFVmCEJLFTBjlgn1FTNXZvSa68zKBZIWDJaee1isYHUAf9w6ggRDX6gEfFFljmEdTO4jKkEgAZ5EmMDlPq5xVxEWLkMYBIiACvebqJBxgxBnlVnbaQDBEgGDzEjkfTQQ6O+zhiyFIYgA9QOTDHI1kUpQQa1rgSbSqzyuGMCC6hpPTu7j83WtQ40dCdRqfum86XO3sqAt9kdbX3NpjKWw8HvF87WnIxzrdqxdbwjTXHLvYsO5CyzWkZjCqMkiTiKvSYjvM/oiYy4Umrm/cQ6q6toM4S52jEbVfBOcygaI5krVhasIxSeIMBIDr2ucNtdlZnAAOSJ/FzkwD173g0f5rpv2Nv7NPeDR/mum/Y2/s16X2hTERifgrslx1rEf/cpxy3nnE/lIiOs+jnivdqz2m3brXT4lHM3gxZyjNcUAuuzaREMevOur6jgumD2wuj0xViQx7G33QACDy65H/wAwDke8Gj/NdN+xt/Zp9oU8J+CNjkNzSrJ28SIA5TcJmBOCHHXGQDzwcbqHU8QvK7KuousASA29huAJAbzuvOu+e8Gj/NdN+xt/Zp7w6P8ANdN+xt/Zq1fpGkd658jZKw9x1y3DwSSSWWSTJJ7GzzJpVt5E2VRL6oqqovQFUBVA7CxgAYApXlXtm0zDRz3hnF2+6eK2rtxFsWtXI3i2vZi5cvFnV3tPvaci3zMmDzqLyNF08Ls9lDNuuEgwu9RqGYqJwpMAjIgxXnUcV01h+JKmsTSay5qrxa4Vus0JeGzzVK7NhuiImWB6Vn+5su7h9kFwJ7Y7o84i8+BkQTJPzGurX04nSnjvMfJTOOUul02pa8jMgtC3tUtuDblW2FKKoA7hYgKxBMKxMGJuNZpe0jvFSJErgiRGD06H5h1ANek1AuW1e2ANrlbneJBG4ICsk7TJBieR5mvmq1S24LSFzLdFAEksTyrgpSKRiF855YA4GBkXboMHIYiTBAJ6mJkTPTnWVw7SNbB3OXJ584GSe6CSQM/uFfE4tYJ2h5aJgK0x6o/8QfA1PpNQtxA6zBE5EEegirialKUClKUClKUEN/SJca2WEm2+9ckQ21knHPDNivNvTg6i4L6psfcbTbR5ygkq5IyccjHSJnHq/qgjWwQx7R9ggTB2u8tHJYU59IqLiepdWPZWzdbvblDWgFO4hA291aTAOJ5jGRUbscY7/wDUTWZ7Th91us7Pb3WYGZ2qTAA54HiVGY5/NWCOPr+TeO/5sGdrALtz3pEn1CciTWXq+IdmEO1m3AkR0jbE+Azz6RUa8ctHlu5x0GYJnLYXHncs5IzEpeX4m4IItMbcAkyNwld8ROSPDl6ScUXjS9UuAZjAyAASefzY8D1r4vHrJjFzPKVjHic4+eP3GJuF8VS+MSGiSOcZIiRz5fvxNBAOOKNoZLgYhcQIlk3wJOcYHWcc8VI/ESCZCwDcBzldm6Nw55A3YBwfnqxpNBHp7m5VbGQDgyPmI51PwbhAvteL3r/dZQArKoANtWjC+msXW32RSwRrhlRtXzjuZVJE4wCTmOVXnkl52o/zp/KSg9fBS3+W1P0x9mnwUt/ltT9MfZrYKUGv/BS3+W1P0x9mnwUt/ltT9MfZrYKUGv8AwUt/ltT9MfZp8FLf5bU/TH2a2ClBg8J4YmnVlQu25txLncSdqrzgdFFfazaUH57v7ffHXyQP+OPO72E95+7ug9qP/Tx681tPkJaB0FtSMbrwjaF/59z8QyB6unKta+59W/EuILp7YYNq2DsXVAB8c0Bjm22MOsZgGQ0Vb+TVy8vDrQtKEJa+CWMC2Beu4JjHhJgDxFet1NM6cRn1f04lGlXdeIbHZ0EXGuJcYK576AIFZlYEE7VAEEdBOTmMVmPaUxIBjlImJwY8MVpnk1o9SdVvK9kiArcUMPjCQdpfZ3WbKkYmMkwV3bZrGvAp2YBH40mMb7fLHPb2n/mK8y8znmWl9Kunaa1nMJPuS38hOn4o6QR06QPYKlVQMAAerFV/DtTqGYi7bCCAQQZHIYB65BxHX1VY1RQpSlApSlApSlB9FavxvjFxbt6OzIttBQqe0dSYBtjeO0Ck59cAYJraBVXxjS2w+/sXuMe0PcVjGWTDBu6W25gZFbaGrp6dvxIzn2ZRMTPZNqNetsJKnvDG0eG3HoGefLFR2+NWWAO45joepIH7wRUup19u0EmYYHbA8NuP3j2VA/FrSgFlZcrIIEqGIXc2cRInrGRIE1lKXr36tFgq7mkMZ5AQrNmfHa4+bwNBxi2I3yrd0EQxgsu4DkD5ueXQ19HE7QtdsQVUlRkAGW2gc/WPZWRZvq7MIgqSJMZ7zISP+5D7BUDCt8dt7d7BlQxDEEzInoPVynmJiszRa5Lu7YT3TBkEZzyJ55BGKna2CIIBHhXy1aVQAoCgCAAIAAwOVB7q18kueo/zp/KSqPWakW03kMRKiFG495lQQBzyf9avPJLztR/nT+UlBsVKUoFKUoFKUoFKUoOOcBWdVxvcdtpb+8sWFoK9u6zoTeJhMiYKMDGfT68itYlrh1pnYATdgs473x1z8ZoB9dWHkppkGr4i/bQz62NiBg+5Xu7EukKwNp5MjER6arfJi5cHD7ey2zsWviEIt7Zu3RjecAdB6MxXrdZ/bt76f4z/AKUp3hd6TXEqrCwyW2Iht9oqd7L3h2btIJYH5x41YFhjPPl6fVWFprVxrdveLVs/FsyrbhgV2MU3C4w5oo68qk1miW4VJJG3lBj8ZG//AJ/f6K8mWk4ZVKw9Lo2Qkm4zEzO6SOkACcAZ9tZlEFKUoFKUoFKUoPorD1rILzqFYMYLsG27htd+kSQF6mcY5SMsVHqNKpuFzJM8undkDHWM+2stWNSY+5OJROeMINTqrdvYGGCCAcQqjbk7jMZXx9PKobWv0uFUpkyoC8zEyoAyckeM461m3bKtG5Q0cpAMTz51H9w2pns0nx2iciDWqUD6zT2y+FBhd21ctIJAwO9CifQK+rr9Ou6GQCckDBhfOJHgBzPQeFZDaW2eaJjl3Rjly9g9lY+lt2Lqh1RSDjKAHu93kR6IoM0Ga+0pQKtfJLnqP86fykqqq18kueo/zp/KSg2KlKUClKUClKUClKUHJvJ/S301fFLluEN3UsouFFuqUV7wdCrXrcHd/pX3yDWNFaEDzrowdo/v3GBugZIET1qTT661Z98O2ezaD6nUBTqLhu2mh8gaQMM/4gKqvJ3QfdHCrdvukMznl3Tt1JuCFMYJUDbjB5iK9vqom2jab8RupGceFZj9ceDKO/Htbd2y7iplWH4rbgf3nNSY8P3t9dapwvht/fp1uMWNlX3O26I7ffbRSwydsDmQADzgVf8AEtGbqwG2mHExMbl2yPSPHB9MSD41oiLTETn2+LWGbA8P3t9dfMeH72+uq19DdYtuu7lKuoUjHeYMC0edAAXl4nrRtFe/Fv7R4BQYx0nwPL0GOgqossf0W+umP6LfXUOmtuqgM24/K5E+zFTUDH9Fvrpj+i310pQMf0W+umP6LfXSlA9Q/e31144dpNdqLSXlt6YC4ocA3nkbhMGLFSLzFX3kd946X/pJ/oKCl95tf8jS/trn+xT3m1/yNL+2uf7FblSg033m1/yNL+2uf7FebfAtcohbekA8BeuAZMnlY8a3SlBpvvNr/kaX9tc/2Ke82v8AkaX9tc/2K3KlBpvvNr/kaX9tc/2KuPJrh16yLpvdmGdwQLbM4ACKuSyrmQelXVKBSlKBSlKBSlKBSlKDgfGxpbOwut17t65GBagl2mZNtmPPlBOKudEtkKgW/q7SEKVE21WHTtZCqvICZYCJnNXl7yKVnVnNh2Sdpa1cMZwYF+NwxkAeIisu15OsoCg6aAFXOnYmFG1QSb0mBjNXtqWmMTM4MR6FNwvsbrME1WpuwhbLEKI2cyEXvd5cT/oYtLnDu9CG6cj/AJrCF2hi3PPq9XrrJt8DuqDsbTISCJGnYc9s8r/XavsHhXjU8C1Nzzr9nnOLNxehWO7qBIjEVRE9lbpk3PcU9soUKQTdcEgtcU7lJlCChwehFR6G9buuyK17Ewe1bMGD1xms/TeS91N+29Z74AabV1sDdAE6nHnNy8am0/AL6Tsu6cT/AOhc6+H/ABGOnsq1JpFJi3MqWi82iYnj0sNtNBG43FBiAbzbmBK7XUAxtz1IPorMThSlZ7W6Mwe+5gePnCvK+Tt4Nu7TTzj/AJFzEcoH3RA+ap/enV/nFkZkfEPg4yP+IxyFZ9RE2iP6fDTS4/Ow7eiBWd93kD/ev1j01lnhiQTvuCDB79w4gGf7wf16xQcI1QEC/YiAP7h+Q6Z1FY13gnECxI1tgZkAaRsHAkTqOeB7Kz1IvNfuzyvWa557MG7q7KEqxu7gyrh7pB3KryO94E45901Np7ti4YV7hMA+fdGDEHLdZB+epPg5roj7r0xGOejJ5cpnUZr0vANeOWr0w58tGeuT/wDUVrGccqz34YVnXWC5WbwI8Xu5ILggQ2cIWnwIrdfIhweH6QjINi2QfQVEc61c+T+v66vTH16M+M/nHjmtz8ntEbGmsWiwY27aruA2gwIkLJj1SalCwpSlApSlApSlApSlApSlApSlApSlApSlB//Z"/>
          <p:cNvSpPr>
            <a:spLocks noChangeAspect="1" noChangeArrowheads="1"/>
          </p:cNvSpPr>
          <p:nvPr/>
        </p:nvSpPr>
        <p:spPr bwMode="auto">
          <a:xfrm>
            <a:off x="304800" y="1682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2056" name="Picture 8" descr="http://t2.gstatic.com/images?q=tbn:ANd9GcSO9vX42dpN982lqLWbWa6YUT9xsQpKmiHhj7dEW7Cbea-MykoHQw">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0707" y="4599457"/>
            <a:ext cx="4714875" cy="2314575"/>
          </a:xfrm>
          <a:prstGeom prst="rect">
            <a:avLst/>
          </a:prstGeom>
          <a:noFill/>
          <a:extLst>
            <a:ext uri="{909E8E84-426E-40DD-AFC4-6F175D3DCCD1}">
              <a14:hiddenFill xmlns:a14="http://schemas.microsoft.com/office/drawing/2010/main">
                <a:solidFill>
                  <a:srgbClr val="FFFFFF"/>
                </a:solidFill>
              </a14:hiddenFill>
            </a:ext>
          </a:extLst>
        </p:spPr>
      </p:pic>
      <p:pic>
        <p:nvPicPr>
          <p:cNvPr id="2058" name="Picture 10" descr="http://t0.gstatic.com/images?q=tbn:ANd9GcRMqIEKcyo1iee_454owbA3ZMH8CQQtmd0Qlsr1QSiR4dSDFLO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08104" y="4646762"/>
            <a:ext cx="2809322" cy="22025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374264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5374" y="-250825"/>
            <a:ext cx="8229600" cy="1143000"/>
          </a:xfrm>
        </p:spPr>
        <p:txBody>
          <a:bodyPr>
            <a:normAutofit/>
          </a:bodyPr>
          <a:lstStyle/>
          <a:p>
            <a:pPr algn="ctr" defTabSz="914400" rtl="0" eaLnBrk="1" latinLnBrk="0" hangingPunct="1">
              <a:spcBef>
                <a:spcPct val="0"/>
              </a:spcBef>
              <a:buNone/>
            </a:pPr>
            <a:r>
              <a:rPr lang="en-GB" b="1" u="sng" dirty="0" smtClean="0"/>
              <a:t>Types of user interface</a:t>
            </a:r>
            <a:endParaRPr lang="en-GB" sz="4400" b="1" u="sng" kern="1200" dirty="0" smtClean="0">
              <a:solidFill>
                <a:schemeClr val="tx1"/>
              </a:solidFill>
              <a:latin typeface="+mj-lt"/>
              <a:ea typeface="+mj-ea"/>
              <a:cs typeface="+mj-cs"/>
            </a:endParaRPr>
          </a:p>
        </p:txBody>
      </p:sp>
      <p:sp>
        <p:nvSpPr>
          <p:cNvPr id="3" name="Content Placeholder 2"/>
          <p:cNvSpPr>
            <a:spLocks noGrp="1"/>
          </p:cNvSpPr>
          <p:nvPr>
            <p:ph idx="1"/>
          </p:nvPr>
        </p:nvSpPr>
        <p:spPr>
          <a:xfrm>
            <a:off x="469098" y="692696"/>
            <a:ext cx="8229600" cy="4032448"/>
          </a:xfrm>
        </p:spPr>
        <p:txBody>
          <a:bodyPr>
            <a:normAutofit fontScale="92500" lnSpcReduction="10000"/>
          </a:bodyPr>
          <a:lstStyle/>
          <a:p>
            <a:pPr marL="96838" indent="0">
              <a:buNone/>
            </a:pPr>
            <a:r>
              <a:rPr lang="en-GB" b="1" dirty="0"/>
              <a:t>3</a:t>
            </a:r>
            <a:r>
              <a:rPr lang="en-GB" b="1" dirty="0" smtClean="0"/>
              <a:t>) Graphical User Interface (GUI):</a:t>
            </a:r>
            <a:endParaRPr lang="en-GB" dirty="0" smtClean="0"/>
          </a:p>
          <a:p>
            <a:pPr marL="96838" indent="0">
              <a:buNone/>
            </a:pPr>
            <a:r>
              <a:rPr lang="en-GB" dirty="0" smtClean="0"/>
              <a:t>The biggest leap forward in usability was with the GUI.  Developed by Apple, it required a mouse and used an on screen pointer to select objects.  Icons were invented to represent files, folders and programs, and commands could be given by various combinations of clicking the mouse buttons.  Modern GUIs use touch screens instead of a mouse.</a:t>
            </a:r>
          </a:p>
          <a:p>
            <a:pPr marL="96838" indent="0">
              <a:buNone/>
            </a:pPr>
            <a:endParaRPr lang="en-GB" dirty="0"/>
          </a:p>
          <a:p>
            <a:pPr marL="96838" indent="0">
              <a:buNone/>
            </a:pPr>
            <a:endParaRPr lang="en-GB" dirty="0" smtClean="0"/>
          </a:p>
        </p:txBody>
      </p:sp>
      <p:sp>
        <p:nvSpPr>
          <p:cNvPr id="4" name="AutoShape 2" descr="data:image/jpeg;base64,/9j/4AAQSkZJRgABAQAAAQABAAD/2wCEAAkGBxESEhQUExQUFRQXGBgZGRUYGBwXGBcXGBcWFxgWFhgYHSgiGBolHB4XITEhJykrLi4uHB8zODMsNygtLisBCgoKDg0OGhAQGzEmHyU3NDcyLTUtLy03LTc2NCwsLzcwLzI1KzQsLy8sLCwuLDUsLSwwLCwsLCwsLDgsLSwsLP/AABEIAN0A5AMBIgACEQEDEQH/xAAcAAEAAgMBAQEAAAAAAAAAAAAAAwUEBgcCAQj/xABPEAACAQMCAwMFCQ0GBQMFAAABAhEAAyEEEgUxQRMiUQYyYXGRBxUWI1KBktHSFDQ1QlNUdIOTobKz8BczYnKx0yRDc4LxY8PhREWjwcL/xAAZAQEAAwEBAAAAAAAAAAAAAAAAAQIDBAX/xAAyEQEAAgEDAgIGCQUAAAAAAAAAAQIRAxIhBDFRkUFSYXGhsQUUFSIjMoHB4RMzstHx/9oADAMBAAIRAxEAPwDn3l/xnUpxPWqt+8qjUXQFFxgAN5wADgVvfkkr3uG6diXa43abrhLliO2ZBL+ABB5gwuJzHNvdF/Cmu/SLv8ZrrPuZWgeF6acEdrDDBWbt0Eg9MTVqW2zlErbS8NS0rb3FzONxZWJOITcSWBMQPX6qy72msKQCsTMc+gkkmcD+ulfUXcTtUbCLQBJWF7MgsyFGbfuI6hIx4VkX9OjiGG4eB5GcZHX56i198zOMeX7IrnHKve5pBtysNMMCSuNsy0xHeXPpnkDEhXSTG63OcdoJxM43dINZK6K2BAURDDryaNw+eBULcJslt208iIkxkRMeMYB6DAioWR7dLBIKELE7W3RJgTBxn/8AdfWTSiZa2I5y8RBgznGcVMnDLAXaLa7fknI+cHnX1uHWiIKyPAluhkdehn1SfE0EXY6aCZSBEnfykwJzjOKjP3LyG1iRICsWJG5Unun5TKKyW4faKspSVbmJOYJPj4k+2g4daEwsSAMEjltjkcHupnn3RQYwGkmJSYBjdEA7Y3Se7O5cHnNfba6VmKAoWEY3H8YEiM5wCcVM/C7BmbYyIPMSBAjB9Ar1Z4daQyqAGQZk8wCo65gEige99r5H7z9dbP5HiNMB0Fy+B1wL9wAZqiq98kfvf9bf/n3KC6pSlApSlApSlApSlApSlApSlApSlApSlB+QPdF/Cmu/SLv8ZrfvJvhF3U8HsJaZVLC4m5iQBN+750c1zyz0xWg+6L+FNd+kXf4zXSPIbiXZ8L0yKgcntdwMgBTdu+0nwkf6VW14rGZmI9/Y+9j7nfzYWhv3NDbKi6BsztBJDFUtqQV2gZZZOTAbmYmuh6rVOoUi2zg8wOYOD7I3fOB41p3DeGaM3bblblxnuNtts5IBQ954gyqkfjP8xxW91paIxG2eMR5+nnM5jwc3T6d6Z3zz5KpuJ3Bg2XJBgkA7TD7SV5kYlhPTPgDNY4gzEDsbiz1IwMMQf3eiJHiKz6VV0qi5xe4A0WmLBQRAYCSp84RMBwy+PLHMibT8Sdn29jcCyRvIgCBMmehx88+GbGlApSlApSlAq98kfvf9bf8A59yqKr3yR+9/1t/+fcoLqlKUClKUClKUClKUClKUClKUClKUClKUH5A90X8Ka79Iu/xmug+RbunDdMwQsrMwkFsEXb3Pby/zGufe6L+FNd+kXf4zW3cG41c03DNLsYrIuciRntrnhUT0ler/AArdlba06UbobHw+12dzSncp2XbxYeHbbjIbaVG0TPfBMMIMZ23WWHaCj7CJzEyDB5TzkD5ifGuX8Z4hfXT2Lh7XddDMxa3FtRuJslLnIsy7mjnnp16nc1KIql2CiP3KpYnHgAa1tp1rWNs8cx5K1ve1p39+6vfht7l2ikDdskQUydkQO8ANsg8yuTBIqw0SXAii4Qz9SPH1wJ9lF1iQTMAEKZBEMSFggieZAry2vtDb31O4wCMicHJGBgjn41m0ZNKgua20oJNxIAJJ3D8WJ/1HtFfLWttMFYOkMARkCZ5YOZ6RQZFKjs3lcSpDCSJGRIJBg+sGpKBSlKBV75I/e/62/wDz7lUVXvkj97/rb/8APuUF1SlKBSlKBSlKBSlKBSlKBSlKBSlKBSlKD8ge6L+FNd+kXf4zWzcM4bdu6DRFbL3LY37ihVWI7e7KKW5N8xrWfdF/Cmu/SLv8ZrpnucFjo9GvZtctkXdwAMbe1uHJHmgmRP8AhHprTStNbcMtb8uVDxjSa7VgA6PaUIFvadpW2FjsiG/vIEQ2CO90MV1G9ordwAOoaBGekxP+grVtU4Q2msMrB7mSpBdbZAG26FPd2ncZiMA1s2r1bp2cWy26N0AkrL215f8Ac3s8AaWiKxFa9ldHUtfNrd3saG3nBIMEgsxBIYNJk5MgZ51597bURtxJbzmyTAJJnPIc/XWPY4qWibNxZ8fCF5xjmSB4wPm82uNbjAs3fP2nA7vLvNPIEER154xWbdkXOE2CZKZzncwIkQYg4xj1V5HBtPg9nyUqJLHuldhGT8nu+rFSpfeQCAQbjLyIIUK0MZn8ZSJ5EEHrWVQR2LKoNq8s9SeZk5JJqSlKBSlKBV75I/e/62//AD7lUVXvkj97/rb/APPuUF1SlKBSlKBSlKBSlKBSlKBSlKBSlKBSlKD8ge6L+FNd+kXf4zXQfJe5YHCdGt5bx3m/tNpSWUpdckkqwK4bBBnzuhIPPvdF/Cmu/SLv8ZrfPJlo4dwwgkEXNQZAmIuz/wDFU1Lxp13T2hW9prGYjPsZPkroOF2r6tat32uM20OySAWxBJcx1nEkYyJB6HWsa/iaXdRpWCdn8ai7QpgsSO9gczV7rrN1tvZuEInmCQSRAkA5AE48Y9dU0teutM2pGK+h29TpadK0tSe8cx4MqlU/3FqpxeAw8T3o3MGE9wboAjpnPLu1kPpL0gi5naJ9LAQYG2FHM8jmMDM7ORYUqtTSajO66DKsuMZIO1hAxHzk85HKvD8PviRbvEAz50EiQo7pjGd2BHTlmQtaVi6W1eDEu4ZYMARzkQfNHp9vXnWVQKUpQKvfJH73/W3/AOfcqiq98kfvf9bf/n3KC6pSlApSlApSlApSlApSlApSlApSlApSlB+QPdF/Cmu/SLv8Zrr3uVWQ/DdMDH/NP/5rnL08q5D7ov4U136Rd/jNdb9zBSeF6eGZD8bDLtJHx1zlvBHKRkGq3iZrO3uL29xDTJdS2t2y7sxAVSNwInnnnOI9fhWXevqkBjG7AwT1AzHISVEnxFa/8Gj29m9Esm2Xa4ZMMzEhFQLmTj01fanSo8bgccoJHUHpzyFMHwqulnbGZ5TM8zjs9rfQxDKZiIYZnlHjUK8RtEgb8kwJBE4BxI5RmeUVHZ4TYVtwTvSDuJJJIIYEycmQK+twqyRBWRM+c3hHjyiBFaITXNXbUSWEYyO9zBaTtmBAJnlGa99skxuWc9R05+ysccMs57vnEFjuaSQGXJmThmHpk18fhVk7pU97nDMJ5jocYJHqJoMj7oTnvSP8w9Hp9I9te0cESDIPUVhDg2nkHsxIiDJxtMjr41l2LKooVRCqIA8AOQzQSUpSgVe+SP3v+tv/AM+5VFV75I/e/wCtv/z7lBdUpSgUpSgUpSgUpSgUpSgUpSgUpSgUpSg/IHui/hTXfpF3+M10PyUu3V4RpxauLbbZqTLFFBK3Wgd8EE55DJrnnui/hTXfpF3+M11r3MGHvXpxI/5v4yqf7654kGkxMxiExOJytuF724fZuXWR733Uqm4iou5RcwO4qiIgculZuu1bWykIXDEAkAkrL21mAM+cfZ4SR9NhCQTBggibicxkHzvGp+0Hiv00+1SKYziPhhWOzAtcV3AxauKdpYbh3cR1UnxH9TXi3xVtxDW2jEMBhpBznkMY5zIHrsu1Hiv00+1TtR4r9NPtVOJSwBxMkKwtsAQxKkd/ukjEEjpPzih4uIHxd3JAAjmSQPHAzM+Gaz+1Hiv00+1TtR4r9NPtU2yKw8b86LN7ujqoEmQuMzzIzHKTyBq2NeO1Hiv00+1TtB4r9NPtU2yPdK8doPFfpp9qnaDxX6afaptke6vfJH73/W3/AOfcrXxcH+H6afarN4F5Q6XT2javXVS4t29KkGRuuuw5DqCD89MSNtpVF8MNB+cJ7G+qnww0H5wnsb6qbZ8Be0qi+GGg/OE9jfVT4YaD84T2N9VNs+AvaVRfDDQfnCexvqp8MNB+cJ7G+qm2fAXtKovhhoPzhPY31VJ8KdH+VH0X+zSYmBc0qm+FGj/Kj6L/AGafCnR/lR9F/s1AuaVTfCjR/lR9F/s0+FOj/Kj6L/ZoLmlU3wp0f5UfRf7NPhTo/wAqPov9mguaVi8P4havqWtMGUHaTkQYBggjwI9tKDiFnyZ0Wu1/ERcsu123q3Bft2QN2jvsCpbs3DgKxJMDr0Ma97l/BbF6/qRcsJe7NO4lxyigm8qyzbcQs5I9lbV5Oi2OJ8XLhAx1QW3ccWj8YXvRat9qwm4/QD5JyK1jyI8muIKU1mlawsm4FW4W6M9shkVYxBgSa6dKsbbxM4zH7xPyhErDy38ibVvSvqLVmxZKMGPZ6o3wyEqpVVKrtguhnOI8a0PhPBzfDlWRSpRQrELvd921FJ6naR846SR1XjOg43qrNyxcbQBHwxQMrYZW57fFV9laonuYcQHK5YGQcO4yOR8zmM16fSa9aac1veM+jnPzyztGZ4a4PJjVRu7MRIHnpzLBYic947T4HFedZ5O6m0pa5bChRJ7yGMgZAPp/1rbvgBxXZs+6LW2VaO0fmohc7JxiB0qN/c54m07r9ozzm7cM5nPczmuiOr0/TeEYlz+KRW8/2W675en+m/2Kf2W675en+m/2K1+udP60IxLRopFbz/Zbrvl6f6b/AGKf2Wa75en+m/2KfW+n9aDbLRopFbz/AGW675en+m/2Kf2W675en+m/2KfW+n9aDbLW/JvQm7eBBQdkUuHcdu4dtaTak82lwY6gHriulXzw6/2tp30dq4l/U9ob9tS7O2ouwyub9skBCvIMMegA0Gg9zLWpdtsX08K6sYdpgMCY7ldP4sSXIRrVthuJa4DJLO20r8YoYAR0bM15H0jr0tauyc+7jHvaUju4DwmzpWD9vcNs4CQpaDMljHPACx/inpWYuh0HXUMPQAW/HgiSi4C9eszAiD3LVvcCKbaAsQe7HXbI9Qnny9fQwHWX9zf8P3RujPecjzIkYnkeY6zjN5+k/ZPn/CNji1rRcOiW1Dcxjax5xP4gmMnn0A64wOMafTIR2Fw3BLSWEEARtxHXPs6V+hNDcLoGZNhOYI9APUAj2VPsHgPZUx9J4nO2fP8Ag2PzHimK/TmweA9lNg8B7Kv9rR6nx/g/pvzbw1rAuDtw7W4eQhAaSjBIJwIfafUOvKu/qz/c+nVGVG7O0d7JvECyndX463tM55+3pm6xX2fFBN8r53mxvXfMZ83dHpisHymsXMXFvG2qKGNsGDd2qIVTuEc8iDOJ5CuHrOpjqccYwtWMMjde7JIbcwaGdQF3KCwLqrbomAYk8+fWom1Gr3f3abcfjcsSeucn0eaflCJ2S8LSBc3O7uZvUSSTtPX0eznUC6zUliOwIUMo3E813ZYLHyfScxE9eRZ4XVayYNlYCjO4ZbugiJxncecRA519bU6zMWUGMHf1gnlPjA59J6irbaabTQfAah1YuEDsyoO5Z3AkbNw3gAddsx6YqfaabTQW/kh5uo/6/wD7FivtfPJDzdR/1/8A2LFfaDnXkvrkXifFVhEPbOrne4e4r3Lu1gouKO6dqyASASZXmcj3L7SNoLCs0KTeyIg/HXI86cc+forE8lrbDiXGGELGpVgxgEL2t1bj7iyjb2faKecT06+/IK4o4XbZgGUG4SABBnUsoADECJYHJEVrr6edOYzjt8kRPLaOJ21ttaKXHffc2mShAGxmEhQIUbYHUYHKodYbu5Oz5Z3DuxzTzicgbd8besTiodA9pmO20qMFVuShhua4sd2fkTIJkMKzywxJGeXprm0qzWvM5WnHohWnU6qD8SCegkDqMnv+E49WTOPj39XkC1b5YO7rBIxOMwP39YFpNK0Qi0zOR3xBk+ycHmelS0pQKUpQKUpQQ31uFrewqAH+M3CZTa+F8G3bM+APqqDid59xFs21YbixuM6iSzBYAUqwiDPrzzjNHT+vTWr8V1up+6XRN2zeRuPmrG8k+wcvrql8cZaadN2eYjETOZnHZd6nU3QEKJu3Ak/4fNj1jJxzMVFb4jcIBNhxMT50iZ6bfRPOMjM4qa7q2RUbYzgjO3nMAz6o3fPHjWPd4ndAKiyxcFVmCEJLFTBjlgn1FTNXZvSa68zKBZIWDJaee1isYHUAf9w6ggRDX6gEfFFljmEdTO4jKkEgAZ5EmMDlPq5xVxEWLkMYBIiACvebqJBxgxBnlVnbaQDBEgGDzEjkfTQQ6O+zhiyFIYgA9QOTDHI1kUpQQa1rgSbSqzyuGMCC6hpPTu7j83WtQ40dCdRqfum86XO3sqAt9kdbX3NpjKWw8HvF87WnIxzrdqxdbwjTXHLvYsO5CyzWkZjCqMkiTiKvSYjvM/oiYy4Umrm/cQ6q6toM4S52jEbVfBOcygaI5krVhasIxSeIMBIDr2ucNtdlZnAAOSJ/FzkwD173g0f5rpv2Nv7NPeDR/mum/Y2/s16X2hTERifgrslx1rEf/cpxy3nnE/lIiOs+jnivdqz2m3brXT4lHM3gxZyjNcUAuuzaREMevOur6jgumD2wuj0xViQx7G33QACDy65H/wAwDke8Gj/NdN+xt/Zp9oU8J+CNjkNzSrJ28SIA5TcJmBOCHHXGQDzwcbqHU8QvK7KuousASA29huAJAbzuvOu+e8Gj/NdN+xt/Zp7w6P8ANdN+xt/Zq1fpGkd658jZKw9x1y3DwSSSWWSTJJ7GzzJpVt5E2VRL6oqqovQFUBVA7CxgAYApXlXtm0zDRz3hnF2+6eK2rtxFsWtXI3i2vZi5cvFnV3tPvaci3zMmDzqLyNF08Ls9lDNuuEgwu9RqGYqJwpMAjIgxXnUcV01h+JKmsTSay5qrxa4Vus0JeGzzVK7NhuiImWB6Vn+5su7h9kFwJ7Y7o84i8+BkQTJPzGurX04nSnjvMfJTOOUul02pa8jMgtC3tUtuDblW2FKKoA7hYgKxBMKxMGJuNZpe0jvFSJErgiRGD06H5h1ANek1AuW1e2ANrlbneJBG4ICsk7TJBieR5mvmq1S24LSFzLdFAEksTyrgpSKRiF855YA4GBkXboMHIYiTBAJ6mJkTPTnWVw7SNbB3OXJ584GSe6CSQM/uFfE4tYJ2h5aJgK0x6o/8QfA1PpNQtxA6zBE5EEegirialKUClKUClKUEN/SJca2WEm2+9ckQ21knHPDNivNvTg6i4L6psfcbTbR5ygkq5IyccjHSJnHq/qgjWwQx7R9ggTB2u8tHJYU59IqLiepdWPZWzdbvblDWgFO4hA291aTAOJ5jGRUbscY7/wDUTWZ7Th91us7Pb3WYGZ2qTAA54HiVGY5/NWCOPr+TeO/5sGdrALtz3pEn1CciTWXq+IdmEO1m3AkR0jbE+Azz6RUa8ctHlu5x0GYJnLYXHncs5IzEpeX4m4IItMbcAkyNwld8ROSPDl6ScUXjS9UuAZjAyAASefzY8D1r4vHrJjFzPKVjHic4+eP3GJuF8VS+MSGiSOcZIiRz5fvxNBAOOKNoZLgYhcQIlk3wJOcYHWcc8VI/ESCZCwDcBzldm6Nw55A3YBwfnqxpNBHp7m5VbGQDgyPmI51PwbhAvteL3r/dZQArKoANtWjC+msXW32RSwRrhlRtXzjuZVJE4wCTmOVXnkl52o/zp/KSg9fBS3+W1P0x9mnwUt/ltT9MfZrYKUGv/BS3+W1P0x9mnwUt/ltT9MfZrYKUGv8AwUt/ltT9MfZp8FLf5bU/TH2a2ClBg8J4YmnVlQu25txLncSdqrzgdFFfazaUH57v7ffHXyQP+OPO72E95+7ug9qP/Tx681tPkJaB0FtSMbrwjaF/59z8QyB6unKta+59W/EuILp7YYNq2DsXVAB8c0Bjm22MOsZgGQ0Vb+TVy8vDrQtKEJa+CWMC2Beu4JjHhJgDxFet1NM6cRn1f04lGlXdeIbHZ0EXGuJcYK576AIFZlYEE7VAEEdBOTmMVmPaUxIBjlImJwY8MVpnk1o9SdVvK9kiArcUMPjCQdpfZ3WbKkYmMkwV3bZrGvAp2YBH40mMb7fLHPb2n/mK8y8znmWl9Kunaa1nMJPuS38hOn4o6QR06QPYKlVQMAAerFV/DtTqGYi7bCCAQQZHIYB65BxHX1VY1RQpSlApSlApSlB9FavxvjFxbt6OzIttBQqe0dSYBtjeO0Ck59cAYJraBVXxjS2w+/sXuMe0PcVjGWTDBu6W25gZFbaGrp6dvxIzn2ZRMTPZNqNetsJKnvDG0eG3HoGefLFR2+NWWAO45joepIH7wRUup19u0EmYYHbA8NuP3j2VA/FrSgFlZcrIIEqGIXc2cRInrGRIE1lKXr36tFgq7mkMZ5AQrNmfHa4+bwNBxi2I3yrd0EQxgsu4DkD5ueXQ19HE7QtdsQVUlRkAGW2gc/WPZWRZvq7MIgqSJMZ7zISP+5D7BUDCt8dt7d7BlQxDEEzInoPVynmJiszRa5Lu7YT3TBkEZzyJ55BGKna2CIIBHhXy1aVQAoCgCAAIAAwOVB7q18kueo/zp/KSqPWakW03kMRKiFG495lQQBzyf9avPJLztR/nT+UlBsVKUoFKUoFKUoFKUoOOcBWdVxvcdtpb+8sWFoK9u6zoTeJhMiYKMDGfT68itYlrh1pnYATdgs473x1z8ZoB9dWHkppkGr4i/bQz62NiBg+5Xu7EukKwNp5MjER6arfJi5cHD7ey2zsWviEIt7Zu3RjecAdB6MxXrdZ/bt76f4z/AKUp3hd6TXEqrCwyW2Iht9oqd7L3h2btIJYH5x41YFhjPPl6fVWFprVxrdveLVs/FsyrbhgV2MU3C4w5oo68qk1miW4VJJG3lBj8ZG//AJ/f6K8mWk4ZVKw9Lo2Qkm4zEzO6SOkACcAZ9tZlEFKUoFKUoFKUoPorD1rILzqFYMYLsG27htd+kSQF6mcY5SMsVHqNKpuFzJM8undkDHWM+2stWNSY+5OJROeMINTqrdvYGGCCAcQqjbk7jMZXx9PKobWv0uFUpkyoC8zEyoAyckeM461m3bKtG5Q0cpAMTz51H9w2pns0nx2iciDWqUD6zT2y+FBhd21ctIJAwO9CifQK+rr9Ou6GQCckDBhfOJHgBzPQeFZDaW2eaJjl3Rjly9g9lY+lt2Lqh1RSDjKAHu93kR6IoM0Ga+0pQKtfJLnqP86fykqqq18kueo/zp/KSg2KlKUClKUClKUClKUHJvJ/S301fFLluEN3UsouFFuqUV7wdCrXrcHd/pX3yDWNFaEDzrowdo/v3GBugZIET1qTT661Z98O2ezaD6nUBTqLhu2mh8gaQMM/4gKqvJ3QfdHCrdvukMznl3Tt1JuCFMYJUDbjB5iK9vqom2jab8RupGceFZj9ceDKO/Htbd2y7iplWH4rbgf3nNSY8P3t9dapwvht/fp1uMWNlX3O26I7ffbRSwydsDmQADzgVf8AEtGbqwG2mHExMbl2yPSPHB9MSD41oiLTETn2+LWGbA8P3t9dfMeH72+uq19DdYtuu7lKuoUjHeYMC0edAAXl4nrRtFe/Fv7R4BQYx0nwPL0GOgqossf0W+umP6LfXUOmtuqgM24/K5E+zFTUDH9Fvrpj+i310pQMf0W+umP6LfXSlA9Q/e31144dpNdqLSXlt6YC4ocA3nkbhMGLFSLzFX3kd946X/pJ/oKCl95tf8jS/trn+xT3m1/yNL+2uf7FblSg033m1/yNL+2uf7FebfAtcohbekA8BeuAZMnlY8a3SlBpvvNr/kaX9tc/2Ke82v8AkaX9tc/2K3KlBpvvNr/kaX9tc/2KuPJrh16yLpvdmGdwQLbM4ACKuSyrmQelXVKBSlKBSlKBSlKBSlKDgfGxpbOwut17t65GBagl2mZNtmPPlBOKudEtkKgW/q7SEKVE21WHTtZCqvICZYCJnNXl7yKVnVnNh2Sdpa1cMZwYF+NwxkAeIisu15OsoCg6aAFXOnYmFG1QSb0mBjNXtqWmMTM4MR6FNwvsbrME1WpuwhbLEKI2cyEXvd5cT/oYtLnDu9CG6cj/AJrCF2hi3PPq9XrrJt8DuqDsbTISCJGnYc9s8r/XavsHhXjU8C1Nzzr9nnOLNxehWO7qBIjEVRE9lbpk3PcU9soUKQTdcEgtcU7lJlCChwehFR6G9buuyK17Ewe1bMGD1xms/TeS91N+29Z74AabV1sDdAE6nHnNy8am0/AL6Tsu6cT/AOhc6+H/ABGOnsq1JpFJi3MqWi82iYnj0sNtNBG43FBiAbzbmBK7XUAxtz1IPorMThSlZ7W6Mwe+5gePnCvK+Tt4Nu7TTzj/AJFzEcoH3RA+ap/enV/nFkZkfEPg4yP+IxyFZ9RE2iP6fDTS4/Ow7eiBWd93kD/ev1j01lnhiQTvuCDB79w4gGf7wf16xQcI1QEC/YiAP7h+Q6Z1FY13gnECxI1tgZkAaRsHAkTqOeB7Kz1IvNfuzyvWa557MG7q7KEqxu7gyrh7pB3KryO94E45901Np7ti4YV7hMA+fdGDEHLdZB+epPg5roj7r0xGOejJ5cpnUZr0vANeOWr0w58tGeuT/wDUVrGccqz34YVnXWC5WbwI8Xu5ILggQ2cIWnwIrdfIhweH6QjINi2QfQVEc61c+T+v66vTH16M+M/nHjmtz8ntEbGmsWiwY27aruA2gwIkLJj1SalCwpSlApSlApSlApSlApSlApSlApSlApSlB//Z"/>
          <p:cNvSpPr>
            <a:spLocks noChangeAspect="1" noChangeArrowheads="1"/>
          </p:cNvSpPr>
          <p:nvPr/>
        </p:nvSpPr>
        <p:spPr bwMode="auto">
          <a:xfrm>
            <a:off x="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 name="AutoShape 4" descr="data:image/jpeg;base64,/9j/4AAQSkZJRgABAQAAAQABAAD/2wCEAAkGBxESEhQUExQUFRQXGBgZGRUYGBwXGBcXGBcWFxgWFhgYHSgiGBolHB4XITEhJykrLi4uHB8zODMsNygtLisBCgoKDg0OGhAQGzEmHyU3NDcyLTUtLy03LTc2NCwsLzcwLzI1KzQsLy8sLCwuLDUsLSwwLCwsLCwsLDgsLSwsLP/AABEIAN0A5AMBIgACEQEDEQH/xAAcAAEAAgMBAQEAAAAAAAAAAAAAAwUEBgcCAQj/xABPEAACAQMCAwMFCQ0GBQMFAAABAhEAAyEEEgUxQRMiUQYyYXGRBxUWI1KBktHSFDQ1QlNUdIOTobKz8BczYnKx0yRDc4LxY8PhREWjwcL/xAAZAQEAAwEBAAAAAAAAAAAAAAAAAQIDBAX/xAAyEQEAAgEDAgIGCQUAAAAAAAAAAQIRAxIhBDFRkUFSYXGhsQUUFSIjMoHB4RMzstHx/9oADAMBAAIRAxEAPwDn3l/xnUpxPWqt+8qjUXQFFxgAN5wADgVvfkkr3uG6diXa43abrhLliO2ZBL+ABB5gwuJzHNvdF/Cmu/SLv8ZrrPuZWgeF6acEdrDDBWbt0Eg9MTVqW2zlErbS8NS0rb3FzONxZWJOITcSWBMQPX6qy72msKQCsTMc+gkkmcD+ulfUXcTtUbCLQBJWF7MgsyFGbfuI6hIx4VkX9OjiGG4eB5GcZHX56i198zOMeX7IrnHKve5pBtysNMMCSuNsy0xHeXPpnkDEhXSTG63OcdoJxM43dINZK6K2BAURDDryaNw+eBULcJslt208iIkxkRMeMYB6DAioWR7dLBIKELE7W3RJgTBxn/8AdfWTSiZa2I5y8RBgznGcVMnDLAXaLa7fknI+cHnX1uHWiIKyPAluhkdehn1SfE0EXY6aCZSBEnfykwJzjOKjP3LyG1iRICsWJG5Unun5TKKyW4faKspSVbmJOYJPj4k+2g4daEwsSAMEjltjkcHupnn3RQYwGkmJSYBjdEA7Y3Se7O5cHnNfba6VmKAoWEY3H8YEiM5wCcVM/C7BmbYyIPMSBAjB9Ar1Z4daQyqAGQZk8wCo65gEige99r5H7z9dbP5HiNMB0Fy+B1wL9wAZqiq98kfvf9bf/n3KC6pSlApSlApSlApSlApSlApSlApSlApSlB+QPdF/Cmu/SLv8ZrfvJvhF3U8HsJaZVLC4m5iQBN+750c1zyz0xWg+6L+FNd+kXf4zXSPIbiXZ8L0yKgcntdwMgBTdu+0nwkf6VW14rGZmI9/Y+9j7nfzYWhv3NDbKi6BsztBJDFUtqQV2gZZZOTAbmYmuh6rVOoUi2zg8wOYOD7I3fOB41p3DeGaM3bblblxnuNtts5IBQ954gyqkfjP8xxW91paIxG2eMR5+nnM5jwc3T6d6Z3zz5KpuJ3Bg2XJBgkA7TD7SV5kYlhPTPgDNY4gzEDsbiz1IwMMQf3eiJHiKz6VV0qi5xe4A0WmLBQRAYCSp84RMBwy+PLHMibT8Sdn29jcCyRvIgCBMmehx88+GbGlApSlApSlAq98kfvf9bf8A59yqKr3yR+9/1t/+fcoLqlKUClKUClKUClKUClKUClKUClKUClKUH5A90X8Ka79Iu/xmug+RbunDdMwQsrMwkFsEXb3Pby/zGufe6L+FNd+kXf4zW3cG41c03DNLsYrIuciRntrnhUT0ler/AArdlba06UbobHw+12dzSncp2XbxYeHbbjIbaVG0TPfBMMIMZ23WWHaCj7CJzEyDB5TzkD5ifGuX8Z4hfXT2Lh7XddDMxa3FtRuJslLnIsy7mjnnp16nc1KIql2CiP3KpYnHgAa1tp1rWNs8cx5K1ve1p39+6vfht7l2ikDdskQUydkQO8ANsg8yuTBIqw0SXAii4Qz9SPH1wJ9lF1iQTMAEKZBEMSFggieZAry2vtDb31O4wCMicHJGBgjn41m0ZNKgua20oJNxIAJJ3D8WJ/1HtFfLWttMFYOkMARkCZ5YOZ6RQZFKjs3lcSpDCSJGRIJBg+sGpKBSlKBV75I/e/62/wDz7lUVXvkj97/rb/8APuUF1SlKBSlKBSlKBSlKBSlKBSlKBSlKBSlKD8ge6L+FNd+kXf4zWzcM4bdu6DRFbL3LY37ihVWI7e7KKW5N8xrWfdF/Cmu/SLv8ZrpnucFjo9GvZtctkXdwAMbe1uHJHmgmRP8AhHprTStNbcMtb8uVDxjSa7VgA6PaUIFvadpW2FjsiG/vIEQ2CO90MV1G9ordwAOoaBGekxP+grVtU4Q2msMrB7mSpBdbZAG26FPd2ncZiMA1s2r1bp2cWy26N0AkrL215f8Ac3s8AaWiKxFa9ldHUtfNrd3saG3nBIMEgsxBIYNJk5MgZ51597bURtxJbzmyTAJJnPIc/XWPY4qWibNxZ8fCF5xjmSB4wPm82uNbjAs3fP2nA7vLvNPIEER154xWbdkXOE2CZKZzncwIkQYg4xj1V5HBtPg9nyUqJLHuldhGT8nu+rFSpfeQCAQbjLyIIUK0MZn8ZSJ5EEHrWVQR2LKoNq8s9SeZk5JJqSlKBSlKBV75I/e/62//AD7lUVXvkj97/rb/APPuUF1SlKBSlKBSlKBSlKBSlKBSlKBSlKBSlKD8ge6L+FNd+kXf4zXQfJe5YHCdGt5bx3m/tNpSWUpdckkqwK4bBBnzuhIPPvdF/Cmu/SLv8ZrfPJlo4dwwgkEXNQZAmIuz/wDFU1Lxp13T2hW9prGYjPsZPkroOF2r6tat32uM20OySAWxBJcx1nEkYyJB6HWsa/iaXdRpWCdn8ai7QpgsSO9gczV7rrN1tvZuEInmCQSRAkA5AE48Y9dU0teutM2pGK+h29TpadK0tSe8cx4MqlU/3FqpxeAw8T3o3MGE9wboAjpnPLu1kPpL0gi5naJ9LAQYG2FHM8jmMDM7ORYUqtTSajO66DKsuMZIO1hAxHzk85HKvD8PviRbvEAz50EiQo7pjGd2BHTlmQtaVi6W1eDEu4ZYMARzkQfNHp9vXnWVQKUpQKvfJH73/W3/AOfcqiq98kfvf9bf/n3KC6pSlApSlApSlApSlApSlApSlApSlApSlB+QPdF/Cmu/SLv8Zrr3uVWQ/DdMDH/NP/5rnL08q5D7ov4U136Rd/jNdb9zBSeF6eGZD8bDLtJHx1zlvBHKRkGq3iZrO3uL29xDTJdS2t2y7sxAVSNwInnnnOI9fhWXevqkBjG7AwT1AzHISVEnxFa/8Gj29m9Esm2Xa4ZMMzEhFQLmTj01fanSo8bgccoJHUHpzyFMHwqulnbGZ5TM8zjs9rfQxDKZiIYZnlHjUK8RtEgb8kwJBE4BxI5RmeUVHZ4TYVtwTvSDuJJJIIYEycmQK+twqyRBWRM+c3hHjyiBFaITXNXbUSWEYyO9zBaTtmBAJnlGa99skxuWc9R05+ysccMs57vnEFjuaSQGXJmThmHpk18fhVk7pU97nDMJ5jocYJHqJoMj7oTnvSP8w9Hp9I9te0cESDIPUVhDg2nkHsxIiDJxtMjr41l2LKooVRCqIA8AOQzQSUpSgVe+SP3v+tv/AM+5VFV75I/e/wCtv/z7lBdUpSgUpSgUpSgUpSgUpSgUpSgUpSgUpSg/IHui/hTXfpF3+M10PyUu3V4RpxauLbbZqTLFFBK3Wgd8EE55DJrnnui/hTXfpF3+M11r3MGHvXpxI/5v4yqf7654kGkxMxiExOJytuF724fZuXWR733Uqm4iou5RcwO4qiIgculZuu1bWykIXDEAkAkrL21mAM+cfZ4SR9NhCQTBggibicxkHzvGp+0Hiv00+1SKYziPhhWOzAtcV3AxauKdpYbh3cR1UnxH9TXi3xVtxDW2jEMBhpBznkMY5zIHrsu1Hiv00+1TtR4r9NPtVOJSwBxMkKwtsAQxKkd/ukjEEjpPzih4uIHxd3JAAjmSQPHAzM+Gaz+1Hiv00+1TtR4r9NPtU2yKw8b86LN7ujqoEmQuMzzIzHKTyBq2NeO1Hiv00+1TtB4r9NPtU2yPdK8doPFfpp9qnaDxX6afaptke6vfJH73/W3/AOfcrXxcH+H6afarN4F5Q6XT2javXVS4t29KkGRuuuw5DqCD89MSNtpVF8MNB+cJ7G+qnww0H5wnsb6qbZ8Be0qi+GGg/OE9jfVT4YaD84T2N9VNs+AvaVRfDDQfnCexvqp8MNB+cJ7G+qm2fAXtKovhhoPzhPY31VJ8KdH+VH0X+zSYmBc0qm+FGj/Kj6L/AGafCnR/lR9F/s1AuaVTfCjR/lR9F/s0+FOj/Kj6L/ZoLmlU3wp0f5UfRf7NPhTo/wAqPov9mguaVi8P4havqWtMGUHaTkQYBggjwI9tKDiFnyZ0Wu1/ERcsu123q3Bft2QN2jvsCpbs3DgKxJMDr0Ma97l/BbF6/qRcsJe7NO4lxyigm8qyzbcQs5I9lbV5Oi2OJ8XLhAx1QW3ccWj8YXvRat9qwm4/QD5JyK1jyI8muIKU1mlawsm4FW4W6M9shkVYxBgSa6dKsbbxM4zH7xPyhErDy38ibVvSvqLVmxZKMGPZ6o3wyEqpVVKrtguhnOI8a0PhPBzfDlWRSpRQrELvd921FJ6naR846SR1XjOg43qrNyxcbQBHwxQMrYZW57fFV9laonuYcQHK5YGQcO4yOR8zmM16fSa9aac1veM+jnPzyztGZ4a4PJjVRu7MRIHnpzLBYic947T4HFedZ5O6m0pa5bChRJ7yGMgZAPp/1rbvgBxXZs+6LW2VaO0fmohc7JxiB0qN/c54m07r9ozzm7cM5nPczmuiOr0/TeEYlz+KRW8/2W675en+m/2Kf2W675en+m/2K1+udP60IxLRopFbz/Zbrvl6f6b/AGKf2Wa75en+m/2KfW+n9aDbLRopFbz/AGW675en+m/2Kf2W675en+m/2KfW+n9aDbLW/JvQm7eBBQdkUuHcdu4dtaTak82lwY6gHriulXzw6/2tp30dq4l/U9ob9tS7O2ouwyub9skBCvIMMegA0Gg9zLWpdtsX08K6sYdpgMCY7ldP4sSXIRrVthuJa4DJLO20r8YoYAR0bM15H0jr0tauyc+7jHvaUju4DwmzpWD9vcNs4CQpaDMljHPACx/inpWYuh0HXUMPQAW/HgiSi4C9eszAiD3LVvcCKbaAsQe7HXbI9Qnny9fQwHWX9zf8P3RujPecjzIkYnkeY6zjN5+k/ZPn/CNji1rRcOiW1Dcxjax5xP4gmMnn0A64wOMafTIR2Fw3BLSWEEARtxHXPs6V+hNDcLoGZNhOYI9APUAj2VPsHgPZUx9J4nO2fP8Ag2PzHimK/TmweA9lNg8B7Kv9rR6nx/g/pvzbw1rAuDtw7W4eQhAaSjBIJwIfafUOvKu/qz/c+nVGVG7O0d7JvECyndX463tM55+3pm6xX2fFBN8r53mxvXfMZ83dHpisHymsXMXFvG2qKGNsGDd2qIVTuEc8iDOJ5CuHrOpjqccYwtWMMjde7JIbcwaGdQF3KCwLqrbomAYk8+fWom1Gr3f3abcfjcsSeucn0eaflCJ2S8LSBc3O7uZvUSSTtPX0eznUC6zUliOwIUMo3E813ZYLHyfScxE9eRZ4XVayYNlYCjO4ZbugiJxncecRA519bU6zMWUGMHf1gnlPjA59J6irbaabTQfAah1YuEDsyoO5Z3AkbNw3gAddsx6YqfaabTQW/kh5uo/6/wD7FivtfPJDzdR/1/8A2LFfaDnXkvrkXifFVhEPbOrne4e4r3Lu1gouKO6dqyASASZXmcj3L7SNoLCs0KTeyIg/HXI86cc+forE8lrbDiXGGELGpVgxgEL2t1bj7iyjb2faKecT06+/IK4o4XbZgGUG4SABBnUsoADECJYHJEVrr6edOYzjt8kRPLaOJ21ttaKXHffc2mShAGxmEhQIUbYHUYHKodYbu5Oz5Z3DuxzTzicgbd8besTiodA9pmO20qMFVuShhua4sd2fkTIJkMKzywxJGeXprm0qzWvM5WnHohWnU6qD8SCegkDqMnv+E49WTOPj39XkC1b5YO7rBIxOMwP39YFpNK0Qi0zOR3xBk+ycHmelS0pQKUpQKUpQQ31uFrewqAH+M3CZTa+F8G3bM+APqqDid59xFs21YbixuM6iSzBYAUqwiDPrzzjNHT+vTWr8V1up+6XRN2zeRuPmrG8k+wcvrql8cZaadN2eYjETOZnHZd6nU3QEKJu3Ak/4fNj1jJxzMVFb4jcIBNhxMT50iZ6bfRPOMjM4qa7q2RUbYzgjO3nMAz6o3fPHjWPd4ndAKiyxcFVmCEJLFTBjlgn1FTNXZvSa68zKBZIWDJaee1isYHUAf9w6ggRDX6gEfFFljmEdTO4jKkEgAZ5EmMDlPq5xVxEWLkMYBIiACvebqJBxgxBnlVnbaQDBEgGDzEjkfTQQ6O+zhiyFIYgA9QOTDHI1kUpQQa1rgSbSqzyuGMCC6hpPTu7j83WtQ40dCdRqfum86XO3sqAt9kdbX3NpjKWw8HvF87WnIxzrdqxdbwjTXHLvYsO5CyzWkZjCqMkiTiKvSYjvM/oiYy4Umrm/cQ6q6toM4S52jEbVfBOcygaI5krVhasIxSeIMBIDr2ucNtdlZnAAOSJ/FzkwD173g0f5rpv2Nv7NPeDR/mum/Y2/s16X2hTERifgrslx1rEf/cpxy3nnE/lIiOs+jnivdqz2m3brXT4lHM3gxZyjNcUAuuzaREMevOur6jgumD2wuj0xViQx7G33QACDy65H/wAwDke8Gj/NdN+xt/Zp9oU8J+CNjkNzSrJ28SIA5TcJmBOCHHXGQDzwcbqHU8QvK7KuousASA29huAJAbzuvOu+e8Gj/NdN+xt/Zp7w6P8ANdN+xt/Zq1fpGkd658jZKw9x1y3DwSSSWWSTJJ7GzzJpVt5E2VRL6oqqovQFUBVA7CxgAYApXlXtm0zDRz3hnF2+6eK2rtxFsWtXI3i2vZi5cvFnV3tPvaci3zMmDzqLyNF08Ls9lDNuuEgwu9RqGYqJwpMAjIgxXnUcV01h+JKmsTSay5qrxa4Vus0JeGzzVK7NhuiImWB6Vn+5su7h9kFwJ7Y7o84i8+BkQTJPzGurX04nSnjvMfJTOOUul02pa8jMgtC3tUtuDblW2FKKoA7hYgKxBMKxMGJuNZpe0jvFSJErgiRGD06H5h1ANek1AuW1e2ANrlbneJBG4ICsk7TJBieR5mvmq1S24LSFzLdFAEksTyrgpSKRiF855YA4GBkXboMHIYiTBAJ6mJkTPTnWVw7SNbB3OXJ584GSe6CSQM/uFfE4tYJ2h5aJgK0x6o/8QfA1PpNQtxA6zBE5EEegirialKUClKUClKUEN/SJca2WEm2+9ckQ21knHPDNivNvTg6i4L6psfcbTbR5ygkq5IyccjHSJnHq/qgjWwQx7R9ggTB2u8tHJYU59IqLiepdWPZWzdbvblDWgFO4hA291aTAOJ5jGRUbscY7/wDUTWZ7Th91us7Pb3WYGZ2qTAA54HiVGY5/NWCOPr+TeO/5sGdrALtz3pEn1CciTWXq+IdmEO1m3AkR0jbE+Azz6RUa8ctHlu5x0GYJnLYXHncs5IzEpeX4m4IItMbcAkyNwld8ROSPDl6ScUXjS9UuAZjAyAASefzY8D1r4vHrJjFzPKVjHic4+eP3GJuF8VS+MSGiSOcZIiRz5fvxNBAOOKNoZLgYhcQIlk3wJOcYHWcc8VI/ESCZCwDcBzldm6Nw55A3YBwfnqxpNBHp7m5VbGQDgyPmI51PwbhAvteL3r/dZQArKoANtWjC+msXW32RSwRrhlRtXzjuZVJE4wCTmOVXnkl52o/zp/KSg9fBS3+W1P0x9mnwUt/ltT9MfZrYKUGv/BS3+W1P0x9mnwUt/ltT9MfZrYKUGv8AwUt/ltT9MfZp8FLf5bU/TH2a2ClBg8J4YmnVlQu25txLncSdqrzgdFFfazaUH57v7ffHXyQP+OPO72E95+7ug9qP/Tx681tPkJaB0FtSMbrwjaF/59z8QyB6unKta+59W/EuILp7YYNq2DsXVAB8c0Bjm22MOsZgGQ0Vb+TVy8vDrQtKEJa+CWMC2Beu4JjHhJgDxFet1NM6cRn1f04lGlXdeIbHZ0EXGuJcYK576AIFZlYEE7VAEEdBOTmMVmPaUxIBjlImJwY8MVpnk1o9SdVvK9kiArcUMPjCQdpfZ3WbKkYmMkwV3bZrGvAp2YBH40mMb7fLHPb2n/mK8y8znmWl9Kunaa1nMJPuS38hOn4o6QR06QPYKlVQMAAerFV/DtTqGYi7bCCAQQZHIYB65BxHX1VY1RQpSlApSlApSlB9FavxvjFxbt6OzIttBQqe0dSYBtjeO0Ck59cAYJraBVXxjS2w+/sXuMe0PcVjGWTDBu6W25gZFbaGrp6dvxIzn2ZRMTPZNqNetsJKnvDG0eG3HoGefLFR2+NWWAO45joepIH7wRUup19u0EmYYHbA8NuP3j2VA/FrSgFlZcrIIEqGIXc2cRInrGRIE1lKXr36tFgq7mkMZ5AQrNmfHa4+bwNBxi2I3yrd0EQxgsu4DkD5ueXQ19HE7QtdsQVUlRkAGW2gc/WPZWRZvq7MIgqSJMZ7zISP+5D7BUDCt8dt7d7BlQxDEEzInoPVynmJiszRa5Lu7YT3TBkEZzyJ55BGKna2CIIBHhXy1aVQAoCgCAAIAAwOVB7q18kueo/zp/KSqPWakW03kMRKiFG495lQQBzyf9avPJLztR/nT+UlBsVKUoFKUoFKUoFKUoOOcBWdVxvcdtpb+8sWFoK9u6zoTeJhMiYKMDGfT68itYlrh1pnYATdgs473x1z8ZoB9dWHkppkGr4i/bQz62NiBg+5Xu7EukKwNp5MjER6arfJi5cHD7ey2zsWviEIt7Zu3RjecAdB6MxXrdZ/bt76f4z/AKUp3hd6TXEqrCwyW2Iht9oqd7L3h2btIJYH5x41YFhjPPl6fVWFprVxrdveLVs/FsyrbhgV2MU3C4w5oo68qk1miW4VJJG3lBj8ZG//AJ/f6K8mWk4ZVKw9Lo2Qkm4zEzO6SOkACcAZ9tZlEFKUoFKUoFKUoPorD1rILzqFYMYLsG27htd+kSQF6mcY5SMsVHqNKpuFzJM8undkDHWM+2stWNSY+5OJROeMINTqrdvYGGCCAcQqjbk7jMZXx9PKobWv0uFUpkyoC8zEyoAyckeM461m3bKtG5Q0cpAMTz51H9w2pns0nx2iciDWqUD6zT2y+FBhd21ctIJAwO9CifQK+rr9Ou6GQCckDBhfOJHgBzPQeFZDaW2eaJjl3Rjly9g9lY+lt2Lqh1RSDjKAHu93kR6IoM0Ga+0pQKtfJLnqP86fykqqq18kueo/zp/KSg2KlKUClKUClKUClKUHJvJ/S301fFLluEN3UsouFFuqUV7wdCrXrcHd/pX3yDWNFaEDzrowdo/v3GBugZIET1qTT661Z98O2ezaD6nUBTqLhu2mh8gaQMM/4gKqvJ3QfdHCrdvukMznl3Tt1JuCFMYJUDbjB5iK9vqom2jab8RupGceFZj9ceDKO/Htbd2y7iplWH4rbgf3nNSY8P3t9dapwvht/fp1uMWNlX3O26I7ffbRSwydsDmQADzgVf8AEtGbqwG2mHExMbl2yPSPHB9MSD41oiLTETn2+LWGbA8P3t9dfMeH72+uq19DdYtuu7lKuoUjHeYMC0edAAXl4nrRtFe/Fv7R4BQYx0nwPL0GOgqossf0W+umP6LfXUOmtuqgM24/K5E+zFTUDH9Fvrpj+i310pQMf0W+umP6LfXSlA9Q/e31144dpNdqLSXlt6YC4ocA3nkbhMGLFSLzFX3kd946X/pJ/oKCl95tf8jS/trn+xT3m1/yNL+2uf7FblSg033m1/yNL+2uf7FebfAtcohbekA8BeuAZMnlY8a3SlBpvvNr/kaX9tc/2Ke82v8AkaX9tc/2K3KlBpvvNr/kaX9tc/2KuPJrh16yLpvdmGdwQLbM4ACKuSyrmQelXVKBSlKBSlKBSlKBSlKDgfGxpbOwut17t65GBagl2mZNtmPPlBOKudEtkKgW/q7SEKVE21WHTtZCqvICZYCJnNXl7yKVnVnNh2Sdpa1cMZwYF+NwxkAeIisu15OsoCg6aAFXOnYmFG1QSb0mBjNXtqWmMTM4MR6FNwvsbrME1WpuwhbLEKI2cyEXvd5cT/oYtLnDu9CG6cj/AJrCF2hi3PPq9XrrJt8DuqDsbTISCJGnYc9s8r/XavsHhXjU8C1Nzzr9nnOLNxehWO7qBIjEVRE9lbpk3PcU9soUKQTdcEgtcU7lJlCChwehFR6G9buuyK17Ewe1bMGD1xms/TeS91N+29Z74AabV1sDdAE6nHnNy8am0/AL6Tsu6cT/AOhc6+H/ABGOnsq1JpFJi3MqWi82iYnj0sNtNBG43FBiAbzbmBK7XUAxtz1IPorMThSlZ7W6Mwe+5gePnCvK+Tt4Nu7TTzj/AJFzEcoH3RA+ap/enV/nFkZkfEPg4yP+IxyFZ9RE2iP6fDTS4/Ow7eiBWd93kD/ev1j01lnhiQTvuCDB79w4gGf7wf16xQcI1QEC/YiAP7h+Q6Z1FY13gnECxI1tgZkAaRsHAkTqOeB7Kz1IvNfuzyvWa557MG7q7KEqxu7gyrh7pB3KryO94E45901Np7ti4YV7hMA+fdGDEHLdZB+epPg5roj7r0xGOejJ5cpnUZr0vANeOWr0w58tGeuT/wDUVrGccqz34YVnXWC5WbwI8Xu5ILggQ2cIWnwIrdfIhweH6QjINi2QfQVEc61c+T+v66vTH16M+M/nHjmtz8ntEbGmsWiwY27aruA2gwIkLJj1SalCwpSlApSlApSlApSlApSlApSlApSlApSlB//Z"/>
          <p:cNvSpPr>
            <a:spLocks noChangeAspect="1" noChangeArrowheads="1"/>
          </p:cNvSpPr>
          <p:nvPr/>
        </p:nvSpPr>
        <p:spPr bwMode="auto">
          <a:xfrm>
            <a:off x="152400" y="158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 name="AutoShape 6" descr="data:image/jpeg;base64,/9j/4AAQSkZJRgABAQAAAQABAAD/2wCEAAkGBxESEhQUExQUFRQXGBgZGRUYGBwXGBcXGBcWFxgWFhgYHSgiGBolHB4XITEhJykrLi4uHB8zODMsNygtLisBCgoKDg0OGhAQGzEmHyU3NDcyLTUtLy03LTc2NCwsLzcwLzI1KzQsLy8sLCwuLDUsLSwwLCwsLCwsLDgsLSwsLP/AABEIAN0A5AMBIgACEQEDEQH/xAAcAAEAAgMBAQEAAAAAAAAAAAAAAwUEBgcCAQj/xABPEAACAQMCAwMFCQ0GBQMFAAABAhEAAyEEEgUxQRMiUQYyYXGRBxUWI1KBktHSFDQ1QlNUdIOTobKz8BczYnKx0yRDc4LxY8PhREWjwcL/xAAZAQEAAwEBAAAAAAAAAAAAAAAAAQIDBAX/xAAyEQEAAgEDAgIGCQUAAAAAAAAAAQIRAxIhBDFRkUFSYXGhsQUUFSIjMoHB4RMzstHx/9oADAMBAAIRAxEAPwDn3l/xnUpxPWqt+8qjUXQFFxgAN5wADgVvfkkr3uG6diXa43abrhLliO2ZBL+ABB5gwuJzHNvdF/Cmu/SLv8ZrrPuZWgeF6acEdrDDBWbt0Eg9MTVqW2zlErbS8NS0rb3FzONxZWJOITcSWBMQPX6qy72msKQCsTMc+gkkmcD+ulfUXcTtUbCLQBJWF7MgsyFGbfuI6hIx4VkX9OjiGG4eB5GcZHX56i198zOMeX7IrnHKve5pBtysNMMCSuNsy0xHeXPpnkDEhXSTG63OcdoJxM43dINZK6K2BAURDDryaNw+eBULcJslt208iIkxkRMeMYB6DAioWR7dLBIKELE7W3RJgTBxn/8AdfWTSiZa2I5y8RBgznGcVMnDLAXaLa7fknI+cHnX1uHWiIKyPAluhkdehn1SfE0EXY6aCZSBEnfykwJzjOKjP3LyG1iRICsWJG5Unun5TKKyW4faKspSVbmJOYJPj4k+2g4daEwsSAMEjltjkcHupnn3RQYwGkmJSYBjdEA7Y3Se7O5cHnNfba6VmKAoWEY3H8YEiM5wCcVM/C7BmbYyIPMSBAjB9Ar1Z4daQyqAGQZk8wCo65gEige99r5H7z9dbP5HiNMB0Fy+B1wL9wAZqiq98kfvf9bf/n3KC6pSlApSlApSlApSlApSlApSlApSlApSlB+QPdF/Cmu/SLv8ZrfvJvhF3U8HsJaZVLC4m5iQBN+750c1zyz0xWg+6L+FNd+kXf4zXSPIbiXZ8L0yKgcntdwMgBTdu+0nwkf6VW14rGZmI9/Y+9j7nfzYWhv3NDbKi6BsztBJDFUtqQV2gZZZOTAbmYmuh6rVOoUi2zg8wOYOD7I3fOB41p3DeGaM3bblblxnuNtts5IBQ954gyqkfjP8xxW91paIxG2eMR5+nnM5jwc3T6d6Z3zz5KpuJ3Bg2XJBgkA7TD7SV5kYlhPTPgDNY4gzEDsbiz1IwMMQf3eiJHiKz6VV0qi5xe4A0WmLBQRAYCSp84RMBwy+PLHMibT8Sdn29jcCyRvIgCBMmehx88+GbGlApSlApSlAq98kfvf9bf8A59yqKr3yR+9/1t/+fcoLqlKUClKUClKUClKUClKUClKUClKUClKUH5A90X8Ka79Iu/xmug+RbunDdMwQsrMwkFsEXb3Pby/zGufe6L+FNd+kXf4zW3cG41c03DNLsYrIuciRntrnhUT0ler/AArdlba06UbobHw+12dzSncp2XbxYeHbbjIbaVG0TPfBMMIMZ23WWHaCj7CJzEyDB5TzkD5ifGuX8Z4hfXT2Lh7XddDMxa3FtRuJslLnIsy7mjnnp16nc1KIql2CiP3KpYnHgAa1tp1rWNs8cx5K1ve1p39+6vfht7l2ikDdskQUydkQO8ANsg8yuTBIqw0SXAii4Qz9SPH1wJ9lF1iQTMAEKZBEMSFggieZAry2vtDb31O4wCMicHJGBgjn41m0ZNKgua20oJNxIAJJ3D8WJ/1HtFfLWttMFYOkMARkCZ5YOZ6RQZFKjs3lcSpDCSJGRIJBg+sGpKBSlKBV75I/e/62/wDz7lUVXvkj97/rb/8APuUF1SlKBSlKBSlKBSlKBSlKBSlKBSlKBSlKD8ge6L+FNd+kXf4zWzcM4bdu6DRFbL3LY37ihVWI7e7KKW5N8xrWfdF/Cmu/SLv8ZrpnucFjo9GvZtctkXdwAMbe1uHJHmgmRP8AhHprTStNbcMtb8uVDxjSa7VgA6PaUIFvadpW2FjsiG/vIEQ2CO90MV1G9ordwAOoaBGekxP+grVtU4Q2msMrB7mSpBdbZAG26FPd2ncZiMA1s2r1bp2cWy26N0AkrL215f8Ac3s8AaWiKxFa9ldHUtfNrd3saG3nBIMEgsxBIYNJk5MgZ51597bURtxJbzmyTAJJnPIc/XWPY4qWibNxZ8fCF5xjmSB4wPm82uNbjAs3fP2nA7vLvNPIEER154xWbdkXOE2CZKZzncwIkQYg4xj1V5HBtPg9nyUqJLHuldhGT8nu+rFSpfeQCAQbjLyIIUK0MZn8ZSJ5EEHrWVQR2LKoNq8s9SeZk5JJqSlKBSlKBV75I/e/62//AD7lUVXvkj97/rb/APPuUF1SlKBSlKBSlKBSlKBSlKBSlKBSlKBSlKD8ge6L+FNd+kXf4zXQfJe5YHCdGt5bx3m/tNpSWUpdckkqwK4bBBnzuhIPPvdF/Cmu/SLv8ZrfPJlo4dwwgkEXNQZAmIuz/wDFU1Lxp13T2hW9prGYjPsZPkroOF2r6tat32uM20OySAWxBJcx1nEkYyJB6HWsa/iaXdRpWCdn8ai7QpgsSO9gczV7rrN1tvZuEInmCQSRAkA5AE48Y9dU0teutM2pGK+h29TpadK0tSe8cx4MqlU/3FqpxeAw8T3o3MGE9wboAjpnPLu1kPpL0gi5naJ9LAQYG2FHM8jmMDM7ORYUqtTSajO66DKsuMZIO1hAxHzk85HKvD8PviRbvEAz50EiQo7pjGd2BHTlmQtaVi6W1eDEu4ZYMARzkQfNHp9vXnWVQKUpQKvfJH73/W3/AOfcqiq98kfvf9bf/n3KC6pSlApSlApSlApSlApSlApSlApSlApSlB+QPdF/Cmu/SLv8Zrr3uVWQ/DdMDH/NP/5rnL08q5D7ov4U136Rd/jNdb9zBSeF6eGZD8bDLtJHx1zlvBHKRkGq3iZrO3uL29xDTJdS2t2y7sxAVSNwInnnnOI9fhWXevqkBjG7AwT1AzHISVEnxFa/8Gj29m9Esm2Xa4ZMMzEhFQLmTj01fanSo8bgccoJHUHpzyFMHwqulnbGZ5TM8zjs9rfQxDKZiIYZnlHjUK8RtEgb8kwJBE4BxI5RmeUVHZ4TYVtwTvSDuJJJIIYEycmQK+twqyRBWRM+c3hHjyiBFaITXNXbUSWEYyO9zBaTtmBAJnlGa99skxuWc9R05+ysccMs57vnEFjuaSQGXJmThmHpk18fhVk7pU97nDMJ5jocYJHqJoMj7oTnvSP8w9Hp9I9te0cESDIPUVhDg2nkHsxIiDJxtMjr41l2LKooVRCqIA8AOQzQSUpSgVe+SP3v+tv/AM+5VFV75I/e/wCtv/z7lBdUpSgUpSgUpSgUpSgUpSgUpSgUpSgUpSg/IHui/hTXfpF3+M10PyUu3V4RpxauLbbZqTLFFBK3Wgd8EE55DJrnnui/hTXfpF3+M11r3MGHvXpxI/5v4yqf7654kGkxMxiExOJytuF724fZuXWR733Uqm4iou5RcwO4qiIgculZuu1bWykIXDEAkAkrL21mAM+cfZ4SR9NhCQTBggibicxkHzvGp+0Hiv00+1SKYziPhhWOzAtcV3AxauKdpYbh3cR1UnxH9TXi3xVtxDW2jEMBhpBznkMY5zIHrsu1Hiv00+1TtR4r9NPtVOJSwBxMkKwtsAQxKkd/ukjEEjpPzih4uIHxd3JAAjmSQPHAzM+Gaz+1Hiv00+1TtR4r9NPtU2yKw8b86LN7ujqoEmQuMzzIzHKTyBq2NeO1Hiv00+1TtB4r9NPtU2yPdK8doPFfpp9qnaDxX6afaptke6vfJH73/W3/AOfcrXxcH+H6afarN4F5Q6XT2javXVS4t29KkGRuuuw5DqCD89MSNtpVF8MNB+cJ7G+qnww0H5wnsb6qbZ8Be0qi+GGg/OE9jfVT4YaD84T2N9VNs+AvaVRfDDQfnCexvqp8MNB+cJ7G+qm2fAXtKovhhoPzhPY31VJ8KdH+VH0X+zSYmBc0qm+FGj/Kj6L/AGafCnR/lR9F/s1AuaVTfCjR/lR9F/s0+FOj/Kj6L/ZoLmlU3wp0f5UfRf7NPhTo/wAqPov9mguaVi8P4havqWtMGUHaTkQYBggjwI9tKDiFnyZ0Wu1/ERcsu123q3Bft2QN2jvsCpbs3DgKxJMDr0Ma97l/BbF6/qRcsJe7NO4lxyigm8qyzbcQs5I9lbV5Oi2OJ8XLhAx1QW3ccWj8YXvRat9qwm4/QD5JyK1jyI8muIKU1mlawsm4FW4W6M9shkVYxBgSa6dKsbbxM4zH7xPyhErDy38ibVvSvqLVmxZKMGPZ6o3wyEqpVVKrtguhnOI8a0PhPBzfDlWRSpRQrELvd921FJ6naR846SR1XjOg43qrNyxcbQBHwxQMrYZW57fFV9laonuYcQHK5YGQcO4yOR8zmM16fSa9aac1veM+jnPzyztGZ4a4PJjVRu7MRIHnpzLBYic947T4HFedZ5O6m0pa5bChRJ7yGMgZAPp/1rbvgBxXZs+6LW2VaO0fmohc7JxiB0qN/c54m07r9ozzm7cM5nPczmuiOr0/TeEYlz+KRW8/2W675en+m/2Kf2W675en+m/2K1+udP60IxLRopFbz/Zbrvl6f6b/AGKf2Wa75en+m/2KfW+n9aDbLRopFbz/AGW675en+m/2Kf2W675en+m/2KfW+n9aDbLW/JvQm7eBBQdkUuHcdu4dtaTak82lwY6gHriulXzw6/2tp30dq4l/U9ob9tS7O2ouwyub9skBCvIMMegA0Gg9zLWpdtsX08K6sYdpgMCY7ldP4sSXIRrVthuJa4DJLO20r8YoYAR0bM15H0jr0tauyc+7jHvaUju4DwmzpWD9vcNs4CQpaDMljHPACx/inpWYuh0HXUMPQAW/HgiSi4C9eszAiD3LVvcCKbaAsQe7HXbI9Qnny9fQwHWX9zf8P3RujPecjzIkYnkeY6zjN5+k/ZPn/CNji1rRcOiW1Dcxjax5xP4gmMnn0A64wOMafTIR2Fw3BLSWEEARtxHXPs6V+hNDcLoGZNhOYI9APUAj2VPsHgPZUx9J4nO2fP8Ag2PzHimK/TmweA9lNg8B7Kv9rR6nx/g/pvzbw1rAuDtw7W4eQhAaSjBIJwIfafUOvKu/qz/c+nVGVG7O0d7JvECyndX463tM55+3pm6xX2fFBN8r53mxvXfMZ83dHpisHymsXMXFvG2qKGNsGDd2qIVTuEc8iDOJ5CuHrOpjqccYwtWMMjde7JIbcwaGdQF3KCwLqrbomAYk8+fWom1Gr3f3abcfjcsSeucn0eaflCJ2S8LSBc3O7uZvUSSTtPX0eznUC6zUliOwIUMo3E813ZYLHyfScxE9eRZ4XVayYNlYCjO4ZbugiJxncecRA519bU6zMWUGMHf1gnlPjA59J6irbaabTQfAah1YuEDsyoO5Z3AkbNw3gAddsx6YqfaabTQW/kh5uo/6/wD7FivtfPJDzdR/1/8A2LFfaDnXkvrkXifFVhEPbOrne4e4r3Lu1gouKO6dqyASASZXmcj3L7SNoLCs0KTeyIg/HXI86cc+forE8lrbDiXGGELGpVgxgEL2t1bj7iyjb2faKecT06+/IK4o4XbZgGUG4SABBnUsoADECJYHJEVrr6edOYzjt8kRPLaOJ21ttaKXHffc2mShAGxmEhQIUbYHUYHKodYbu5Oz5Z3DuxzTzicgbd8besTiodA9pmO20qMFVuShhua4sd2fkTIJkMKzywxJGeXprm0qzWvM5WnHohWnU6qD8SCegkDqMnv+E49WTOPj39XkC1b5YO7rBIxOMwP39YFpNK0Qi0zOR3xBk+ycHmelS0pQKUpQKUpQQ31uFrewqAH+M3CZTa+F8G3bM+APqqDid59xFs21YbixuM6iSzBYAUqwiDPrzzjNHT+vTWr8V1up+6XRN2zeRuPmrG8k+wcvrql8cZaadN2eYjETOZnHZd6nU3QEKJu3Ak/4fNj1jJxzMVFb4jcIBNhxMT50iZ6bfRPOMjM4qa7q2RUbYzgjO3nMAz6o3fPHjWPd4ndAKiyxcFVmCEJLFTBjlgn1FTNXZvSa68zKBZIWDJaee1isYHUAf9w6ggRDX6gEfFFljmEdTO4jKkEgAZ5EmMDlPq5xVxEWLkMYBIiACvebqJBxgxBnlVnbaQDBEgGDzEjkfTQQ6O+zhiyFIYgA9QOTDHI1kUpQQa1rgSbSqzyuGMCC6hpPTu7j83WtQ40dCdRqfum86XO3sqAt9kdbX3NpjKWw8HvF87WnIxzrdqxdbwjTXHLvYsO5CyzWkZjCqMkiTiKvSYjvM/oiYy4Umrm/cQ6q6toM4S52jEbVfBOcygaI5krVhasIxSeIMBIDr2ucNtdlZnAAOSJ/FzkwD173g0f5rpv2Nv7NPeDR/mum/Y2/s16X2hTERifgrslx1rEf/cpxy3nnE/lIiOs+jnivdqz2m3brXT4lHM3gxZyjNcUAuuzaREMevOur6jgumD2wuj0xViQx7G33QACDy65H/wAwDke8Gj/NdN+xt/Zp9oU8J+CNjkNzSrJ28SIA5TcJmBOCHHXGQDzwcbqHU8QvK7KuousASA29huAJAbzuvOu+e8Gj/NdN+xt/Zp7w6P8ANdN+xt/Zq1fpGkd658jZKw9x1y3DwSSSWWSTJJ7GzzJpVt5E2VRL6oqqovQFUBVA7CxgAYApXlXtm0zDRz3hnF2+6eK2rtxFsWtXI3i2vZi5cvFnV3tPvaci3zMmDzqLyNF08Ls9lDNuuEgwu9RqGYqJwpMAjIgxXnUcV01h+JKmsTSay5qrxa4Vus0JeGzzVK7NhuiImWB6Vn+5su7h9kFwJ7Y7o84i8+BkQTJPzGurX04nSnjvMfJTOOUul02pa8jMgtC3tUtuDblW2FKKoA7hYgKxBMKxMGJuNZpe0jvFSJErgiRGD06H5h1ANek1AuW1e2ANrlbneJBG4ICsk7TJBieR5mvmq1S24LSFzLdFAEksTyrgpSKRiF855YA4GBkXboMHIYiTBAJ6mJkTPTnWVw7SNbB3OXJ584GSe6CSQM/uFfE4tYJ2h5aJgK0x6o/8QfA1PpNQtxA6zBE5EEegirialKUClKUClKUEN/SJca2WEm2+9ckQ21knHPDNivNvTg6i4L6psfcbTbR5ygkq5IyccjHSJnHq/qgjWwQx7R9ggTB2u8tHJYU59IqLiepdWPZWzdbvblDWgFO4hA291aTAOJ5jGRUbscY7/wDUTWZ7Th91us7Pb3WYGZ2qTAA54HiVGY5/NWCOPr+TeO/5sGdrALtz3pEn1CciTWXq+IdmEO1m3AkR0jbE+Azz6RUa8ctHlu5x0GYJnLYXHncs5IzEpeX4m4IItMbcAkyNwld8ROSPDl6ScUXjS9UuAZjAyAASefzY8D1r4vHrJjFzPKVjHic4+eP3GJuF8VS+MSGiSOcZIiRz5fvxNBAOOKNoZLgYhcQIlk3wJOcYHWcc8VI/ESCZCwDcBzldm6Nw55A3YBwfnqxpNBHp7m5VbGQDgyPmI51PwbhAvteL3r/dZQArKoANtWjC+msXW32RSwRrhlRtXzjuZVJE4wCTmOVXnkl52o/zp/KSg9fBS3+W1P0x9mnwUt/ltT9MfZrYKUGv/BS3+W1P0x9mnwUt/ltT9MfZrYKUGv8AwUt/ltT9MfZp8FLf5bU/TH2a2ClBg8J4YmnVlQu25txLncSdqrzgdFFfazaUH57v7ffHXyQP+OPO72E95+7ug9qP/Tx681tPkJaB0FtSMbrwjaF/59z8QyB6unKta+59W/EuILp7YYNq2DsXVAB8c0Bjm22MOsZgGQ0Vb+TVy8vDrQtKEJa+CWMC2Beu4JjHhJgDxFet1NM6cRn1f04lGlXdeIbHZ0EXGuJcYK576AIFZlYEE7VAEEdBOTmMVmPaUxIBjlImJwY8MVpnk1o9SdVvK9kiArcUMPjCQdpfZ3WbKkYmMkwV3bZrGvAp2YBH40mMb7fLHPb2n/mK8y8znmWl9Kunaa1nMJPuS38hOn4o6QR06QPYKlVQMAAerFV/DtTqGYi7bCCAQQZHIYB65BxHX1VY1RQpSlApSlApSlB9FavxvjFxbt6OzIttBQqe0dSYBtjeO0Ck59cAYJraBVXxjS2w+/sXuMe0PcVjGWTDBu6W25gZFbaGrp6dvxIzn2ZRMTPZNqNetsJKnvDG0eG3HoGefLFR2+NWWAO45joepIH7wRUup19u0EmYYHbA8NuP3j2VA/FrSgFlZcrIIEqGIXc2cRInrGRIE1lKXr36tFgq7mkMZ5AQrNmfHa4+bwNBxi2I3yrd0EQxgsu4DkD5ueXQ19HE7QtdsQVUlRkAGW2gc/WPZWRZvq7MIgqSJMZ7zISP+5D7BUDCt8dt7d7BlQxDEEzInoPVynmJiszRa5Lu7YT3TBkEZzyJ55BGKna2CIIBHhXy1aVQAoCgCAAIAAwOVB7q18kueo/zp/KSqPWakW03kMRKiFG495lQQBzyf9avPJLztR/nT+UlBsVKUoFKUoFKUoFKUoOOcBWdVxvcdtpb+8sWFoK9u6zoTeJhMiYKMDGfT68itYlrh1pnYATdgs473x1z8ZoB9dWHkppkGr4i/bQz62NiBg+5Xu7EukKwNp5MjER6arfJi5cHD7ey2zsWviEIt7Zu3RjecAdB6MxXrdZ/bt76f4z/AKUp3hd6TXEqrCwyW2Iht9oqd7L3h2btIJYH5x41YFhjPPl6fVWFprVxrdveLVs/FsyrbhgV2MU3C4w5oo68qk1miW4VJJG3lBj8ZG//AJ/f6K8mWk4ZVKw9Lo2Qkm4zEzO6SOkACcAZ9tZlEFKUoFKUoFKUoPorD1rILzqFYMYLsG27htd+kSQF6mcY5SMsVHqNKpuFzJM8undkDHWM+2stWNSY+5OJROeMINTqrdvYGGCCAcQqjbk7jMZXx9PKobWv0uFUpkyoC8zEyoAyckeM461m3bKtG5Q0cpAMTz51H9w2pns0nx2iciDWqUD6zT2y+FBhd21ctIJAwO9CifQK+rr9Ou6GQCckDBhfOJHgBzPQeFZDaW2eaJjl3Rjly9g9lY+lt2Lqh1RSDjKAHu93kR6IoM0Ga+0pQKtfJLnqP86fykqqq18kueo/zp/KSg2KlKUClKUClKUClKUHJvJ/S301fFLluEN3UsouFFuqUV7wdCrXrcHd/pX3yDWNFaEDzrowdo/v3GBugZIET1qTT661Z98O2ezaD6nUBTqLhu2mh8gaQMM/4gKqvJ3QfdHCrdvukMznl3Tt1JuCFMYJUDbjB5iK9vqom2jab8RupGceFZj9ceDKO/Htbd2y7iplWH4rbgf3nNSY8P3t9dapwvht/fp1uMWNlX3O26I7ffbRSwydsDmQADzgVf8AEtGbqwG2mHExMbl2yPSPHB9MSD41oiLTETn2+LWGbA8P3t9dfMeH72+uq19DdYtuu7lKuoUjHeYMC0edAAXl4nrRtFe/Fv7R4BQYx0nwPL0GOgqossf0W+umP6LfXUOmtuqgM24/K5E+zFTUDH9Fvrpj+i310pQMf0W+umP6LfXSlA9Q/e31144dpNdqLSXlt6YC4ocA3nkbhMGLFSLzFX3kd946X/pJ/oKCl95tf8jS/trn+xT3m1/yNL+2uf7FblSg033m1/yNL+2uf7FebfAtcohbekA8BeuAZMnlY8a3SlBpvvNr/kaX9tc/2Ke82v8AkaX9tc/2K3KlBpvvNr/kaX9tc/2KuPJrh16yLpvdmGdwQLbM4ACKuSyrmQelXVKBSlKBSlKBSlKBSlKDgfGxpbOwut17t65GBagl2mZNtmPPlBOKudEtkKgW/q7SEKVE21WHTtZCqvICZYCJnNXl7yKVnVnNh2Sdpa1cMZwYF+NwxkAeIisu15OsoCg6aAFXOnYmFG1QSb0mBjNXtqWmMTM4MR6FNwvsbrME1WpuwhbLEKI2cyEXvd5cT/oYtLnDu9CG6cj/AJrCF2hi3PPq9XrrJt8DuqDsbTISCJGnYc9s8r/XavsHhXjU8C1Nzzr9nnOLNxehWO7qBIjEVRE9lbpk3PcU9soUKQTdcEgtcU7lJlCChwehFR6G9buuyK17Ewe1bMGD1xms/TeS91N+29Z74AabV1sDdAE6nHnNy8am0/AL6Tsu6cT/AOhc6+H/ABGOnsq1JpFJi3MqWi82iYnj0sNtNBG43FBiAbzbmBK7XUAxtz1IPorMThSlZ7W6Mwe+5gePnCvK+Tt4Nu7TTzj/AJFzEcoH3RA+ap/enV/nFkZkfEPg4yP+IxyFZ9RE2iP6fDTS4/Ow7eiBWd93kD/ev1j01lnhiQTvuCDB79w4gGf7wf16xQcI1QEC/YiAP7h+Q6Z1FY13gnECxI1tgZkAaRsHAkTqOeB7Kz1IvNfuzyvWa557MG7q7KEqxu7gyrh7pB3KryO94E45901Np7ti4YV7hMA+fdGDEHLdZB+epPg5roj7r0xGOejJ5cpnUZr0vANeOWr0w58tGeuT/wDUVrGccqz34YVnXWC5WbwI8Xu5ILggQ2cIWnwIrdfIhweH6QjINi2QfQVEc61c+T+v66vTH16M+M/nHjmtz8ntEbGmsWiwY27aruA2gwIkLJj1SalCwpSlApSlApSlApSlApSlApSlApSlApSlB//Z"/>
          <p:cNvSpPr>
            <a:spLocks noChangeAspect="1" noChangeArrowheads="1"/>
          </p:cNvSpPr>
          <p:nvPr/>
        </p:nvSpPr>
        <p:spPr bwMode="auto">
          <a:xfrm>
            <a:off x="304800" y="1682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3074" name="Picture 2" descr="http://t0.gstatic.com/images?q=tbn:ANd9GcQv-Zn5GmcxVPidS3IMGwuziazDR0AtdgxQV62_JYNPN5nEkXFJV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71800" y="4293096"/>
            <a:ext cx="3187954" cy="22927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3658169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1400"/>
            <a:ext cx="8229600" cy="1143000"/>
          </a:xfrm>
        </p:spPr>
        <p:txBody>
          <a:bodyPr>
            <a:normAutofit fontScale="90000"/>
          </a:bodyPr>
          <a:lstStyle/>
          <a:p>
            <a:r>
              <a:rPr lang="en-GB" b="1" u="sng" dirty="0" smtClean="0"/>
              <a:t>Proprietary </a:t>
            </a:r>
            <a:r>
              <a:rPr lang="en-GB" b="1" u="sng" dirty="0" err="1" smtClean="0"/>
              <a:t>vs</a:t>
            </a:r>
            <a:r>
              <a:rPr lang="en-GB" b="1" u="sng" dirty="0" smtClean="0"/>
              <a:t> open source software</a:t>
            </a:r>
            <a:endParaRPr lang="en-GB" sz="4400" b="1" u="sng" kern="1200" dirty="0" smtClean="0">
              <a:solidFill>
                <a:schemeClr val="tx1"/>
              </a:solidFill>
              <a:latin typeface="+mj-lt"/>
              <a:ea typeface="+mj-ea"/>
              <a:cs typeface="+mj-cs"/>
            </a:endParaRPr>
          </a:p>
        </p:txBody>
      </p:sp>
      <p:sp>
        <p:nvSpPr>
          <p:cNvPr id="3" name="Content Placeholder 2"/>
          <p:cNvSpPr>
            <a:spLocks noGrp="1"/>
          </p:cNvSpPr>
          <p:nvPr>
            <p:ph idx="1"/>
          </p:nvPr>
        </p:nvSpPr>
        <p:spPr>
          <a:xfrm>
            <a:off x="457200" y="764704"/>
            <a:ext cx="8229600" cy="5544616"/>
          </a:xfrm>
        </p:spPr>
        <p:txBody>
          <a:bodyPr>
            <a:normAutofit fontScale="92500" lnSpcReduction="20000"/>
          </a:bodyPr>
          <a:lstStyle/>
          <a:p>
            <a:pPr marL="103188" indent="-6350"/>
            <a:r>
              <a:rPr lang="en-GB" sz="2400" b="1" i="1" dirty="0" smtClean="0"/>
              <a:t>Proprietary </a:t>
            </a:r>
            <a:r>
              <a:rPr lang="en-GB" sz="2400" dirty="0" smtClean="0"/>
              <a:t>(or the property of…) software is the term given to software developed by businesses like Microsoft.  Customers buy an object code copy of the software which they can run on their computer.  The software is copyrighted and licensed to prevent illegal distribution.</a:t>
            </a:r>
          </a:p>
          <a:p>
            <a:pPr marL="103188" indent="-6350"/>
            <a:r>
              <a:rPr lang="en-GB" sz="2400" b="1" i="1" dirty="0" smtClean="0"/>
              <a:t>Open source </a:t>
            </a:r>
            <a:r>
              <a:rPr lang="en-GB" sz="2400" dirty="0" smtClean="0"/>
              <a:t>software gives users access </a:t>
            </a:r>
            <a:r>
              <a:rPr lang="en-GB" sz="2400" dirty="0"/>
              <a:t>to the source </a:t>
            </a:r>
            <a:r>
              <a:rPr lang="en-GB" sz="2400" dirty="0" smtClean="0"/>
              <a:t>code as well as the object code version. Users have permission to modify, customise and develop the programmes further!  The philosophy of open source is to resist the dominance of big businesses with computer use.  Open source developers believe that computer usage should be free (or at least as cheap as possible) and available to everyone.  For </a:t>
            </a:r>
            <a:r>
              <a:rPr lang="en-GB" sz="2400" dirty="0"/>
              <a:t>that reason</a:t>
            </a:r>
            <a:r>
              <a:rPr lang="en-GB" sz="2400" dirty="0" smtClean="0"/>
              <a:t>, open source software </a:t>
            </a:r>
            <a:r>
              <a:rPr lang="en-GB" sz="2400" dirty="0"/>
              <a:t>is </a:t>
            </a:r>
            <a:r>
              <a:rPr lang="en-GB" sz="2400" dirty="0" smtClean="0"/>
              <a:t>usually cheaper than proprietary software and is sometimes </a:t>
            </a:r>
            <a:r>
              <a:rPr lang="en-GB" sz="2400" dirty="0"/>
              <a:t>free to </a:t>
            </a:r>
            <a:r>
              <a:rPr lang="en-GB" sz="2400" dirty="0" smtClean="0"/>
              <a:t>customers.</a:t>
            </a:r>
          </a:p>
          <a:p>
            <a:pPr marL="103188" indent="-6350"/>
            <a:r>
              <a:rPr lang="en-GB" sz="2400" dirty="0" smtClean="0"/>
              <a:t>Linux is an example of an open source OS; </a:t>
            </a:r>
            <a:r>
              <a:rPr lang="en-GB" sz="2400" dirty="0" err="1"/>
              <a:t>O</a:t>
            </a:r>
            <a:r>
              <a:rPr lang="en-GB" sz="2400" dirty="0" err="1" smtClean="0"/>
              <a:t>penoffice</a:t>
            </a:r>
            <a:r>
              <a:rPr lang="en-GB" sz="2400" dirty="0" smtClean="0"/>
              <a:t> is a direct competitor to the MS-Office programmes; and Python is an open source programming language.</a:t>
            </a:r>
          </a:p>
          <a:p>
            <a:pPr marL="103188" indent="-6350"/>
            <a:endParaRPr lang="en-GB" sz="2400" dirty="0"/>
          </a:p>
          <a:p>
            <a:pPr marL="103188" indent="-6350"/>
            <a:r>
              <a:rPr lang="en-GB" sz="2400" dirty="0" smtClean="0">
                <a:hlinkClick r:id="rId2"/>
              </a:rPr>
              <a:t>Take a read of this link</a:t>
            </a:r>
            <a:r>
              <a:rPr lang="en-GB" sz="2400" dirty="0" smtClean="0"/>
              <a:t> and take a look at the </a:t>
            </a:r>
            <a:r>
              <a:rPr lang="en-GB" sz="2400" dirty="0" smtClean="0">
                <a:hlinkClick r:id="rId3"/>
              </a:rPr>
              <a:t>“donate” </a:t>
            </a:r>
            <a:r>
              <a:rPr lang="en-GB" sz="2400" dirty="0" smtClean="0"/>
              <a:t>link on the Open Office home page.</a:t>
            </a:r>
            <a:endParaRPr lang="en-GB" sz="24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0"/>
            <a:ext cx="8229600" cy="1143000"/>
          </a:xfrm>
        </p:spPr>
        <p:txBody>
          <a:bodyPr>
            <a:normAutofit/>
          </a:bodyPr>
          <a:lstStyle/>
          <a:p>
            <a:r>
              <a:rPr lang="en-GB" b="1" u="sng" dirty="0" smtClean="0"/>
              <a:t>Standards</a:t>
            </a:r>
            <a:endParaRPr lang="en-GB" sz="4400" b="1" u="sng" kern="1200" dirty="0" smtClean="0">
              <a:solidFill>
                <a:schemeClr val="tx1"/>
              </a:solidFill>
              <a:latin typeface="+mj-lt"/>
              <a:ea typeface="+mj-ea"/>
              <a:cs typeface="+mj-cs"/>
            </a:endParaRPr>
          </a:p>
        </p:txBody>
      </p:sp>
      <p:sp>
        <p:nvSpPr>
          <p:cNvPr id="3" name="Content Placeholder 2"/>
          <p:cNvSpPr>
            <a:spLocks noGrp="1"/>
          </p:cNvSpPr>
          <p:nvPr>
            <p:ph idx="1"/>
          </p:nvPr>
        </p:nvSpPr>
        <p:spPr>
          <a:xfrm>
            <a:off x="467544" y="1052736"/>
            <a:ext cx="8229600" cy="5544616"/>
          </a:xfrm>
        </p:spPr>
        <p:txBody>
          <a:bodyPr>
            <a:normAutofit lnSpcReduction="10000"/>
          </a:bodyPr>
          <a:lstStyle/>
          <a:p>
            <a:pPr marL="96838" indent="0">
              <a:buNone/>
            </a:pPr>
            <a:r>
              <a:rPr lang="en-GB" sz="2400" dirty="0" smtClean="0"/>
              <a:t>Standards are essential in computing to ensure that hardware and software work together correctly.  Different types of standards include:</a:t>
            </a:r>
          </a:p>
          <a:p>
            <a:pPr marL="96838" indent="0">
              <a:buNone/>
            </a:pPr>
            <a:r>
              <a:rPr lang="en-GB" sz="2400" b="1" i="1" dirty="0" smtClean="0"/>
              <a:t>Proprietary</a:t>
            </a:r>
            <a:r>
              <a:rPr lang="en-GB" sz="2400" dirty="0" smtClean="0"/>
              <a:t> – these are owned by a company.  For example, anyone writing software to run on Windows must follow the standards laid down my Microsoft.</a:t>
            </a:r>
          </a:p>
          <a:p>
            <a:pPr marL="96838" indent="0">
              <a:buNone/>
            </a:pPr>
            <a:r>
              <a:rPr lang="en-GB" sz="2400" b="1" i="1" dirty="0"/>
              <a:t>Industry </a:t>
            </a:r>
            <a:r>
              <a:rPr lang="en-GB" sz="2400" dirty="0" smtClean="0"/>
              <a:t>– often many companies come together to plan and agree standards that they can all use.  For example, the USB standards came about like this.</a:t>
            </a:r>
          </a:p>
          <a:p>
            <a:pPr marL="96838" indent="0">
              <a:buNone/>
            </a:pPr>
            <a:r>
              <a:rPr lang="en-GB" sz="2400" b="1" i="1" dirty="0"/>
              <a:t>De facto </a:t>
            </a:r>
            <a:r>
              <a:rPr lang="en-GB" sz="2400" dirty="0" smtClean="0"/>
              <a:t>– sometimes standards just come about because of common usage; </a:t>
            </a:r>
            <a:r>
              <a:rPr lang="en-GB" sz="2400" dirty="0" err="1" smtClean="0"/>
              <a:t>e.g</a:t>
            </a:r>
            <a:r>
              <a:rPr lang="en-GB" sz="2400" dirty="0" smtClean="0"/>
              <a:t> the use of HTML to code webpages came about in this way.</a:t>
            </a:r>
          </a:p>
          <a:p>
            <a:pPr marL="96838" indent="0">
              <a:buNone/>
            </a:pPr>
            <a:r>
              <a:rPr lang="en-GB" sz="2400" b="1" i="1" dirty="0"/>
              <a:t>Open standards </a:t>
            </a:r>
            <a:r>
              <a:rPr lang="en-GB" sz="2400" dirty="0" smtClean="0"/>
              <a:t>– these are developed and made publically available.  Software developed in this way can be modified by others, e.g. open source.</a:t>
            </a:r>
            <a:endParaRPr lang="en-GB" sz="2400" dirty="0"/>
          </a:p>
        </p:txBody>
      </p:sp>
    </p:spTree>
    <p:extLst>
      <p:ext uri="{BB962C8B-B14F-4D97-AF65-F5344CB8AC3E}">
        <p14:creationId xmlns:p14="http://schemas.microsoft.com/office/powerpoint/2010/main" val="178180347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0"/>
            <a:ext cx="8229600" cy="1143000"/>
          </a:xfrm>
        </p:spPr>
        <p:txBody>
          <a:bodyPr>
            <a:normAutofit/>
          </a:bodyPr>
          <a:lstStyle/>
          <a:p>
            <a:pPr algn="ctr" defTabSz="914400" rtl="0" eaLnBrk="1" latinLnBrk="0" hangingPunct="1">
              <a:spcBef>
                <a:spcPct val="0"/>
              </a:spcBef>
              <a:buNone/>
            </a:pPr>
            <a:r>
              <a:rPr lang="en-GB" b="1" u="sng" dirty="0" smtClean="0"/>
              <a:t>Soft</a:t>
            </a:r>
            <a:r>
              <a:rPr lang="en-GB" sz="4400" b="1" u="sng" kern="1200" dirty="0" smtClean="0">
                <a:solidFill>
                  <a:schemeClr val="tx1"/>
                </a:solidFill>
                <a:latin typeface="+mj-lt"/>
                <a:ea typeface="+mj-ea"/>
                <a:cs typeface="+mj-cs"/>
              </a:rPr>
              <a:t>ware</a:t>
            </a:r>
          </a:p>
        </p:txBody>
      </p:sp>
      <p:sp>
        <p:nvSpPr>
          <p:cNvPr id="3" name="Content Placeholder 2"/>
          <p:cNvSpPr>
            <a:spLocks noGrp="1"/>
          </p:cNvSpPr>
          <p:nvPr>
            <p:ph idx="1"/>
          </p:nvPr>
        </p:nvSpPr>
        <p:spPr>
          <a:xfrm>
            <a:off x="467544" y="1052736"/>
            <a:ext cx="8229600" cy="5616624"/>
          </a:xfrm>
        </p:spPr>
        <p:txBody>
          <a:bodyPr>
            <a:normAutofit lnSpcReduction="10000"/>
          </a:bodyPr>
          <a:lstStyle/>
          <a:p>
            <a:r>
              <a:rPr lang="en-GB" sz="3000" dirty="0" smtClean="0"/>
              <a:t>Another name for software is </a:t>
            </a:r>
            <a:r>
              <a:rPr lang="en-GB" sz="3000" b="1" i="1" dirty="0" smtClean="0"/>
              <a:t>programmes.</a:t>
            </a:r>
          </a:p>
          <a:p>
            <a:r>
              <a:rPr lang="en-GB" sz="3000" dirty="0" smtClean="0"/>
              <a:t>Programmes are lists of instructions that control what a computer does.  They can be many millions of instructions long!  (Programmers work in teams to write them, often </a:t>
            </a:r>
            <a:r>
              <a:rPr lang="en-GB" sz="3000" b="1" i="1" dirty="0" smtClean="0"/>
              <a:t>code</a:t>
            </a:r>
            <a:r>
              <a:rPr lang="en-GB" sz="3000" dirty="0" smtClean="0"/>
              <a:t> is reusable)</a:t>
            </a:r>
          </a:p>
          <a:p>
            <a:r>
              <a:rPr lang="en-GB" sz="3000" dirty="0" smtClean="0"/>
              <a:t>Programmes are </a:t>
            </a:r>
            <a:r>
              <a:rPr lang="en-GB" sz="3000" b="1" i="1" dirty="0" smtClean="0"/>
              <a:t>executed</a:t>
            </a:r>
            <a:r>
              <a:rPr lang="en-GB" sz="3000" dirty="0" smtClean="0"/>
              <a:t> (carried out) by a processor (hardware).</a:t>
            </a:r>
          </a:p>
          <a:p>
            <a:r>
              <a:rPr lang="en-GB" sz="3000" dirty="0" smtClean="0"/>
              <a:t>There are different types of software.  A common classification calls  all software that makes the computer function </a:t>
            </a:r>
            <a:r>
              <a:rPr lang="en-GB" sz="3000" b="1" i="1" dirty="0" smtClean="0"/>
              <a:t>systems software</a:t>
            </a:r>
            <a:r>
              <a:rPr lang="en-GB" sz="3000" dirty="0" smtClean="0"/>
              <a:t>, and any software written to do a particular job beyond that </a:t>
            </a:r>
            <a:r>
              <a:rPr lang="en-GB" sz="3000" b="1" i="1" dirty="0" smtClean="0"/>
              <a:t>applications software</a:t>
            </a:r>
            <a:r>
              <a:rPr lang="en-GB" sz="3000" dirty="0" smtClean="0"/>
              <a:t>.</a:t>
            </a:r>
            <a:endParaRPr lang="en-GB"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0"/>
            <a:ext cx="8229600" cy="1143000"/>
          </a:xfrm>
        </p:spPr>
        <p:txBody>
          <a:bodyPr>
            <a:normAutofit/>
          </a:bodyPr>
          <a:lstStyle/>
          <a:p>
            <a:pPr algn="ctr" defTabSz="914400" rtl="0" eaLnBrk="1" latinLnBrk="0" hangingPunct="1">
              <a:spcBef>
                <a:spcPct val="0"/>
              </a:spcBef>
              <a:buNone/>
            </a:pPr>
            <a:r>
              <a:rPr lang="en-GB" b="1" u="sng" dirty="0" smtClean="0"/>
              <a:t>Applications Soft</a:t>
            </a:r>
            <a:r>
              <a:rPr lang="en-GB" sz="4400" b="1" u="sng" kern="1200" dirty="0" smtClean="0">
                <a:solidFill>
                  <a:schemeClr val="tx1"/>
                </a:solidFill>
                <a:latin typeface="+mj-lt"/>
                <a:ea typeface="+mj-ea"/>
                <a:cs typeface="+mj-cs"/>
              </a:rPr>
              <a:t>ware</a:t>
            </a:r>
          </a:p>
        </p:txBody>
      </p:sp>
      <p:sp>
        <p:nvSpPr>
          <p:cNvPr id="3" name="Content Placeholder 2"/>
          <p:cNvSpPr>
            <a:spLocks noGrp="1"/>
          </p:cNvSpPr>
          <p:nvPr>
            <p:ph idx="1"/>
          </p:nvPr>
        </p:nvSpPr>
        <p:spPr>
          <a:xfrm>
            <a:off x="467544" y="1052736"/>
            <a:ext cx="8229600" cy="5616624"/>
          </a:xfrm>
        </p:spPr>
        <p:txBody>
          <a:bodyPr>
            <a:normAutofit/>
          </a:bodyPr>
          <a:lstStyle/>
          <a:p>
            <a:r>
              <a:rPr lang="en-GB" dirty="0" smtClean="0"/>
              <a:t>Examples are word-processors, spreadsheets, databases, games, smart phone/tablet apps, drawing packages, photo-editing software, browsers, e-mail apps etc.  All these examples are general purpose so are called </a:t>
            </a:r>
            <a:r>
              <a:rPr lang="en-GB" b="1" i="1" dirty="0" smtClean="0"/>
              <a:t>generic</a:t>
            </a:r>
            <a:r>
              <a:rPr lang="en-GB" dirty="0" smtClean="0"/>
              <a:t>.</a:t>
            </a:r>
          </a:p>
          <a:p>
            <a:r>
              <a:rPr lang="en-GB" dirty="0" smtClean="0"/>
              <a:t>Some applications software can be very special purpose e.g. controlling power stations, hospital scanners, aircraft flight decks etc.  This type of software is very costly to write.</a:t>
            </a:r>
            <a:endParaRPr lang="en-GB"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0"/>
            <a:ext cx="8229600" cy="1143000"/>
          </a:xfrm>
        </p:spPr>
        <p:txBody>
          <a:bodyPr>
            <a:normAutofit/>
          </a:bodyPr>
          <a:lstStyle/>
          <a:p>
            <a:pPr algn="ctr" defTabSz="914400" rtl="0" eaLnBrk="1" latinLnBrk="0" hangingPunct="1">
              <a:spcBef>
                <a:spcPct val="0"/>
              </a:spcBef>
              <a:buNone/>
            </a:pPr>
            <a:r>
              <a:rPr lang="en-GB" b="1" u="sng" dirty="0" smtClean="0"/>
              <a:t>Systems Soft</a:t>
            </a:r>
            <a:r>
              <a:rPr lang="en-GB" sz="4400" b="1" u="sng" kern="1200" dirty="0" smtClean="0">
                <a:solidFill>
                  <a:schemeClr val="tx1"/>
                </a:solidFill>
                <a:latin typeface="+mj-lt"/>
                <a:ea typeface="+mj-ea"/>
                <a:cs typeface="+mj-cs"/>
              </a:rPr>
              <a:t>ware</a:t>
            </a:r>
          </a:p>
        </p:txBody>
      </p:sp>
      <p:sp>
        <p:nvSpPr>
          <p:cNvPr id="3" name="Content Placeholder 2"/>
          <p:cNvSpPr>
            <a:spLocks noGrp="1"/>
          </p:cNvSpPr>
          <p:nvPr>
            <p:ph idx="1"/>
          </p:nvPr>
        </p:nvSpPr>
        <p:spPr>
          <a:xfrm>
            <a:off x="467544" y="1052736"/>
            <a:ext cx="8229600" cy="5616624"/>
          </a:xfrm>
        </p:spPr>
        <p:txBody>
          <a:bodyPr>
            <a:normAutofit lnSpcReduction="10000"/>
          </a:bodyPr>
          <a:lstStyle/>
          <a:p>
            <a:r>
              <a:rPr lang="en-GB" dirty="0" smtClean="0"/>
              <a:t>There is some very basic systems software built into a computer to actually get it started every time you switch it on!</a:t>
            </a:r>
          </a:p>
          <a:p>
            <a:r>
              <a:rPr lang="en-GB" dirty="0" smtClean="0"/>
              <a:t>Then on top of this you need an </a:t>
            </a:r>
            <a:r>
              <a:rPr lang="en-GB" b="1" i="1" dirty="0" smtClean="0"/>
              <a:t>operating system</a:t>
            </a:r>
            <a:r>
              <a:rPr lang="en-GB" dirty="0" smtClean="0"/>
              <a:t> like Windows 10, Android, Unix, Linux or Mac OS.  This has to be installed and then loaded into memory every time the computer starts up.</a:t>
            </a:r>
          </a:p>
          <a:p>
            <a:r>
              <a:rPr lang="en-GB" dirty="0" smtClean="0"/>
              <a:t>Only when the </a:t>
            </a:r>
            <a:r>
              <a:rPr lang="en-GB" b="1" i="1" dirty="0" smtClean="0"/>
              <a:t>OS</a:t>
            </a:r>
            <a:r>
              <a:rPr lang="en-GB" dirty="0" smtClean="0"/>
              <a:t> is loaded can you run applications software and get some work done!</a:t>
            </a:r>
          </a:p>
          <a:p>
            <a:pPr>
              <a:buNone/>
            </a:pPr>
            <a:endParaRPr lang="en-GB"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0"/>
            <a:ext cx="8229600" cy="1143000"/>
          </a:xfrm>
        </p:spPr>
        <p:txBody>
          <a:bodyPr>
            <a:normAutofit/>
          </a:bodyPr>
          <a:lstStyle/>
          <a:p>
            <a:pPr algn="ctr" defTabSz="914400" rtl="0" eaLnBrk="1" latinLnBrk="0" hangingPunct="1">
              <a:spcBef>
                <a:spcPct val="0"/>
              </a:spcBef>
              <a:buNone/>
            </a:pPr>
            <a:r>
              <a:rPr lang="en-GB" b="1" u="sng" dirty="0" smtClean="0"/>
              <a:t>Embedded Systems</a:t>
            </a:r>
            <a:endParaRPr lang="en-GB" sz="4400" b="1" u="sng" kern="1200" dirty="0" smtClean="0">
              <a:solidFill>
                <a:schemeClr val="tx1"/>
              </a:solidFill>
              <a:latin typeface="+mj-lt"/>
              <a:ea typeface="+mj-ea"/>
              <a:cs typeface="+mj-cs"/>
            </a:endParaRPr>
          </a:p>
        </p:txBody>
      </p:sp>
      <p:sp>
        <p:nvSpPr>
          <p:cNvPr id="3" name="Content Placeholder 2"/>
          <p:cNvSpPr>
            <a:spLocks noGrp="1"/>
          </p:cNvSpPr>
          <p:nvPr>
            <p:ph idx="1"/>
          </p:nvPr>
        </p:nvSpPr>
        <p:spPr>
          <a:xfrm>
            <a:off x="467544" y="1052736"/>
            <a:ext cx="8229600" cy="5616624"/>
          </a:xfrm>
        </p:spPr>
        <p:txBody>
          <a:bodyPr>
            <a:normAutofit fontScale="92500" lnSpcReduction="20000"/>
          </a:bodyPr>
          <a:lstStyle/>
          <a:p>
            <a:r>
              <a:rPr lang="en-GB" dirty="0" smtClean="0"/>
              <a:t>PCs, games consoles, tablets and smart phones are examples of multi purpose machines. i.e. they are constructed to be able to run many different apps and so do many different things.</a:t>
            </a:r>
          </a:p>
          <a:p>
            <a:r>
              <a:rPr lang="en-GB" dirty="0" smtClean="0"/>
              <a:t>Embedded systems, on the contrary, are limited in what they can do.  Examples of embedded systems include things like TVs, washing machines and DVD recorders.</a:t>
            </a:r>
          </a:p>
          <a:p>
            <a:r>
              <a:rPr lang="en-GB" dirty="0" smtClean="0"/>
              <a:t>Typically, the programmes that embedded systems use are stored on ROM chips and cannot be changed.  Because there is limited need for RAM or complex processing they are cheaper to mass produce and manufacture.</a:t>
            </a:r>
          </a:p>
          <a:p>
            <a:pPr>
              <a:buNone/>
            </a:pPr>
            <a:endParaRPr lang="en-GB" dirty="0"/>
          </a:p>
        </p:txBody>
      </p:sp>
    </p:spTree>
    <p:extLst>
      <p:ext uri="{BB962C8B-B14F-4D97-AF65-F5344CB8AC3E}">
        <p14:creationId xmlns:p14="http://schemas.microsoft.com/office/powerpoint/2010/main" val="243366623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t1.gstatic.com/images?q=tbn:ANd9GcSP-7-mnLK2jErD9out78JolMZplHGMmMmx-6AslpqrWjTEPGciJg"/>
          <p:cNvPicPr>
            <a:picLocks noChangeAspect="1" noChangeArrowheads="1"/>
          </p:cNvPicPr>
          <p:nvPr/>
        </p:nvPicPr>
        <p:blipFill>
          <a:blip r:embed="rId2" cstate="print"/>
          <a:srcRect/>
          <a:stretch>
            <a:fillRect/>
          </a:stretch>
        </p:blipFill>
        <p:spPr bwMode="auto">
          <a:xfrm>
            <a:off x="0" y="4509120"/>
            <a:ext cx="1905000" cy="1905000"/>
          </a:xfrm>
          <a:prstGeom prst="rect">
            <a:avLst/>
          </a:prstGeom>
          <a:noFill/>
        </p:spPr>
      </p:pic>
      <p:sp>
        <p:nvSpPr>
          <p:cNvPr id="8" name="Oval 7"/>
          <p:cNvSpPr/>
          <p:nvPr/>
        </p:nvSpPr>
        <p:spPr>
          <a:xfrm>
            <a:off x="1547664" y="1196752"/>
            <a:ext cx="5968280" cy="5436840"/>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Oval 6"/>
          <p:cNvSpPr/>
          <p:nvPr/>
        </p:nvSpPr>
        <p:spPr>
          <a:xfrm>
            <a:off x="2267744" y="2060848"/>
            <a:ext cx="1224136" cy="1152128"/>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Oval 5"/>
          <p:cNvSpPr/>
          <p:nvPr/>
        </p:nvSpPr>
        <p:spPr>
          <a:xfrm>
            <a:off x="3131840" y="2564904"/>
            <a:ext cx="2880320" cy="2520280"/>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539552" y="0"/>
            <a:ext cx="8229600" cy="1143000"/>
          </a:xfrm>
        </p:spPr>
        <p:txBody>
          <a:bodyPr>
            <a:normAutofit/>
          </a:bodyPr>
          <a:lstStyle/>
          <a:p>
            <a:pPr algn="ctr" defTabSz="914400" rtl="0" eaLnBrk="1" latinLnBrk="0" hangingPunct="1">
              <a:spcBef>
                <a:spcPct val="0"/>
              </a:spcBef>
              <a:buNone/>
            </a:pPr>
            <a:r>
              <a:rPr lang="en-GB" b="1" u="sng" dirty="0" smtClean="0"/>
              <a:t>Soft</a:t>
            </a:r>
            <a:r>
              <a:rPr lang="en-GB" sz="4400" b="1" u="sng" kern="1200" dirty="0" smtClean="0">
                <a:solidFill>
                  <a:schemeClr val="tx1"/>
                </a:solidFill>
                <a:latin typeface="+mj-lt"/>
                <a:ea typeface="+mj-ea"/>
                <a:cs typeface="+mj-cs"/>
              </a:rPr>
              <a:t>ware layers</a:t>
            </a:r>
          </a:p>
        </p:txBody>
      </p:sp>
      <p:sp>
        <p:nvSpPr>
          <p:cNvPr id="5" name="Oval 4"/>
          <p:cNvSpPr/>
          <p:nvPr/>
        </p:nvSpPr>
        <p:spPr>
          <a:xfrm>
            <a:off x="3779912" y="3140968"/>
            <a:ext cx="1584176" cy="129614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Hardware</a:t>
            </a:r>
            <a:endParaRPr lang="en-GB" dirty="0"/>
          </a:p>
        </p:txBody>
      </p:sp>
      <p:sp>
        <p:nvSpPr>
          <p:cNvPr id="9" name="TextBox 8"/>
          <p:cNvSpPr txBox="1"/>
          <p:nvPr/>
        </p:nvSpPr>
        <p:spPr>
          <a:xfrm>
            <a:off x="755576" y="2204864"/>
            <a:ext cx="2228495" cy="369332"/>
          </a:xfrm>
          <a:prstGeom prst="rect">
            <a:avLst/>
          </a:prstGeom>
          <a:noFill/>
        </p:spPr>
        <p:txBody>
          <a:bodyPr wrap="none" rtlCol="0">
            <a:spAutoFit/>
          </a:bodyPr>
          <a:lstStyle/>
          <a:p>
            <a:r>
              <a:rPr lang="en-GB" dirty="0" smtClean="0"/>
              <a:t>Applications Software</a:t>
            </a:r>
            <a:endParaRPr lang="en-GB" dirty="0"/>
          </a:p>
        </p:txBody>
      </p:sp>
      <p:sp>
        <p:nvSpPr>
          <p:cNvPr id="10" name="TextBox 9"/>
          <p:cNvSpPr txBox="1"/>
          <p:nvPr/>
        </p:nvSpPr>
        <p:spPr>
          <a:xfrm>
            <a:off x="3563888" y="1484784"/>
            <a:ext cx="1838132" cy="369332"/>
          </a:xfrm>
          <a:prstGeom prst="rect">
            <a:avLst/>
          </a:prstGeom>
          <a:noFill/>
        </p:spPr>
        <p:txBody>
          <a:bodyPr wrap="none" rtlCol="0">
            <a:spAutoFit/>
          </a:bodyPr>
          <a:lstStyle/>
          <a:p>
            <a:r>
              <a:rPr lang="en-GB" dirty="0" smtClean="0"/>
              <a:t>Operating System</a:t>
            </a:r>
            <a:endParaRPr lang="en-GB" dirty="0"/>
          </a:p>
        </p:txBody>
      </p:sp>
      <p:sp>
        <p:nvSpPr>
          <p:cNvPr id="11" name="TextBox 10"/>
          <p:cNvSpPr txBox="1"/>
          <p:nvPr/>
        </p:nvSpPr>
        <p:spPr>
          <a:xfrm>
            <a:off x="4283968" y="2708920"/>
            <a:ext cx="625492" cy="369332"/>
          </a:xfrm>
          <a:prstGeom prst="rect">
            <a:avLst/>
          </a:prstGeom>
          <a:noFill/>
        </p:spPr>
        <p:txBody>
          <a:bodyPr wrap="none" rtlCol="0">
            <a:spAutoFit/>
          </a:bodyPr>
          <a:lstStyle/>
          <a:p>
            <a:r>
              <a:rPr lang="en-GB" dirty="0" smtClean="0"/>
              <a:t>BIOS</a:t>
            </a:r>
            <a:endParaRPr lang="en-GB" dirty="0"/>
          </a:p>
        </p:txBody>
      </p:sp>
      <p:grpSp>
        <p:nvGrpSpPr>
          <p:cNvPr id="16" name="Group 15"/>
          <p:cNvGrpSpPr/>
          <p:nvPr/>
        </p:nvGrpSpPr>
        <p:grpSpPr>
          <a:xfrm>
            <a:off x="4355976" y="4149080"/>
            <a:ext cx="432048" cy="504056"/>
            <a:chOff x="971600" y="1556792"/>
            <a:chExt cx="432048" cy="504056"/>
          </a:xfrm>
        </p:grpSpPr>
        <p:sp>
          <p:nvSpPr>
            <p:cNvPr id="14" name="Up Arrow 13"/>
            <p:cNvSpPr/>
            <p:nvPr/>
          </p:nvSpPr>
          <p:spPr>
            <a:xfrm>
              <a:off x="971600" y="1556792"/>
              <a:ext cx="216024" cy="504056"/>
            </a:xfrm>
            <a:prstGeom prst="up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Up Arrow 14"/>
            <p:cNvSpPr/>
            <p:nvPr/>
          </p:nvSpPr>
          <p:spPr>
            <a:xfrm rot="10800000">
              <a:off x="1187624" y="1556792"/>
              <a:ext cx="216024" cy="504056"/>
            </a:xfrm>
            <a:prstGeom prst="up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7" name="Group 16"/>
          <p:cNvGrpSpPr/>
          <p:nvPr/>
        </p:nvGrpSpPr>
        <p:grpSpPr>
          <a:xfrm>
            <a:off x="4427984" y="4797152"/>
            <a:ext cx="432048" cy="504056"/>
            <a:chOff x="971600" y="1556792"/>
            <a:chExt cx="432048" cy="504056"/>
          </a:xfrm>
        </p:grpSpPr>
        <p:sp>
          <p:nvSpPr>
            <p:cNvPr id="18" name="Up Arrow 17"/>
            <p:cNvSpPr/>
            <p:nvPr/>
          </p:nvSpPr>
          <p:spPr>
            <a:xfrm>
              <a:off x="971600" y="1556792"/>
              <a:ext cx="216024" cy="504056"/>
            </a:xfrm>
            <a:prstGeom prst="up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Up Arrow 18"/>
            <p:cNvSpPr/>
            <p:nvPr/>
          </p:nvSpPr>
          <p:spPr>
            <a:xfrm rot="10800000">
              <a:off x="1187624" y="1556792"/>
              <a:ext cx="216024" cy="504056"/>
            </a:xfrm>
            <a:prstGeom prst="up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3" name="Oval 22"/>
          <p:cNvSpPr/>
          <p:nvPr/>
        </p:nvSpPr>
        <p:spPr>
          <a:xfrm>
            <a:off x="5868144" y="2348880"/>
            <a:ext cx="1224136" cy="1152128"/>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Oval 23"/>
          <p:cNvSpPr/>
          <p:nvPr/>
        </p:nvSpPr>
        <p:spPr>
          <a:xfrm>
            <a:off x="5436096" y="4797152"/>
            <a:ext cx="1224136" cy="1152128"/>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TextBox 24"/>
          <p:cNvSpPr txBox="1"/>
          <p:nvPr/>
        </p:nvSpPr>
        <p:spPr>
          <a:xfrm>
            <a:off x="6156176" y="2564904"/>
            <a:ext cx="2228495" cy="369332"/>
          </a:xfrm>
          <a:prstGeom prst="rect">
            <a:avLst/>
          </a:prstGeom>
          <a:noFill/>
        </p:spPr>
        <p:txBody>
          <a:bodyPr wrap="none" rtlCol="0">
            <a:spAutoFit/>
          </a:bodyPr>
          <a:lstStyle/>
          <a:p>
            <a:r>
              <a:rPr lang="en-GB" dirty="0" smtClean="0"/>
              <a:t>Applications Software</a:t>
            </a:r>
            <a:endParaRPr lang="en-GB" dirty="0"/>
          </a:p>
        </p:txBody>
      </p:sp>
      <p:sp>
        <p:nvSpPr>
          <p:cNvPr id="26" name="TextBox 25"/>
          <p:cNvSpPr txBox="1"/>
          <p:nvPr/>
        </p:nvSpPr>
        <p:spPr>
          <a:xfrm>
            <a:off x="5796136" y="5013176"/>
            <a:ext cx="2228495" cy="369332"/>
          </a:xfrm>
          <a:prstGeom prst="rect">
            <a:avLst/>
          </a:prstGeom>
          <a:noFill/>
        </p:spPr>
        <p:txBody>
          <a:bodyPr wrap="none" rtlCol="0">
            <a:spAutoFit/>
          </a:bodyPr>
          <a:lstStyle/>
          <a:p>
            <a:r>
              <a:rPr lang="en-GB" dirty="0" smtClean="0"/>
              <a:t>Applications Software</a:t>
            </a:r>
            <a:endParaRPr lang="en-GB" dirty="0"/>
          </a:p>
        </p:txBody>
      </p:sp>
      <p:grpSp>
        <p:nvGrpSpPr>
          <p:cNvPr id="27" name="Group 26"/>
          <p:cNvGrpSpPr/>
          <p:nvPr/>
        </p:nvGrpSpPr>
        <p:grpSpPr>
          <a:xfrm>
            <a:off x="2483768" y="2924944"/>
            <a:ext cx="432048" cy="504056"/>
            <a:chOff x="971600" y="1556792"/>
            <a:chExt cx="432048" cy="504056"/>
          </a:xfrm>
        </p:grpSpPr>
        <p:sp>
          <p:nvSpPr>
            <p:cNvPr id="28" name="Up Arrow 27"/>
            <p:cNvSpPr/>
            <p:nvPr/>
          </p:nvSpPr>
          <p:spPr>
            <a:xfrm>
              <a:off x="971600" y="1556792"/>
              <a:ext cx="216024" cy="504056"/>
            </a:xfrm>
            <a:prstGeom prst="up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Up Arrow 28"/>
            <p:cNvSpPr/>
            <p:nvPr/>
          </p:nvSpPr>
          <p:spPr>
            <a:xfrm rot="10800000">
              <a:off x="1187624" y="1556792"/>
              <a:ext cx="216024" cy="504056"/>
            </a:xfrm>
            <a:prstGeom prst="up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30" name="Group 29"/>
          <p:cNvGrpSpPr/>
          <p:nvPr/>
        </p:nvGrpSpPr>
        <p:grpSpPr>
          <a:xfrm>
            <a:off x="6300192" y="3212976"/>
            <a:ext cx="432048" cy="504056"/>
            <a:chOff x="971600" y="1556792"/>
            <a:chExt cx="432048" cy="504056"/>
          </a:xfrm>
        </p:grpSpPr>
        <p:sp>
          <p:nvSpPr>
            <p:cNvPr id="31" name="Up Arrow 30"/>
            <p:cNvSpPr/>
            <p:nvPr/>
          </p:nvSpPr>
          <p:spPr>
            <a:xfrm>
              <a:off x="971600" y="1556792"/>
              <a:ext cx="216024" cy="504056"/>
            </a:xfrm>
            <a:prstGeom prst="up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Up Arrow 31"/>
            <p:cNvSpPr/>
            <p:nvPr/>
          </p:nvSpPr>
          <p:spPr>
            <a:xfrm rot="10800000">
              <a:off x="1187624" y="1556792"/>
              <a:ext cx="216024" cy="504056"/>
            </a:xfrm>
            <a:prstGeom prst="up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20" name="Group 19"/>
          <p:cNvGrpSpPr/>
          <p:nvPr/>
        </p:nvGrpSpPr>
        <p:grpSpPr>
          <a:xfrm rot="2403547">
            <a:off x="5403596" y="5525121"/>
            <a:ext cx="432048" cy="504056"/>
            <a:chOff x="971600" y="1556792"/>
            <a:chExt cx="432048" cy="504056"/>
          </a:xfrm>
        </p:grpSpPr>
        <p:sp>
          <p:nvSpPr>
            <p:cNvPr id="21" name="Up Arrow 20"/>
            <p:cNvSpPr/>
            <p:nvPr/>
          </p:nvSpPr>
          <p:spPr>
            <a:xfrm>
              <a:off x="971600" y="1556792"/>
              <a:ext cx="216024" cy="504056"/>
            </a:xfrm>
            <a:prstGeom prst="up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Up Arrow 21"/>
            <p:cNvSpPr/>
            <p:nvPr/>
          </p:nvSpPr>
          <p:spPr>
            <a:xfrm rot="10800000">
              <a:off x="1187624" y="1556792"/>
              <a:ext cx="216024" cy="504056"/>
            </a:xfrm>
            <a:prstGeom prst="up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34" name="Group 33"/>
          <p:cNvGrpSpPr/>
          <p:nvPr/>
        </p:nvGrpSpPr>
        <p:grpSpPr>
          <a:xfrm rot="3783165">
            <a:off x="1587172" y="4733035"/>
            <a:ext cx="432048" cy="504056"/>
            <a:chOff x="971600" y="1556792"/>
            <a:chExt cx="432048" cy="504056"/>
          </a:xfrm>
        </p:grpSpPr>
        <p:sp>
          <p:nvSpPr>
            <p:cNvPr id="35" name="Up Arrow 34"/>
            <p:cNvSpPr/>
            <p:nvPr/>
          </p:nvSpPr>
          <p:spPr>
            <a:xfrm>
              <a:off x="971600" y="1556792"/>
              <a:ext cx="216024" cy="504056"/>
            </a:xfrm>
            <a:prstGeom prst="up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Up Arrow 35"/>
            <p:cNvSpPr/>
            <p:nvPr/>
          </p:nvSpPr>
          <p:spPr>
            <a:xfrm rot="10800000">
              <a:off x="1187624" y="1556792"/>
              <a:ext cx="216024" cy="504056"/>
            </a:xfrm>
            <a:prstGeom prst="up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37" name="Group 36"/>
          <p:cNvGrpSpPr/>
          <p:nvPr/>
        </p:nvGrpSpPr>
        <p:grpSpPr>
          <a:xfrm rot="2403547">
            <a:off x="6561518" y="1032262"/>
            <a:ext cx="312084" cy="416767"/>
            <a:chOff x="971600" y="1556792"/>
            <a:chExt cx="432048" cy="504056"/>
          </a:xfrm>
        </p:grpSpPr>
        <p:sp>
          <p:nvSpPr>
            <p:cNvPr id="38" name="Up Arrow 37"/>
            <p:cNvSpPr/>
            <p:nvPr/>
          </p:nvSpPr>
          <p:spPr>
            <a:xfrm>
              <a:off x="971600" y="1556792"/>
              <a:ext cx="216024" cy="504056"/>
            </a:xfrm>
            <a:prstGeom prst="up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Up Arrow 38"/>
            <p:cNvSpPr/>
            <p:nvPr/>
          </p:nvSpPr>
          <p:spPr>
            <a:xfrm rot="10800000">
              <a:off x="1187624" y="1556792"/>
              <a:ext cx="216024" cy="504056"/>
            </a:xfrm>
            <a:prstGeom prst="up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40" name="TextBox 39"/>
          <p:cNvSpPr txBox="1"/>
          <p:nvPr/>
        </p:nvSpPr>
        <p:spPr>
          <a:xfrm>
            <a:off x="6915505" y="980728"/>
            <a:ext cx="1673022" cy="646331"/>
          </a:xfrm>
          <a:prstGeom prst="rect">
            <a:avLst/>
          </a:prstGeom>
          <a:noFill/>
        </p:spPr>
        <p:txBody>
          <a:bodyPr wrap="square" rtlCol="0">
            <a:spAutoFit/>
          </a:bodyPr>
          <a:lstStyle/>
          <a:p>
            <a:r>
              <a:rPr lang="en-GB" dirty="0" smtClean="0"/>
              <a:t>Communication between layers</a:t>
            </a:r>
            <a:endParaRPr lang="en-GB"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0"/>
            <a:ext cx="8229600" cy="1143000"/>
          </a:xfrm>
        </p:spPr>
        <p:txBody>
          <a:bodyPr>
            <a:normAutofit/>
          </a:bodyPr>
          <a:lstStyle/>
          <a:p>
            <a:pPr algn="ctr" defTabSz="914400" rtl="0" eaLnBrk="1" latinLnBrk="0" hangingPunct="1">
              <a:spcBef>
                <a:spcPct val="0"/>
              </a:spcBef>
              <a:buNone/>
            </a:pPr>
            <a:r>
              <a:rPr lang="en-GB" b="1" u="sng" dirty="0" smtClean="0"/>
              <a:t>Operating System Tasks</a:t>
            </a:r>
            <a:endParaRPr lang="en-GB" sz="4400" b="1" u="sng" kern="1200" dirty="0" smtClean="0">
              <a:solidFill>
                <a:schemeClr val="tx1"/>
              </a:solidFill>
              <a:latin typeface="+mj-lt"/>
              <a:ea typeface="+mj-ea"/>
              <a:cs typeface="+mj-cs"/>
            </a:endParaRPr>
          </a:p>
        </p:txBody>
      </p:sp>
      <p:sp>
        <p:nvSpPr>
          <p:cNvPr id="3" name="Content Placeholder 2"/>
          <p:cNvSpPr>
            <a:spLocks noGrp="1"/>
          </p:cNvSpPr>
          <p:nvPr>
            <p:ph idx="1"/>
          </p:nvPr>
        </p:nvSpPr>
        <p:spPr>
          <a:xfrm>
            <a:off x="467544" y="1052736"/>
            <a:ext cx="8229600" cy="5616624"/>
          </a:xfrm>
        </p:spPr>
        <p:txBody>
          <a:bodyPr>
            <a:normAutofit fontScale="70000" lnSpcReduction="20000"/>
          </a:bodyPr>
          <a:lstStyle/>
          <a:p>
            <a:pPr marL="103188" indent="-6350">
              <a:buNone/>
            </a:pPr>
            <a:r>
              <a:rPr lang="en-GB" dirty="0" smtClean="0"/>
              <a:t>All operating systems perform the following essential tasks for any computer system:</a:t>
            </a:r>
          </a:p>
          <a:p>
            <a:r>
              <a:rPr lang="en-GB" sz="3400" dirty="0" smtClean="0"/>
              <a:t>Memory Management.  Allocates memory to programmes and makes sure that one programme does not interfere with memory allocated to another.</a:t>
            </a:r>
          </a:p>
          <a:p>
            <a:r>
              <a:rPr lang="en-GB" sz="3400" dirty="0" smtClean="0"/>
              <a:t>Handle communication between the different parts of the computer system so that they work together</a:t>
            </a:r>
          </a:p>
          <a:p>
            <a:r>
              <a:rPr lang="en-GB" sz="3400" dirty="0" smtClean="0"/>
              <a:t>Data Transfer.  Moving data between the different parts of the system – e.g. transfer of data from hard drive to memory. Handling input and output operations.</a:t>
            </a:r>
          </a:p>
          <a:p>
            <a:r>
              <a:rPr lang="en-GB" sz="3400" dirty="0" smtClean="0"/>
              <a:t>Processor management.  Deciding which program should be given processor time and for how long.</a:t>
            </a:r>
          </a:p>
          <a:p>
            <a:r>
              <a:rPr lang="en-GB" sz="3400" dirty="0" smtClean="0"/>
              <a:t>Security.  Detecting, handling and reporting error situations to minimise loss of data. Handling log-in for password protected systems</a:t>
            </a:r>
          </a:p>
          <a:p>
            <a:r>
              <a:rPr lang="en-GB" sz="3400" dirty="0" smtClean="0"/>
              <a:t>They provide the user interface.  Graphical user interfaces include menus, windows, icons and mouse pointer.</a:t>
            </a:r>
          </a:p>
          <a:p>
            <a:pPr marL="103188" indent="-6350">
              <a:buNone/>
            </a:pPr>
            <a:endParaRPr lang="en-GB"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052736"/>
            <a:ext cx="8229600" cy="5544616"/>
          </a:xfrm>
        </p:spPr>
        <p:txBody>
          <a:bodyPr>
            <a:normAutofit/>
          </a:bodyPr>
          <a:lstStyle/>
          <a:p>
            <a:pPr marL="103188" indent="-6350">
              <a:buNone/>
            </a:pPr>
            <a:r>
              <a:rPr lang="en-GB" b="1" u="sng" dirty="0" smtClean="0"/>
              <a:t>What is Multi-tasking</a:t>
            </a:r>
            <a:r>
              <a:rPr lang="en-GB" dirty="0"/>
              <a:t>?</a:t>
            </a:r>
            <a:endParaRPr lang="en-GB" dirty="0" smtClean="0"/>
          </a:p>
          <a:p>
            <a:pPr marL="103188" indent="-6350">
              <a:buNone/>
            </a:pPr>
            <a:r>
              <a:rPr lang="en-GB" dirty="0" smtClean="0"/>
              <a:t>here, the OS </a:t>
            </a:r>
            <a:r>
              <a:rPr lang="en-GB" u="sng" dirty="0" smtClean="0"/>
              <a:t>appears</a:t>
            </a:r>
            <a:r>
              <a:rPr lang="en-GB" dirty="0" smtClean="0"/>
              <a:t> to allow several programmes to run at the same time.  In reality, only one programme at a time can have access to the CPU – what the OS does, is frequently switch between the programmes accessing the processor, giving the illusion that they are all running simultaneously.  All modern PCs and phones run multi-tasking OSs.</a:t>
            </a:r>
            <a:endParaRPr lang="en-GB"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0"/>
            <a:ext cx="8229600" cy="1143000"/>
          </a:xfrm>
        </p:spPr>
        <p:txBody>
          <a:bodyPr>
            <a:normAutofit/>
          </a:bodyPr>
          <a:lstStyle/>
          <a:p>
            <a:pPr algn="ctr" defTabSz="914400" rtl="0" eaLnBrk="1" latinLnBrk="0" hangingPunct="1">
              <a:spcBef>
                <a:spcPct val="0"/>
              </a:spcBef>
              <a:buNone/>
            </a:pPr>
            <a:r>
              <a:rPr lang="en-GB" b="1" u="sng" dirty="0" smtClean="0"/>
              <a:t>Types of user interface</a:t>
            </a:r>
            <a:endParaRPr lang="en-GB" sz="4400" b="1" u="sng" kern="1200" dirty="0" smtClean="0">
              <a:solidFill>
                <a:schemeClr val="tx1"/>
              </a:solidFill>
              <a:latin typeface="+mj-lt"/>
              <a:ea typeface="+mj-ea"/>
              <a:cs typeface="+mj-cs"/>
            </a:endParaRPr>
          </a:p>
        </p:txBody>
      </p:sp>
      <p:sp>
        <p:nvSpPr>
          <p:cNvPr id="3" name="Content Placeholder 2"/>
          <p:cNvSpPr>
            <a:spLocks noGrp="1"/>
          </p:cNvSpPr>
          <p:nvPr>
            <p:ph idx="1"/>
          </p:nvPr>
        </p:nvSpPr>
        <p:spPr>
          <a:xfrm>
            <a:off x="481322" y="908720"/>
            <a:ext cx="8229600" cy="4032448"/>
          </a:xfrm>
        </p:spPr>
        <p:txBody>
          <a:bodyPr>
            <a:normAutofit fontScale="70000" lnSpcReduction="20000"/>
          </a:bodyPr>
          <a:lstStyle/>
          <a:p>
            <a:pPr marL="611188" indent="-514350">
              <a:buAutoNum type="arabicParenR"/>
            </a:pPr>
            <a:r>
              <a:rPr lang="en-GB" b="1" u="sng" dirty="0" smtClean="0"/>
              <a:t>Command line</a:t>
            </a:r>
            <a:r>
              <a:rPr lang="en-GB" dirty="0" smtClean="0"/>
              <a:t>: </a:t>
            </a:r>
          </a:p>
          <a:p>
            <a:pPr marL="96838" indent="0">
              <a:buNone/>
            </a:pPr>
            <a:r>
              <a:rPr lang="en-GB" dirty="0" smtClean="0"/>
              <a:t>This is the earliest interface, developed before the mouse was invented!</a:t>
            </a:r>
          </a:p>
          <a:p>
            <a:pPr marL="96838" indent="0">
              <a:buNone/>
            </a:pPr>
            <a:endParaRPr lang="en-GB" dirty="0"/>
          </a:p>
          <a:p>
            <a:pPr marL="96838" indent="0">
              <a:buNone/>
            </a:pPr>
            <a:r>
              <a:rPr lang="en-GB" dirty="0" smtClean="0"/>
              <a:t>It requires the user to key in special command words in order to tell the computer what to do.</a:t>
            </a:r>
          </a:p>
          <a:p>
            <a:pPr marL="96838" indent="0">
              <a:buNone/>
            </a:pPr>
            <a:endParaRPr lang="en-GB" dirty="0"/>
          </a:p>
          <a:p>
            <a:pPr marL="96838" indent="0">
              <a:buNone/>
            </a:pPr>
            <a:r>
              <a:rPr lang="en-GB" dirty="0" smtClean="0"/>
              <a:t>A negative is that the user needs to know quite a lot about computers in order to use this interface.  However, it does allow complete control over the computer system and is tremendously powerful.  For this reason, the command line is still built into modern computers and is often used by experienced users.</a:t>
            </a:r>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7576" t="31961" r="55508" b="54004"/>
          <a:stretch/>
        </p:blipFill>
        <p:spPr bwMode="auto">
          <a:xfrm>
            <a:off x="2411760" y="4797152"/>
            <a:ext cx="4368725" cy="170850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18524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1775</TotalTime>
  <Words>1208</Words>
  <Application>Microsoft Office PowerPoint</Application>
  <PresentationFormat>On-screen Show (4:3)</PresentationFormat>
  <Paragraphs>69</Paragraphs>
  <Slides>13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Calibri</vt:lpstr>
      <vt:lpstr>Office Theme</vt:lpstr>
      <vt:lpstr>A Computer System (Complete)</vt:lpstr>
      <vt:lpstr>Software</vt:lpstr>
      <vt:lpstr>Applications Software</vt:lpstr>
      <vt:lpstr>Systems Software</vt:lpstr>
      <vt:lpstr>Embedded Systems</vt:lpstr>
      <vt:lpstr>Software layers</vt:lpstr>
      <vt:lpstr>Operating System Tasks</vt:lpstr>
      <vt:lpstr>PowerPoint Presentation</vt:lpstr>
      <vt:lpstr>Types of user interface</vt:lpstr>
      <vt:lpstr>Types of user interface</vt:lpstr>
      <vt:lpstr>Types of user interface</vt:lpstr>
      <vt:lpstr>Proprietary vs open source software</vt:lpstr>
      <vt:lpstr>Standards</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Computer System</dc:title>
  <dc:creator>jwhight</dc:creator>
  <cp:lastModifiedBy>Jon Whight</cp:lastModifiedBy>
  <cp:revision>73</cp:revision>
  <dcterms:created xsi:type="dcterms:W3CDTF">2012-07-10T13:24:55Z</dcterms:created>
  <dcterms:modified xsi:type="dcterms:W3CDTF">2020-12-02T08:57:34Z</dcterms:modified>
</cp:coreProperties>
</file>