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5" r:id="rId12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94" autoAdjust="0"/>
    <p:restoredTop sz="94660"/>
  </p:normalViewPr>
  <p:slideViewPr>
    <p:cSldViewPr snapToGrid="0">
      <p:cViewPr varScale="1">
        <p:scale>
          <a:sx n="46" d="100"/>
          <a:sy n="46" d="100"/>
        </p:scale>
        <p:origin x="45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79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8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3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393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09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97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272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28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6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04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52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E3F3-ED94-4ECC-87C6-35B5729EAD5A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C1639-CD98-4990-983B-57F12566C6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67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exican_people" TargetMode="External"/><Relationship Id="rId2" Type="http://schemas.openxmlformats.org/officeDocument/2006/relationships/hyperlink" Target="https://en.wikipedia.org/wiki/Spanish_languag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lavera" TargetMode="External"/><Relationship Id="rId7" Type="http://schemas.openxmlformats.org/officeDocument/2006/relationships/image" Target="../media/image15.jpeg"/><Relationship Id="rId2" Type="http://schemas.openxmlformats.org/officeDocument/2006/relationships/hyperlink" Target="https://en.wikipedia.org/wiki/Ofrend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en.wikipedia.org/wiki/Tagetes_erect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727" y="1741589"/>
            <a:ext cx="7772400" cy="2387600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DIA DE LOS MUERTOS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3653" y="4224460"/>
            <a:ext cx="6858000" cy="1655762"/>
          </a:xfrm>
        </p:spPr>
        <p:txBody>
          <a:bodyPr/>
          <a:lstStyle/>
          <a:p>
            <a:r>
              <a:rPr lang="en-US" dirty="0" smtClean="0">
                <a:latin typeface="Century Gothic" panose="020B0502020202020204" pitchFamily="34" charset="0"/>
              </a:rPr>
              <a:t>(</a:t>
            </a:r>
            <a:r>
              <a:rPr lang="en-US" dirty="0">
                <a:latin typeface="Century Gothic" panose="020B0502020202020204" pitchFamily="34" charset="0"/>
              </a:rPr>
              <a:t>M</a:t>
            </a:r>
            <a:r>
              <a:rPr lang="en-US" dirty="0" smtClean="0">
                <a:latin typeface="Century Gothic" panose="020B0502020202020204" pitchFamily="34" charset="0"/>
              </a:rPr>
              <a:t>EXICAN DAY OF THE DEAD)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9" r="14146" b="-1456"/>
          <a:stretch/>
        </p:blipFill>
        <p:spPr>
          <a:xfrm>
            <a:off x="-17897" y="53181"/>
            <a:ext cx="1943100" cy="19542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75" y="38101"/>
            <a:ext cx="2076450" cy="2076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333" r="11555" b="4894"/>
          <a:stretch/>
        </p:blipFill>
        <p:spPr>
          <a:xfrm>
            <a:off x="5577717" y="9526"/>
            <a:ext cx="1592612" cy="2051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-1645" r="19001" b="1645"/>
          <a:stretch/>
        </p:blipFill>
        <p:spPr>
          <a:xfrm>
            <a:off x="3682425" y="0"/>
            <a:ext cx="1880937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9166" t="11667" r="10000" b="11527"/>
          <a:stretch/>
        </p:blipFill>
        <p:spPr>
          <a:xfrm>
            <a:off x="7407877" y="-14608"/>
            <a:ext cx="1530858" cy="2181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1" y="4594225"/>
            <a:ext cx="1530229" cy="2182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7832" y="4762040"/>
            <a:ext cx="1591194" cy="2048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0086" y="4594225"/>
            <a:ext cx="1883827" cy="21337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8001" t="458" r="1837" b="-458"/>
          <a:stretch/>
        </p:blipFill>
        <p:spPr>
          <a:xfrm>
            <a:off x="5538984" y="4731558"/>
            <a:ext cx="1868893" cy="20789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4802" r="7039"/>
          <a:stretch/>
        </p:blipFill>
        <p:spPr>
          <a:xfrm>
            <a:off x="7407877" y="4795571"/>
            <a:ext cx="1714500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6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Lesson 1-2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Print off the skull template</a:t>
            </a:r>
          </a:p>
          <a:p>
            <a:r>
              <a:rPr lang="en-GB" sz="3600" dirty="0" smtClean="0"/>
              <a:t>Decorate the skull using any colour media you have at home felt tip pens are particularly effective.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72625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674" y="-1139675"/>
            <a:ext cx="686465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5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206375"/>
            <a:ext cx="7886700" cy="315595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The </a:t>
            </a:r>
            <a:r>
              <a:rPr lang="en-US" sz="2400" b="1" dirty="0">
                <a:solidFill>
                  <a:srgbClr val="222222"/>
                </a:solidFill>
                <a:latin typeface="Century Gothic" panose="020B0502020202020204" pitchFamily="34" charset="0"/>
              </a:rPr>
              <a:t>Day of the Dead</a:t>
            </a:r>
            <a:r>
              <a:rPr lang="en-US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 (</a:t>
            </a:r>
            <a:r>
              <a:rPr lang="en-US" sz="2400" dirty="0">
                <a:solidFill>
                  <a:srgbClr val="0645AD"/>
                </a:solidFill>
                <a:latin typeface="Century Gothic" panose="020B0502020202020204" pitchFamily="34" charset="0"/>
                <a:hlinkClick r:id="rId2" tooltip="Spanish language"/>
              </a:rPr>
              <a:t>Spanish</a:t>
            </a:r>
            <a:r>
              <a:rPr lang="en-US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: </a:t>
            </a:r>
            <a:r>
              <a:rPr lang="en-US" sz="2400" i="1" dirty="0" err="1">
                <a:solidFill>
                  <a:srgbClr val="222222"/>
                </a:solidFill>
                <a:latin typeface="Century Gothic" panose="020B0502020202020204" pitchFamily="34" charset="0"/>
              </a:rPr>
              <a:t>Día</a:t>
            </a:r>
            <a:r>
              <a:rPr lang="en-US" sz="2400" i="1" dirty="0">
                <a:solidFill>
                  <a:srgbClr val="222222"/>
                </a:solidFill>
                <a:latin typeface="Century Gothic" panose="020B0502020202020204" pitchFamily="34" charset="0"/>
              </a:rPr>
              <a:t> de </a:t>
            </a:r>
            <a:r>
              <a:rPr lang="en-US" sz="2400" i="1" dirty="0" err="1">
                <a:solidFill>
                  <a:srgbClr val="222222"/>
                </a:solidFill>
                <a:latin typeface="Century Gothic" panose="020B0502020202020204" pitchFamily="34" charset="0"/>
              </a:rPr>
              <a:t>Muertos</a:t>
            </a:r>
            <a:r>
              <a:rPr lang="en-US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) is a </a:t>
            </a:r>
            <a:r>
              <a:rPr lang="en-US" sz="2400" dirty="0">
                <a:solidFill>
                  <a:srgbClr val="0645AD"/>
                </a:solidFill>
                <a:latin typeface="Century Gothic" panose="020B0502020202020204" pitchFamily="34" charset="0"/>
                <a:hlinkClick r:id="rId3" tooltip="Mexican people"/>
              </a:rPr>
              <a:t>Mexican</a:t>
            </a:r>
            <a:r>
              <a:rPr lang="en-US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 holiday celebrated throughout Mexico, in particular the Central and South regions, and by people of Mexican heritage elsewhere. The multi-day holiday focuses on gatherings of family and friends to pray for and remember friends and family members who have died, and help support their spiritual journey.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2" y="3228975"/>
            <a:ext cx="5204595" cy="3468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137" y="2962276"/>
            <a:ext cx="2541451" cy="381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5" y="215901"/>
            <a:ext cx="7886700" cy="277495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Traditions connected with the holiday include building private altars called </a:t>
            </a:r>
            <a:r>
              <a:rPr lang="en-US" sz="2400" i="1" dirty="0" err="1">
                <a:solidFill>
                  <a:srgbClr val="0645AD"/>
                </a:solidFill>
                <a:latin typeface="Century Gothic" panose="020B0502020202020204" pitchFamily="34" charset="0"/>
                <a:hlinkClick r:id="rId2" tooltip="Ofrenda"/>
              </a:rPr>
              <a:t>ofrendas</a:t>
            </a:r>
            <a:r>
              <a:rPr lang="en-US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, honoring the deceased using </a:t>
            </a:r>
            <a:r>
              <a:rPr lang="en-US" sz="2400" dirty="0" err="1">
                <a:solidFill>
                  <a:srgbClr val="0645AD"/>
                </a:solidFill>
                <a:latin typeface="Century Gothic" panose="020B0502020202020204" pitchFamily="34" charset="0"/>
                <a:hlinkClick r:id="rId3" tooltip="Calavera"/>
              </a:rPr>
              <a:t>calaveras</a:t>
            </a:r>
            <a:r>
              <a:rPr lang="en-US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, </a:t>
            </a:r>
            <a:r>
              <a:rPr lang="en-US" sz="2400" dirty="0" err="1">
                <a:solidFill>
                  <a:srgbClr val="0645AD"/>
                </a:solidFill>
                <a:latin typeface="Century Gothic" panose="020B0502020202020204" pitchFamily="34" charset="0"/>
                <a:hlinkClick r:id="rId4" tooltip="Tagetes erecta"/>
              </a:rPr>
              <a:t>aztec</a:t>
            </a:r>
            <a:r>
              <a:rPr lang="en-US" sz="2400" dirty="0">
                <a:solidFill>
                  <a:srgbClr val="0645AD"/>
                </a:solidFill>
                <a:latin typeface="Century Gothic" panose="020B0502020202020204" pitchFamily="34" charset="0"/>
                <a:hlinkClick r:id="rId4" tooltip="Tagetes erecta"/>
              </a:rPr>
              <a:t> marigolds</a:t>
            </a:r>
            <a:r>
              <a:rPr lang="en-US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, and the </a:t>
            </a:r>
            <a:r>
              <a:rPr lang="en-US" sz="2400" dirty="0" err="1" smtClean="0">
                <a:solidFill>
                  <a:srgbClr val="222222"/>
                </a:solidFill>
                <a:latin typeface="Century Gothic" panose="020B0502020202020204" pitchFamily="34" charset="0"/>
              </a:rPr>
              <a:t>favourite</a:t>
            </a:r>
            <a:r>
              <a:rPr lang="en-US" sz="2400" dirty="0" smtClean="0">
                <a:solidFill>
                  <a:srgbClr val="222222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foods and beverages of the departed, and visiting graves with these as gifts</a:t>
            </a:r>
            <a:r>
              <a:rPr lang="en-US" sz="2400" dirty="0" smtClean="0">
                <a:solidFill>
                  <a:srgbClr val="222222"/>
                </a:solidFill>
                <a:latin typeface="Century Gothic" panose="020B0502020202020204" pitchFamily="34" charset="0"/>
              </a:rPr>
              <a:t>. </a:t>
            </a:r>
            <a:r>
              <a:rPr lang="en-US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Visitors also leave possessions of the deceased at the graves. 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9" y="2990851"/>
            <a:ext cx="2314575" cy="1792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943" y="2828925"/>
            <a:ext cx="4114057" cy="2738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78"/>
          <a:stretch/>
        </p:blipFill>
        <p:spPr>
          <a:xfrm>
            <a:off x="2200274" y="4551046"/>
            <a:ext cx="2746374" cy="23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4775" y="0"/>
            <a:ext cx="9248774" cy="391477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Plans for the day are made throughout the year, including gathering the goods to be offered to the dead. During the three-day period families usually clean and decorate graves</a:t>
            </a:r>
            <a:r>
              <a:rPr lang="en-US" sz="2400" dirty="0" smtClean="0">
                <a:latin typeface="Century Gothic" panose="020B0502020202020204" pitchFamily="34" charset="0"/>
              </a:rPr>
              <a:t>; </a:t>
            </a:r>
            <a:r>
              <a:rPr lang="en-US" sz="2400" dirty="0">
                <a:latin typeface="Century Gothic" panose="020B0502020202020204" pitchFamily="34" charset="0"/>
              </a:rPr>
              <a:t>most visit the cemeteries where their loved ones are buried and decorate their graves with </a:t>
            </a:r>
            <a:r>
              <a:rPr lang="en-US" sz="2400" dirty="0" err="1">
                <a:latin typeface="Century Gothic" panose="020B0502020202020204" pitchFamily="34" charset="0"/>
              </a:rPr>
              <a:t>ofrendas</a:t>
            </a:r>
            <a:r>
              <a:rPr lang="en-US" sz="2400" dirty="0">
                <a:latin typeface="Century Gothic" panose="020B0502020202020204" pitchFamily="34" charset="0"/>
              </a:rPr>
              <a:t> (altars), which often include orange Mexican </a:t>
            </a:r>
            <a:r>
              <a:rPr lang="en-US" sz="2400" dirty="0" smtClean="0">
                <a:latin typeface="Century Gothic" panose="020B0502020202020204" pitchFamily="34" charset="0"/>
              </a:rPr>
              <a:t>marigolds. </a:t>
            </a:r>
            <a:r>
              <a:rPr lang="en-US" sz="2400" dirty="0">
                <a:latin typeface="Century Gothic" panose="020B0502020202020204" pitchFamily="34" charset="0"/>
              </a:rPr>
              <a:t>In modern Mexico the marigold is sometimes called Flor de </a:t>
            </a:r>
            <a:r>
              <a:rPr lang="en-US" sz="2400" dirty="0" err="1">
                <a:latin typeface="Century Gothic" panose="020B0502020202020204" pitchFamily="34" charset="0"/>
              </a:rPr>
              <a:t>Muerto</a:t>
            </a:r>
            <a:r>
              <a:rPr lang="en-US" sz="2400" dirty="0">
                <a:latin typeface="Century Gothic" panose="020B0502020202020204" pitchFamily="34" charset="0"/>
              </a:rPr>
              <a:t> (Flower of Dead). These flowers are thought to attract souls of the dead to the offerings. It is also believed the bright petals with a strong scent can guide the souls from cemeteries to their family homes</a:t>
            </a:r>
            <a:r>
              <a:rPr lang="en-US" sz="2400" dirty="0" smtClean="0">
                <a:latin typeface="Century Gothic" panose="020B0502020202020204" pitchFamily="34" charset="0"/>
              </a:rPr>
              <a:t>.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0" y="4067174"/>
            <a:ext cx="3721099" cy="2790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250"/>
            <a:ext cx="3290596" cy="219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49" y="5334000"/>
            <a:ext cx="2031998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448"/>
            <a:ext cx="9144000" cy="60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"/>
            <a:ext cx="9143999" cy="402748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Toys are brought for dead children (</a:t>
            </a:r>
            <a:r>
              <a:rPr lang="en-US" dirty="0" err="1">
                <a:latin typeface="Century Gothic" panose="020B0502020202020204" pitchFamily="34" charset="0"/>
              </a:rPr>
              <a:t>los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angelitos</a:t>
            </a:r>
            <a:r>
              <a:rPr lang="en-US" dirty="0">
                <a:latin typeface="Century Gothic" panose="020B0502020202020204" pitchFamily="34" charset="0"/>
              </a:rPr>
              <a:t>, or "the little angels"), and bottles of </a:t>
            </a:r>
            <a:r>
              <a:rPr lang="en-US" dirty="0" smtClean="0">
                <a:latin typeface="Century Gothic" panose="020B0502020202020204" pitchFamily="34" charset="0"/>
              </a:rPr>
              <a:t>tequila for </a:t>
            </a:r>
            <a:r>
              <a:rPr lang="en-US" dirty="0">
                <a:latin typeface="Century Gothic" panose="020B0502020202020204" pitchFamily="34" charset="0"/>
              </a:rPr>
              <a:t>adults. Families will also offer trinkets or the deceased's </a:t>
            </a:r>
            <a:r>
              <a:rPr lang="en-US" dirty="0" err="1" smtClean="0">
                <a:latin typeface="Century Gothic" panose="020B0502020202020204" pitchFamily="34" charset="0"/>
              </a:rPr>
              <a:t>favourite</a:t>
            </a:r>
            <a:r>
              <a:rPr lang="en-US" dirty="0" smtClean="0">
                <a:latin typeface="Century Gothic" panose="020B0502020202020204" pitchFamily="34" charset="0"/>
              </a:rPr>
              <a:t> sweets </a:t>
            </a:r>
            <a:r>
              <a:rPr lang="en-US" dirty="0">
                <a:latin typeface="Century Gothic" panose="020B0502020202020204" pitchFamily="34" charset="0"/>
              </a:rPr>
              <a:t>on the grave. Some families have </a:t>
            </a:r>
            <a:r>
              <a:rPr lang="en-US" dirty="0" err="1">
                <a:latin typeface="Century Gothic" panose="020B0502020202020204" pitchFamily="34" charset="0"/>
              </a:rPr>
              <a:t>ofrendas</a:t>
            </a:r>
            <a:r>
              <a:rPr lang="en-US" dirty="0">
                <a:latin typeface="Century Gothic" panose="020B0502020202020204" pitchFamily="34" charset="0"/>
              </a:rPr>
              <a:t> in homes, usually with foods such as candied pumpkin, pan de </a:t>
            </a:r>
            <a:r>
              <a:rPr lang="en-US" dirty="0" err="1">
                <a:latin typeface="Century Gothic" panose="020B0502020202020204" pitchFamily="34" charset="0"/>
              </a:rPr>
              <a:t>muerto</a:t>
            </a:r>
            <a:r>
              <a:rPr lang="en-US" dirty="0">
                <a:latin typeface="Century Gothic" panose="020B0502020202020204" pitchFamily="34" charset="0"/>
              </a:rPr>
              <a:t> ("bread of dead"), and sugar </a:t>
            </a:r>
            <a:r>
              <a:rPr lang="en-US" dirty="0" smtClean="0">
                <a:latin typeface="Century Gothic" panose="020B0502020202020204" pitchFamily="34" charset="0"/>
              </a:rPr>
              <a:t>skulls. 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The </a:t>
            </a:r>
            <a:r>
              <a:rPr lang="en-US" dirty="0" err="1">
                <a:latin typeface="Century Gothic" panose="020B0502020202020204" pitchFamily="34" charset="0"/>
              </a:rPr>
              <a:t>ofrendas</a:t>
            </a:r>
            <a:r>
              <a:rPr lang="en-US" dirty="0">
                <a:latin typeface="Century Gothic" panose="020B0502020202020204" pitchFamily="34" charset="0"/>
              </a:rPr>
              <a:t> are left out in the homes as a welcoming gesture for the deceased</a:t>
            </a:r>
            <a:r>
              <a:rPr lang="en-US" dirty="0" smtClean="0">
                <a:latin typeface="Century Gothic" panose="020B0502020202020204" pitchFamily="34" charset="0"/>
              </a:rPr>
              <a:t>. </a:t>
            </a:r>
            <a:r>
              <a:rPr lang="en-US" dirty="0">
                <a:latin typeface="Century Gothic" panose="020B0502020202020204" pitchFamily="34" charset="0"/>
              </a:rPr>
              <a:t>Some people believe the spirits of the dead eat the "spiritual essence" of the </a:t>
            </a:r>
            <a:r>
              <a:rPr lang="en-US" dirty="0" err="1">
                <a:latin typeface="Century Gothic" panose="020B0502020202020204" pitchFamily="34" charset="0"/>
              </a:rPr>
              <a:t>ofrendas</a:t>
            </a:r>
            <a:r>
              <a:rPr lang="en-US" dirty="0">
                <a:latin typeface="Century Gothic" panose="020B0502020202020204" pitchFamily="34" charset="0"/>
              </a:rPr>
              <a:t> food, so though the celebrators eat the food after the festivities, they believe it lacks nutritional value. </a:t>
            </a:r>
            <a:endParaRPr lang="en-US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Pillows </a:t>
            </a:r>
            <a:r>
              <a:rPr lang="en-US" dirty="0">
                <a:latin typeface="Century Gothic" panose="020B0502020202020204" pitchFamily="34" charset="0"/>
              </a:rPr>
              <a:t>and blankets are left out so the deceased can rest after their long journey. In some parts of </a:t>
            </a:r>
            <a:r>
              <a:rPr lang="en-US" dirty="0" smtClean="0">
                <a:latin typeface="Century Gothic" panose="020B0502020202020204" pitchFamily="34" charset="0"/>
              </a:rPr>
              <a:t>Mexico people </a:t>
            </a:r>
            <a:r>
              <a:rPr lang="en-US" dirty="0">
                <a:latin typeface="Century Gothic" panose="020B0502020202020204" pitchFamily="34" charset="0"/>
              </a:rPr>
              <a:t>spend all night beside the graves of their relatives. In many places, people have picnics at the grave site, as well. 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60" y="4179589"/>
            <a:ext cx="3491180" cy="2618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57" y="4179588"/>
            <a:ext cx="2618385" cy="2618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6458"/>
          <a:stretch/>
        </p:blipFill>
        <p:spPr>
          <a:xfrm>
            <a:off x="6612260" y="4003181"/>
            <a:ext cx="2244568" cy="279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105" y="0"/>
            <a:ext cx="4520895" cy="339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899"/>
          <a:stretch/>
        </p:blipFill>
        <p:spPr>
          <a:xfrm>
            <a:off x="250031" y="0"/>
            <a:ext cx="4152900" cy="3990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0975"/>
            <a:ext cx="4805362" cy="2801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62" y="3505200"/>
            <a:ext cx="4338638" cy="310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3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3000375" cy="3886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056" r="23334"/>
          <a:stretch/>
        </p:blipFill>
        <p:spPr>
          <a:xfrm>
            <a:off x="3121381" y="181123"/>
            <a:ext cx="2558948" cy="33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846" r="10615"/>
          <a:stretch/>
        </p:blipFill>
        <p:spPr>
          <a:xfrm>
            <a:off x="470969" y="3800475"/>
            <a:ext cx="2370758" cy="3057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350" t="3194" r="15350" b="10834"/>
          <a:stretch/>
        </p:blipFill>
        <p:spPr>
          <a:xfrm>
            <a:off x="3314700" y="3688467"/>
            <a:ext cx="2365629" cy="3169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" b="2687"/>
          <a:stretch/>
        </p:blipFill>
        <p:spPr>
          <a:xfrm>
            <a:off x="5725135" y="0"/>
            <a:ext cx="3418865" cy="3958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0909" r="12000"/>
          <a:stretch/>
        </p:blipFill>
        <p:spPr>
          <a:xfrm>
            <a:off x="6393007" y="3771900"/>
            <a:ext cx="2379102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5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269"/>
          <a:stretch/>
        </p:blipFill>
        <p:spPr>
          <a:xfrm>
            <a:off x="135413" y="123825"/>
            <a:ext cx="2560162" cy="3381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67" y="0"/>
            <a:ext cx="2657729" cy="3725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r="15200" b="9445"/>
          <a:stretch/>
        </p:blipFill>
        <p:spPr>
          <a:xfrm>
            <a:off x="6511488" y="0"/>
            <a:ext cx="2546788" cy="3601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0938"/>
            <a:ext cx="3167062" cy="3167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5625"/>
          <a:stretch/>
        </p:blipFill>
        <p:spPr>
          <a:xfrm>
            <a:off x="3274667" y="4038292"/>
            <a:ext cx="5762625" cy="262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9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</TotalTime>
  <Words>426</Words>
  <Application>Microsoft Office PowerPoint</Application>
  <PresentationFormat>On-screen Show (4:3)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Office Theme</vt:lpstr>
      <vt:lpstr>DIA DE LOS MUERTOS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 1-2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DE LOS MUERTOS</dc:title>
  <dc:creator>Ruth Vine</dc:creator>
  <cp:lastModifiedBy>Ruth Vine</cp:lastModifiedBy>
  <cp:revision>10</cp:revision>
  <cp:lastPrinted>2019-05-21T10:28:34Z</cp:lastPrinted>
  <dcterms:created xsi:type="dcterms:W3CDTF">2019-04-01T12:27:15Z</dcterms:created>
  <dcterms:modified xsi:type="dcterms:W3CDTF">2021-12-16T13:53:06Z</dcterms:modified>
</cp:coreProperties>
</file>