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4" r:id="rId5"/>
    <p:sldId id="263" r:id="rId6"/>
    <p:sldId id="258" r:id="rId7"/>
    <p:sldId id="262"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12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9A0964-8D8E-428C-A11B-AC546EC1B4BF}"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323738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9A0964-8D8E-428C-A11B-AC546EC1B4BF}"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214513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9A0964-8D8E-428C-A11B-AC546EC1B4BF}"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429303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9A0964-8D8E-428C-A11B-AC546EC1B4BF}"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135743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A0964-8D8E-428C-A11B-AC546EC1B4BF}"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59781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9A0964-8D8E-428C-A11B-AC546EC1B4BF}"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32583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9A0964-8D8E-428C-A11B-AC546EC1B4BF}"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31433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9A0964-8D8E-428C-A11B-AC546EC1B4BF}"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366696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A0964-8D8E-428C-A11B-AC546EC1B4BF}"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13872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A0964-8D8E-428C-A11B-AC546EC1B4BF}"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362176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A0964-8D8E-428C-A11B-AC546EC1B4BF}"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46245-E0E4-4949-BA67-837206735944}" type="slidenum">
              <a:rPr lang="en-GB" smtClean="0"/>
              <a:t>‹#›</a:t>
            </a:fld>
            <a:endParaRPr lang="en-GB"/>
          </a:p>
        </p:txBody>
      </p:sp>
    </p:spTree>
    <p:extLst>
      <p:ext uri="{BB962C8B-B14F-4D97-AF65-F5344CB8AC3E}">
        <p14:creationId xmlns:p14="http://schemas.microsoft.com/office/powerpoint/2010/main" val="24883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A0964-8D8E-428C-A11B-AC546EC1B4BF}" type="datetimeFigureOut">
              <a:rPr lang="en-GB" smtClean="0"/>
              <a:t>25/01/2021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46245-E0E4-4949-BA67-837206735944}" type="slidenum">
              <a:rPr lang="en-GB" smtClean="0"/>
              <a:t>‹#›</a:t>
            </a:fld>
            <a:endParaRPr lang="en-GB"/>
          </a:p>
        </p:txBody>
      </p:sp>
    </p:spTree>
    <p:extLst>
      <p:ext uri="{BB962C8B-B14F-4D97-AF65-F5344CB8AC3E}">
        <p14:creationId xmlns:p14="http://schemas.microsoft.com/office/powerpoint/2010/main" val="1483749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Week 4: watercolour painting from</a:t>
            </a:r>
            <a:br>
              <a:rPr lang="en-GB" dirty="0" smtClean="0"/>
            </a:br>
            <a:r>
              <a:rPr lang="en-GB" dirty="0" smtClean="0"/>
              <a:t>a photograph</a:t>
            </a:r>
            <a:endParaRPr lang="en-GB" dirty="0"/>
          </a:p>
        </p:txBody>
      </p:sp>
      <p:sp>
        <p:nvSpPr>
          <p:cNvPr id="5" name="Content Placeholder 4"/>
          <p:cNvSpPr>
            <a:spLocks noGrp="1"/>
          </p:cNvSpPr>
          <p:nvPr>
            <p:ph idx="1"/>
          </p:nvPr>
        </p:nvSpPr>
        <p:spPr/>
        <p:txBody>
          <a:bodyPr/>
          <a:lstStyle/>
          <a:p>
            <a:r>
              <a:rPr lang="en-GB" dirty="0" smtClean="0"/>
              <a:t>This week you will watch a tutorial on how to use watercolour to create colour transparencies. You will be painting wet on dry ( wet paint onto dry paper).</a:t>
            </a:r>
          </a:p>
          <a:p>
            <a:r>
              <a:rPr lang="en-GB" dirty="0" smtClean="0"/>
              <a:t>You will use only </a:t>
            </a:r>
            <a:r>
              <a:rPr lang="en-GB" b="1" dirty="0" smtClean="0"/>
              <a:t>one</a:t>
            </a:r>
            <a:r>
              <a:rPr lang="en-GB" dirty="0" smtClean="0"/>
              <a:t> colour but will paint </a:t>
            </a:r>
            <a:r>
              <a:rPr lang="en-GB" b="1" dirty="0" smtClean="0"/>
              <a:t>4</a:t>
            </a:r>
            <a:r>
              <a:rPr lang="en-GB" dirty="0" smtClean="0"/>
              <a:t> layers of that colour.</a:t>
            </a:r>
          </a:p>
          <a:p>
            <a:r>
              <a:rPr lang="en-GB" dirty="0" smtClean="0"/>
              <a:t>I</a:t>
            </a:r>
            <a:r>
              <a:rPr lang="en-GB" dirty="0"/>
              <a:t> </a:t>
            </a:r>
            <a:r>
              <a:rPr lang="en-GB" dirty="0" smtClean="0"/>
              <a:t>have selected 4 images for you to work from which you need to print off if you can…..if you can’t don’t worry you can try and trace it off your computer screen or draw it free hand.</a:t>
            </a:r>
            <a:endParaRPr lang="en-GB" dirty="0"/>
          </a:p>
        </p:txBody>
      </p:sp>
    </p:spTree>
    <p:extLst>
      <p:ext uri="{BB962C8B-B14F-4D97-AF65-F5344CB8AC3E}">
        <p14:creationId xmlns:p14="http://schemas.microsoft.com/office/powerpoint/2010/main" val="36728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41" y="0"/>
            <a:ext cx="7886700" cy="1325563"/>
          </a:xfrm>
        </p:spPr>
        <p:txBody>
          <a:bodyPr/>
          <a:lstStyle/>
          <a:p>
            <a:r>
              <a:rPr lang="en-GB" dirty="0" smtClean="0"/>
              <a:t>Instructions.</a:t>
            </a:r>
            <a:endParaRPr lang="en-GB" dirty="0"/>
          </a:p>
        </p:txBody>
      </p:sp>
      <p:sp>
        <p:nvSpPr>
          <p:cNvPr id="3" name="Content Placeholder 2"/>
          <p:cNvSpPr>
            <a:spLocks noGrp="1"/>
          </p:cNvSpPr>
          <p:nvPr>
            <p:ph idx="1"/>
          </p:nvPr>
        </p:nvSpPr>
        <p:spPr>
          <a:xfrm>
            <a:off x="524741" y="1067089"/>
            <a:ext cx="7886700" cy="4351338"/>
          </a:xfrm>
        </p:spPr>
        <p:txBody>
          <a:bodyPr>
            <a:normAutofit fontScale="77500" lnSpcReduction="20000"/>
          </a:bodyPr>
          <a:lstStyle/>
          <a:p>
            <a:r>
              <a:rPr lang="en-GB" dirty="0" smtClean="0"/>
              <a:t>Watch the recorded clip from the teams lesson for a second time.</a:t>
            </a:r>
          </a:p>
          <a:p>
            <a:r>
              <a:rPr lang="en-GB" dirty="0" smtClean="0"/>
              <a:t>Print off your image (A4) which relates to your chosen theme.</a:t>
            </a:r>
          </a:p>
          <a:p>
            <a:r>
              <a:rPr lang="en-GB" dirty="0" smtClean="0"/>
              <a:t>Trace your image very lightly with a hard pencil if you have one (2H) or a HB if you don’t.</a:t>
            </a:r>
          </a:p>
          <a:p>
            <a:r>
              <a:rPr lang="en-GB" dirty="0" smtClean="0"/>
              <a:t>Mix up a good amount of your chosen colour. I suggest </a:t>
            </a:r>
            <a:r>
              <a:rPr lang="en-GB" dirty="0" smtClean="0"/>
              <a:t>brown </a:t>
            </a:r>
            <a:r>
              <a:rPr lang="en-GB" dirty="0" smtClean="0"/>
              <a:t>for the </a:t>
            </a:r>
            <a:r>
              <a:rPr lang="en-GB" dirty="0" smtClean="0"/>
              <a:t>architectural detail</a:t>
            </a:r>
            <a:r>
              <a:rPr lang="en-GB" dirty="0" smtClean="0"/>
              <a:t>, blue </a:t>
            </a:r>
            <a:r>
              <a:rPr lang="en-GB" dirty="0" smtClean="0"/>
              <a:t>for the </a:t>
            </a:r>
            <a:r>
              <a:rPr lang="en-GB" dirty="0" smtClean="0"/>
              <a:t>pears</a:t>
            </a:r>
            <a:r>
              <a:rPr lang="en-GB" dirty="0" smtClean="0"/>
              <a:t>, grey for the chess pieces and blue for the eye. </a:t>
            </a:r>
            <a:r>
              <a:rPr lang="en-GB" dirty="0" smtClean="0"/>
              <a:t>You need to mix up enough paint to complete the painting.</a:t>
            </a:r>
          </a:p>
          <a:p>
            <a:r>
              <a:rPr lang="en-GB" dirty="0" smtClean="0"/>
              <a:t>Make sure that you allow the paint to dry in between layers, you can wait for it to dry naturally or gently use a hairdryer.</a:t>
            </a:r>
          </a:p>
          <a:p>
            <a:r>
              <a:rPr lang="en-GB" dirty="0" smtClean="0"/>
              <a:t>Only use </a:t>
            </a:r>
            <a:r>
              <a:rPr lang="en-GB" b="1" dirty="0" smtClean="0"/>
              <a:t>ONE</a:t>
            </a:r>
            <a:r>
              <a:rPr lang="en-GB" dirty="0" smtClean="0"/>
              <a:t> colour, you are not trying to produce a photographically realistic piece</a:t>
            </a:r>
            <a:r>
              <a:rPr lang="en-GB" dirty="0" smtClean="0"/>
              <a:t>.</a:t>
            </a:r>
          </a:p>
          <a:p>
            <a:r>
              <a:rPr lang="en-GB" dirty="0" smtClean="0"/>
              <a:t>If you do not have watercolour paint, mix up a light solution of granulated coffee.</a:t>
            </a:r>
            <a:endParaRPr lang="en-GB" dirty="0"/>
          </a:p>
        </p:txBody>
      </p:sp>
    </p:spTree>
    <p:extLst>
      <p:ext uri="{BB962C8B-B14F-4D97-AF65-F5344CB8AC3E}">
        <p14:creationId xmlns:p14="http://schemas.microsoft.com/office/powerpoint/2010/main" val="416665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495" y="-133638"/>
            <a:ext cx="7886700" cy="1325563"/>
          </a:xfrm>
        </p:spPr>
        <p:txBody>
          <a:bodyPr/>
          <a:lstStyle/>
          <a:p>
            <a:r>
              <a:rPr lang="en-GB" dirty="0"/>
              <a:t>A</a:t>
            </a:r>
            <a:r>
              <a:rPr lang="en-GB" dirty="0" smtClean="0"/>
              <a:t>rchitecture</a:t>
            </a:r>
            <a:endParaRPr lang="en-GB" dirty="0"/>
          </a:p>
        </p:txBody>
      </p:sp>
      <p:pic>
        <p:nvPicPr>
          <p:cNvPr id="2" name="Picture 1"/>
          <p:cNvPicPr>
            <a:picLocks noChangeAspect="1"/>
          </p:cNvPicPr>
          <p:nvPr/>
        </p:nvPicPr>
        <p:blipFill>
          <a:blip r:embed="rId2"/>
          <a:stretch>
            <a:fillRect/>
          </a:stretch>
        </p:blipFill>
        <p:spPr>
          <a:xfrm>
            <a:off x="4062845" y="0"/>
            <a:ext cx="4574232" cy="6858000"/>
          </a:xfrm>
          <a:prstGeom prst="rect">
            <a:avLst/>
          </a:prstGeom>
        </p:spPr>
      </p:pic>
    </p:spTree>
    <p:extLst>
      <p:ext uri="{BB962C8B-B14F-4D97-AF65-F5344CB8AC3E}">
        <p14:creationId xmlns:p14="http://schemas.microsoft.com/office/powerpoint/2010/main" val="1638353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Arrangements ?</a:t>
            </a:r>
            <a:endParaRPr lang="en-GB" dirty="0"/>
          </a:p>
        </p:txBody>
      </p:sp>
      <p:pic>
        <p:nvPicPr>
          <p:cNvPr id="3" name="Picture 2"/>
          <p:cNvPicPr>
            <a:picLocks noChangeAspect="1"/>
          </p:cNvPicPr>
          <p:nvPr/>
        </p:nvPicPr>
        <p:blipFill>
          <a:blip r:embed="rId2"/>
          <a:stretch>
            <a:fillRect/>
          </a:stretch>
        </p:blipFill>
        <p:spPr>
          <a:xfrm>
            <a:off x="762000" y="1272606"/>
            <a:ext cx="7620000" cy="5467350"/>
          </a:xfrm>
          <a:prstGeom prst="rect">
            <a:avLst/>
          </a:prstGeom>
        </p:spPr>
      </p:pic>
    </p:spTree>
    <p:extLst>
      <p:ext uri="{BB962C8B-B14F-4D97-AF65-F5344CB8AC3E}">
        <p14:creationId xmlns:p14="http://schemas.microsoft.com/office/powerpoint/2010/main" val="3606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a:t>
            </a:r>
            <a:br>
              <a:rPr lang="en-GB" dirty="0" smtClean="0"/>
            </a:br>
            <a:endParaRPr lang="en-GB" dirty="0"/>
          </a:p>
        </p:txBody>
      </p:sp>
      <p:pic>
        <p:nvPicPr>
          <p:cNvPr id="4" name="Picture 3"/>
          <p:cNvPicPr>
            <a:picLocks noChangeAspect="1"/>
          </p:cNvPicPr>
          <p:nvPr/>
        </p:nvPicPr>
        <p:blipFill>
          <a:blip r:embed="rId2"/>
          <a:stretch>
            <a:fillRect/>
          </a:stretch>
        </p:blipFill>
        <p:spPr>
          <a:xfrm>
            <a:off x="1044597" y="1214156"/>
            <a:ext cx="7054805" cy="5643844"/>
          </a:xfrm>
          <a:prstGeom prst="rect">
            <a:avLst/>
          </a:prstGeom>
        </p:spPr>
      </p:pic>
    </p:spTree>
    <p:extLst>
      <p:ext uri="{BB962C8B-B14F-4D97-AF65-F5344CB8AC3E}">
        <p14:creationId xmlns:p14="http://schemas.microsoft.com/office/powerpoint/2010/main" val="342517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886700" cy="1325563"/>
          </a:xfrm>
        </p:spPr>
        <p:txBody>
          <a:bodyPr/>
          <a:lstStyle/>
          <a:p>
            <a:r>
              <a:rPr lang="en-GB" dirty="0" smtClean="0"/>
              <a:t>Arrangements</a:t>
            </a:r>
            <a:br>
              <a:rPr lang="en-GB" dirty="0" smtClean="0"/>
            </a:br>
            <a:endParaRPr lang="en-GB" dirty="0"/>
          </a:p>
        </p:txBody>
      </p:sp>
      <p:pic>
        <p:nvPicPr>
          <p:cNvPr id="2" name="Picture 1"/>
          <p:cNvPicPr>
            <a:picLocks noChangeAspect="1"/>
          </p:cNvPicPr>
          <p:nvPr/>
        </p:nvPicPr>
        <p:blipFill>
          <a:blip r:embed="rId2"/>
          <a:stretch>
            <a:fillRect/>
          </a:stretch>
        </p:blipFill>
        <p:spPr>
          <a:xfrm>
            <a:off x="227392" y="906082"/>
            <a:ext cx="8723425" cy="5815616"/>
          </a:xfrm>
          <a:prstGeom prst="rect">
            <a:avLst/>
          </a:prstGeom>
        </p:spPr>
      </p:pic>
    </p:spTree>
    <p:extLst>
      <p:ext uri="{BB962C8B-B14F-4D97-AF65-F5344CB8AC3E}">
        <p14:creationId xmlns:p14="http://schemas.microsoft.com/office/powerpoint/2010/main" val="1412545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74180"/>
            <a:ext cx="7886700" cy="1325563"/>
          </a:xfrm>
        </p:spPr>
        <p:txBody>
          <a:bodyPr>
            <a:normAutofit fontScale="90000"/>
          </a:bodyPr>
          <a:lstStyle/>
          <a:p>
            <a:r>
              <a:rPr lang="en-GB" dirty="0" smtClean="0"/>
              <a:t>Examples of this technique ( also known as monochromatic painting)</a:t>
            </a:r>
            <a:endParaRPr lang="en-GB" dirty="0"/>
          </a:p>
        </p:txBody>
      </p:sp>
      <p:pic>
        <p:nvPicPr>
          <p:cNvPr id="3" name="Picture 2"/>
          <p:cNvPicPr>
            <a:picLocks noChangeAspect="1"/>
          </p:cNvPicPr>
          <p:nvPr/>
        </p:nvPicPr>
        <p:blipFill>
          <a:blip r:embed="rId2"/>
          <a:stretch>
            <a:fillRect/>
          </a:stretch>
        </p:blipFill>
        <p:spPr>
          <a:xfrm>
            <a:off x="5743976" y="1399743"/>
            <a:ext cx="3282729" cy="2446727"/>
          </a:xfrm>
          <a:prstGeom prst="rect">
            <a:avLst/>
          </a:prstGeom>
        </p:spPr>
      </p:pic>
      <p:pic>
        <p:nvPicPr>
          <p:cNvPr id="5" name="Picture 4"/>
          <p:cNvPicPr>
            <a:picLocks noChangeAspect="1"/>
          </p:cNvPicPr>
          <p:nvPr/>
        </p:nvPicPr>
        <p:blipFill>
          <a:blip r:embed="rId3"/>
          <a:stretch>
            <a:fillRect/>
          </a:stretch>
        </p:blipFill>
        <p:spPr>
          <a:xfrm>
            <a:off x="2712362" y="1583430"/>
            <a:ext cx="2904379" cy="4109970"/>
          </a:xfrm>
          <a:prstGeom prst="rect">
            <a:avLst/>
          </a:prstGeom>
        </p:spPr>
      </p:pic>
      <p:pic>
        <p:nvPicPr>
          <p:cNvPr id="12" name="Picture 11"/>
          <p:cNvPicPr>
            <a:picLocks noChangeAspect="1"/>
          </p:cNvPicPr>
          <p:nvPr/>
        </p:nvPicPr>
        <p:blipFill>
          <a:blip r:embed="rId4"/>
          <a:stretch>
            <a:fillRect/>
          </a:stretch>
        </p:blipFill>
        <p:spPr>
          <a:xfrm>
            <a:off x="5714193" y="4146998"/>
            <a:ext cx="3330360" cy="2393696"/>
          </a:xfrm>
          <a:prstGeom prst="rect">
            <a:avLst/>
          </a:prstGeom>
        </p:spPr>
      </p:pic>
      <p:pic>
        <p:nvPicPr>
          <p:cNvPr id="13" name="Picture 12"/>
          <p:cNvPicPr>
            <a:picLocks noChangeAspect="1"/>
          </p:cNvPicPr>
          <p:nvPr/>
        </p:nvPicPr>
        <p:blipFill>
          <a:blip r:embed="rId5"/>
          <a:stretch>
            <a:fillRect/>
          </a:stretch>
        </p:blipFill>
        <p:spPr>
          <a:xfrm>
            <a:off x="78509" y="1767117"/>
            <a:ext cx="2585127" cy="3926283"/>
          </a:xfrm>
          <a:prstGeom prst="rect">
            <a:avLst/>
          </a:prstGeom>
        </p:spPr>
      </p:pic>
    </p:spTree>
    <p:extLst>
      <p:ext uri="{BB962C8B-B14F-4D97-AF65-F5344CB8AC3E}">
        <p14:creationId xmlns:p14="http://schemas.microsoft.com/office/powerpoint/2010/main" val="2844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323957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267</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Week 4: watercolour painting from a photograph</vt:lpstr>
      <vt:lpstr>Instructions.</vt:lpstr>
      <vt:lpstr>Architecture</vt:lpstr>
      <vt:lpstr>Arrangements ?</vt:lpstr>
      <vt:lpstr>Food </vt:lpstr>
      <vt:lpstr>Arrangements </vt:lpstr>
      <vt:lpstr>Examples of this technique ( also known as monochromatic painting)</vt:lpstr>
      <vt:lpstr>PowerPoint Presentation</vt:lpstr>
    </vt:vector>
  </TitlesOfParts>
  <Company>Cirencester Kingshill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watercolour painting from a photograph</dc:title>
  <dc:creator>Ruth Vine</dc:creator>
  <cp:lastModifiedBy>Ruth Vine</cp:lastModifiedBy>
  <cp:revision>8</cp:revision>
  <dcterms:created xsi:type="dcterms:W3CDTF">2021-01-24T17:49:29Z</dcterms:created>
  <dcterms:modified xsi:type="dcterms:W3CDTF">2021-01-25T11:08:40Z</dcterms:modified>
</cp:coreProperties>
</file>