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7" r:id="rId3"/>
    <p:sldId id="258" r:id="rId4"/>
    <p:sldId id="259" r:id="rId5"/>
    <p:sldId id="262" r:id="rId6"/>
    <p:sldId id="261" r:id="rId7"/>
    <p:sldId id="277" r:id="rId8"/>
    <p:sldId id="268" r:id="rId9"/>
    <p:sldId id="269" r:id="rId10"/>
    <p:sldId id="270" r:id="rId11"/>
    <p:sldId id="272" r:id="rId12"/>
    <p:sldId id="263" r:id="rId13"/>
    <p:sldId id="273" r:id="rId14"/>
    <p:sldId id="276" r:id="rId15"/>
    <p:sldId id="275" r:id="rId16"/>
    <p:sldId id="278" r:id="rId17"/>
    <p:sldId id="279" r:id="rId18"/>
    <p:sldId id="295" r:id="rId19"/>
    <p:sldId id="296" r:id="rId20"/>
    <p:sldId id="297" r:id="rId21"/>
    <p:sldId id="298" r:id="rId22"/>
    <p:sldId id="300" r:id="rId23"/>
    <p:sldId id="299" r:id="rId24"/>
    <p:sldId id="280" r:id="rId25"/>
    <p:sldId id="281" r:id="rId26"/>
    <p:sldId id="282" r:id="rId27"/>
    <p:sldId id="283" r:id="rId28"/>
    <p:sldId id="284" r:id="rId29"/>
    <p:sldId id="291" r:id="rId30"/>
    <p:sldId id="285" r:id="rId31"/>
    <p:sldId id="286" r:id="rId32"/>
    <p:sldId id="289" r:id="rId33"/>
    <p:sldId id="292" r:id="rId34"/>
    <p:sldId id="293" r:id="rId35"/>
    <p:sldId id="294" r:id="rId36"/>
    <p:sldId id="287" r:id="rId37"/>
    <p:sldId id="288" r:id="rId38"/>
    <p:sldId id="271"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94660"/>
  </p:normalViewPr>
  <p:slideViewPr>
    <p:cSldViewPr snapToGrid="0">
      <p:cViewPr varScale="1">
        <p:scale>
          <a:sx n="61" d="100"/>
          <a:sy n="61" d="100"/>
        </p:scale>
        <p:origin x="108"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ABFB62-6ADD-4A01-93A6-F872358DDDC8}" type="datetimeFigureOut">
              <a:rPr lang="en-GB" smtClean="0"/>
              <a:t>10/8/2021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A6FE69-6C11-4D3B-872A-F4B2B4D1B4AF}" type="slidenum">
              <a:rPr lang="en-GB" smtClean="0"/>
              <a:t>‹#›</a:t>
            </a:fld>
            <a:endParaRPr lang="en-GB"/>
          </a:p>
        </p:txBody>
      </p:sp>
    </p:spTree>
    <p:extLst>
      <p:ext uri="{BB962C8B-B14F-4D97-AF65-F5344CB8AC3E}">
        <p14:creationId xmlns:p14="http://schemas.microsoft.com/office/powerpoint/2010/main" val="901154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a:t>
            </a:r>
            <a:r>
              <a:rPr lang="en-GB" baseline="0" dirty="0" smtClean="0"/>
              <a:t> newspapers. Which are the group familiar with? How many of their parents/families take a newspaper, which ones? Conduct a survey to find out which are the most popular newspapers in the class. Then ask them about newspaper ownership, who do they think owns/runs each newspaper? What should the rules regarding newspaper ownership be?</a:t>
            </a:r>
            <a:endParaRPr lang="en-GB" dirty="0"/>
          </a:p>
        </p:txBody>
      </p:sp>
      <p:sp>
        <p:nvSpPr>
          <p:cNvPr id="4" name="Slide Number Placeholder 3"/>
          <p:cNvSpPr>
            <a:spLocks noGrp="1"/>
          </p:cNvSpPr>
          <p:nvPr>
            <p:ph type="sldNum" sz="quarter" idx="10"/>
          </p:nvPr>
        </p:nvSpPr>
        <p:spPr/>
        <p:txBody>
          <a:bodyPr/>
          <a:lstStyle/>
          <a:p>
            <a:fld id="{EC613873-53A5-495E-8B12-BAF8F87CE70E}"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672309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A6FE69-6C11-4D3B-872A-F4B2B4D1B4AF}" type="slidenum">
              <a:rPr lang="en-GB" smtClean="0"/>
              <a:t>30</a:t>
            </a:fld>
            <a:endParaRPr lang="en-GB"/>
          </a:p>
        </p:txBody>
      </p:sp>
    </p:spTree>
    <p:extLst>
      <p:ext uri="{BB962C8B-B14F-4D97-AF65-F5344CB8AC3E}">
        <p14:creationId xmlns:p14="http://schemas.microsoft.com/office/powerpoint/2010/main" val="3128831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endParaRPr lang="en-GB" dirty="0"/>
          </a:p>
        </p:txBody>
      </p:sp>
      <p:sp>
        <p:nvSpPr>
          <p:cNvPr id="4" name="Slide Number Placeholder 3"/>
          <p:cNvSpPr>
            <a:spLocks noGrp="1"/>
          </p:cNvSpPr>
          <p:nvPr>
            <p:ph type="sldNum" sz="quarter" idx="10"/>
          </p:nvPr>
        </p:nvSpPr>
        <p:spPr/>
        <p:txBody>
          <a:bodyPr/>
          <a:lstStyle/>
          <a:p>
            <a:fld id="{42A6FE69-6C11-4D3B-872A-F4B2B4D1B4AF}" type="slidenum">
              <a:rPr lang="en-GB" smtClean="0"/>
              <a:t>38</a:t>
            </a:fld>
            <a:endParaRPr lang="en-GB"/>
          </a:p>
        </p:txBody>
      </p:sp>
    </p:spTree>
    <p:extLst>
      <p:ext uri="{BB962C8B-B14F-4D97-AF65-F5344CB8AC3E}">
        <p14:creationId xmlns:p14="http://schemas.microsoft.com/office/powerpoint/2010/main" val="3632340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Which newspapers backed which political party in the 2015 general election? See if the pupils can guess. What implications does this have with regard to the newspapers </a:t>
            </a:r>
            <a:r>
              <a:rPr lang="en-GB" baseline="0" dirty="0" smtClean="0"/>
              <a:t>most popular in the class? Which way are they likely to vote?</a:t>
            </a:r>
            <a:endParaRPr lang="en-GB" dirty="0"/>
          </a:p>
        </p:txBody>
      </p:sp>
      <p:sp>
        <p:nvSpPr>
          <p:cNvPr id="4" name="Slide Number Placeholder 3"/>
          <p:cNvSpPr>
            <a:spLocks noGrp="1"/>
          </p:cNvSpPr>
          <p:nvPr>
            <p:ph type="sldNum" sz="quarter" idx="10"/>
          </p:nvPr>
        </p:nvSpPr>
        <p:spPr/>
        <p:txBody>
          <a:bodyPr/>
          <a:lstStyle/>
          <a:p>
            <a:fld id="{EC613873-53A5-495E-8B12-BAF8F87CE70E}"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193989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did this election turn out~?</a:t>
            </a:r>
            <a:endParaRPr lang="en-GB" dirty="0"/>
          </a:p>
        </p:txBody>
      </p:sp>
      <p:sp>
        <p:nvSpPr>
          <p:cNvPr id="4" name="Slide Number Placeholder 3"/>
          <p:cNvSpPr>
            <a:spLocks noGrp="1"/>
          </p:cNvSpPr>
          <p:nvPr>
            <p:ph type="sldNum" sz="quarter" idx="10"/>
          </p:nvPr>
        </p:nvSpPr>
        <p:spPr/>
        <p:txBody>
          <a:bodyPr/>
          <a:lstStyle/>
          <a:p>
            <a:fld id="{42A6FE69-6C11-4D3B-872A-F4B2B4D1B4AF}" type="slidenum">
              <a:rPr lang="en-GB" smtClean="0"/>
              <a:t>12</a:t>
            </a:fld>
            <a:endParaRPr lang="en-GB"/>
          </a:p>
        </p:txBody>
      </p:sp>
    </p:spTree>
    <p:extLst>
      <p:ext uri="{BB962C8B-B14F-4D97-AF65-F5344CB8AC3E}">
        <p14:creationId xmlns:p14="http://schemas.microsoft.com/office/powerpoint/2010/main" val="4179345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Fake News</a:t>
            </a:r>
            <a:endParaRPr lang="en-GB" dirty="0"/>
          </a:p>
        </p:txBody>
      </p:sp>
      <p:sp>
        <p:nvSpPr>
          <p:cNvPr id="4" name="Slide Number Placeholder 3"/>
          <p:cNvSpPr>
            <a:spLocks noGrp="1"/>
          </p:cNvSpPr>
          <p:nvPr>
            <p:ph type="sldNum" sz="quarter" idx="10"/>
          </p:nvPr>
        </p:nvSpPr>
        <p:spPr/>
        <p:txBody>
          <a:bodyPr/>
          <a:lstStyle/>
          <a:p>
            <a:fld id="{42A6FE69-6C11-4D3B-872A-F4B2B4D1B4AF}" type="slidenum">
              <a:rPr lang="en-GB" smtClean="0"/>
              <a:t>14</a:t>
            </a:fld>
            <a:endParaRPr lang="en-GB"/>
          </a:p>
        </p:txBody>
      </p:sp>
    </p:spTree>
    <p:extLst>
      <p:ext uri="{BB962C8B-B14F-4D97-AF65-F5344CB8AC3E}">
        <p14:creationId xmlns:p14="http://schemas.microsoft.com/office/powerpoint/2010/main" val="379818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ABF7BC2E-5C5A-4680-930F-174A61ED51C0}" type="slidenum">
              <a:rPr lang="en-GB" altLang="en-US" smtClean="0"/>
              <a:pPr>
                <a:defRPr/>
              </a:pPr>
              <a:t>21</a:t>
            </a:fld>
            <a:endParaRPr lang="en-GB" altLang="en-US"/>
          </a:p>
        </p:txBody>
      </p:sp>
    </p:spTree>
    <p:extLst>
      <p:ext uri="{BB962C8B-B14F-4D97-AF65-F5344CB8AC3E}">
        <p14:creationId xmlns:p14="http://schemas.microsoft.com/office/powerpoint/2010/main" val="3156392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A1260E-5826-4944-8346-9B2581B3F062}" type="slidenum">
              <a:rPr lang="en-GB" altLang="en-US" smtClean="0">
                <a:latin typeface="Arial" panose="020B0604020202020204" pitchFamily="34" charset="0"/>
              </a:rPr>
              <a:pPr>
                <a:spcBef>
                  <a:spcPct val="0"/>
                </a:spcBef>
              </a:pPr>
              <a:t>23</a:t>
            </a:fld>
            <a:endParaRPr lang="en-GB" altLang="en-US">
              <a:latin typeface="Arial" panose="020B0604020202020204" pitchFamily="34" charset="0"/>
            </a:endParaRPr>
          </a:p>
        </p:txBody>
      </p:sp>
    </p:spTree>
    <p:extLst>
      <p:ext uri="{BB962C8B-B14F-4D97-AF65-F5344CB8AC3E}">
        <p14:creationId xmlns:p14="http://schemas.microsoft.com/office/powerpoint/2010/main" val="4082340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Prior to showing the text box, discuss the</a:t>
            </a:r>
            <a:r>
              <a:rPr lang="en-GB" baseline="0" dirty="0" smtClean="0"/>
              <a:t> notion of being “in the public interest”. What would the group say is in the public interest to know?  Use current real life examples if possible (in the booklet the image of Cliff Richard and a police helicopter is shown) Show the box. How are their ideas similar or different to the points in the definition? They should write this definition down. Then they should check the news link. How are the current stories linked to this definition of public interest? Watch the clips. When do journalists go too far?</a:t>
            </a:r>
            <a:endParaRPr lang="en-GB" dirty="0"/>
          </a:p>
        </p:txBody>
      </p:sp>
      <p:sp>
        <p:nvSpPr>
          <p:cNvPr id="4" name="Slide Number Placeholder 3"/>
          <p:cNvSpPr>
            <a:spLocks noGrp="1"/>
          </p:cNvSpPr>
          <p:nvPr>
            <p:ph type="sldNum" sz="quarter" idx="10"/>
          </p:nvPr>
        </p:nvSpPr>
        <p:spPr/>
        <p:txBody>
          <a:bodyPr/>
          <a:lstStyle/>
          <a:p>
            <a:fld id="{EC613873-53A5-495E-8B12-BAF8F87CE70E}" type="slidenum">
              <a:rPr lang="en-GB" smtClean="0"/>
              <a:t>27</a:t>
            </a:fld>
            <a:endParaRPr lang="en-GB"/>
          </a:p>
        </p:txBody>
      </p:sp>
    </p:spTree>
    <p:extLst>
      <p:ext uri="{BB962C8B-B14F-4D97-AF65-F5344CB8AC3E}">
        <p14:creationId xmlns:p14="http://schemas.microsoft.com/office/powerpoint/2010/main" val="935108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A6FE69-6C11-4D3B-872A-F4B2B4D1B4AF}" type="slidenum">
              <a:rPr lang="en-GB" smtClean="0"/>
              <a:t>28</a:t>
            </a:fld>
            <a:endParaRPr lang="en-GB"/>
          </a:p>
        </p:txBody>
      </p:sp>
    </p:spTree>
    <p:extLst>
      <p:ext uri="{BB962C8B-B14F-4D97-AF65-F5344CB8AC3E}">
        <p14:creationId xmlns:p14="http://schemas.microsoft.com/office/powerpoint/2010/main" val="1746965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A6FE69-6C11-4D3B-872A-F4B2B4D1B4AF}" type="slidenum">
              <a:rPr lang="en-GB" smtClean="0"/>
              <a:t>29</a:t>
            </a:fld>
            <a:endParaRPr lang="en-GB"/>
          </a:p>
        </p:txBody>
      </p:sp>
    </p:spTree>
    <p:extLst>
      <p:ext uri="{BB962C8B-B14F-4D97-AF65-F5344CB8AC3E}">
        <p14:creationId xmlns:p14="http://schemas.microsoft.com/office/powerpoint/2010/main" val="3531892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BA04D37-E726-48E2-829C-D43FA8A34770}" type="datetimeFigureOut">
              <a:rPr lang="en-GB" smtClean="0"/>
              <a:t>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AFBDE-7E56-4F6B-A5B9-BC9D04C944FE}" type="slidenum">
              <a:rPr lang="en-GB" smtClean="0"/>
              <a:t>‹#›</a:t>
            </a:fld>
            <a:endParaRPr lang="en-GB"/>
          </a:p>
        </p:txBody>
      </p:sp>
    </p:spTree>
    <p:extLst>
      <p:ext uri="{BB962C8B-B14F-4D97-AF65-F5344CB8AC3E}">
        <p14:creationId xmlns:p14="http://schemas.microsoft.com/office/powerpoint/2010/main" val="1974230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A04D37-E726-48E2-829C-D43FA8A34770}" type="datetimeFigureOut">
              <a:rPr lang="en-GB" smtClean="0"/>
              <a:t>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AFBDE-7E56-4F6B-A5B9-BC9D04C944FE}" type="slidenum">
              <a:rPr lang="en-GB" smtClean="0"/>
              <a:t>‹#›</a:t>
            </a:fld>
            <a:endParaRPr lang="en-GB"/>
          </a:p>
        </p:txBody>
      </p:sp>
    </p:spTree>
    <p:extLst>
      <p:ext uri="{BB962C8B-B14F-4D97-AF65-F5344CB8AC3E}">
        <p14:creationId xmlns:p14="http://schemas.microsoft.com/office/powerpoint/2010/main" val="3799694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A04D37-E726-48E2-829C-D43FA8A34770}" type="datetimeFigureOut">
              <a:rPr lang="en-GB" smtClean="0"/>
              <a:t>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AFBDE-7E56-4F6B-A5B9-BC9D04C944FE}" type="slidenum">
              <a:rPr lang="en-GB" smtClean="0"/>
              <a:t>‹#›</a:t>
            </a:fld>
            <a:endParaRPr lang="en-GB"/>
          </a:p>
        </p:txBody>
      </p:sp>
    </p:spTree>
    <p:extLst>
      <p:ext uri="{BB962C8B-B14F-4D97-AF65-F5344CB8AC3E}">
        <p14:creationId xmlns:p14="http://schemas.microsoft.com/office/powerpoint/2010/main" val="3313252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A04D37-E726-48E2-829C-D43FA8A34770}" type="datetimeFigureOut">
              <a:rPr lang="en-GB" smtClean="0"/>
              <a:t>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AFBDE-7E56-4F6B-A5B9-BC9D04C944FE}" type="slidenum">
              <a:rPr lang="en-GB" smtClean="0"/>
              <a:t>‹#›</a:t>
            </a:fld>
            <a:endParaRPr lang="en-GB"/>
          </a:p>
        </p:txBody>
      </p:sp>
    </p:spTree>
    <p:extLst>
      <p:ext uri="{BB962C8B-B14F-4D97-AF65-F5344CB8AC3E}">
        <p14:creationId xmlns:p14="http://schemas.microsoft.com/office/powerpoint/2010/main" val="979585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A04D37-E726-48E2-829C-D43FA8A34770}" type="datetimeFigureOut">
              <a:rPr lang="en-GB" smtClean="0"/>
              <a:t>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AFBDE-7E56-4F6B-A5B9-BC9D04C944FE}" type="slidenum">
              <a:rPr lang="en-GB" smtClean="0"/>
              <a:t>‹#›</a:t>
            </a:fld>
            <a:endParaRPr lang="en-GB"/>
          </a:p>
        </p:txBody>
      </p:sp>
    </p:spTree>
    <p:extLst>
      <p:ext uri="{BB962C8B-B14F-4D97-AF65-F5344CB8AC3E}">
        <p14:creationId xmlns:p14="http://schemas.microsoft.com/office/powerpoint/2010/main" val="3380797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A04D37-E726-48E2-829C-D43FA8A34770}" type="datetimeFigureOut">
              <a:rPr lang="en-GB" smtClean="0"/>
              <a:t>10/8/2021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DAFBDE-7E56-4F6B-A5B9-BC9D04C944FE}" type="slidenum">
              <a:rPr lang="en-GB" smtClean="0"/>
              <a:t>‹#›</a:t>
            </a:fld>
            <a:endParaRPr lang="en-GB"/>
          </a:p>
        </p:txBody>
      </p:sp>
    </p:spTree>
    <p:extLst>
      <p:ext uri="{BB962C8B-B14F-4D97-AF65-F5344CB8AC3E}">
        <p14:creationId xmlns:p14="http://schemas.microsoft.com/office/powerpoint/2010/main" val="3272947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A04D37-E726-48E2-829C-D43FA8A34770}" type="datetimeFigureOut">
              <a:rPr lang="en-GB" smtClean="0"/>
              <a:t>10/8/2021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DAFBDE-7E56-4F6B-A5B9-BC9D04C944FE}" type="slidenum">
              <a:rPr lang="en-GB" smtClean="0"/>
              <a:t>‹#›</a:t>
            </a:fld>
            <a:endParaRPr lang="en-GB"/>
          </a:p>
        </p:txBody>
      </p:sp>
    </p:spTree>
    <p:extLst>
      <p:ext uri="{BB962C8B-B14F-4D97-AF65-F5344CB8AC3E}">
        <p14:creationId xmlns:p14="http://schemas.microsoft.com/office/powerpoint/2010/main" val="2951563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A04D37-E726-48E2-829C-D43FA8A34770}" type="datetimeFigureOut">
              <a:rPr lang="en-GB" smtClean="0"/>
              <a:t>10/8/2021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DAFBDE-7E56-4F6B-A5B9-BC9D04C944FE}" type="slidenum">
              <a:rPr lang="en-GB" smtClean="0"/>
              <a:t>‹#›</a:t>
            </a:fld>
            <a:endParaRPr lang="en-GB"/>
          </a:p>
        </p:txBody>
      </p:sp>
    </p:spTree>
    <p:extLst>
      <p:ext uri="{BB962C8B-B14F-4D97-AF65-F5344CB8AC3E}">
        <p14:creationId xmlns:p14="http://schemas.microsoft.com/office/powerpoint/2010/main" val="4175837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A04D37-E726-48E2-829C-D43FA8A34770}" type="datetimeFigureOut">
              <a:rPr lang="en-GB" smtClean="0"/>
              <a:t>10/8/2021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DAFBDE-7E56-4F6B-A5B9-BC9D04C944FE}" type="slidenum">
              <a:rPr lang="en-GB" smtClean="0"/>
              <a:t>‹#›</a:t>
            </a:fld>
            <a:endParaRPr lang="en-GB"/>
          </a:p>
        </p:txBody>
      </p:sp>
    </p:spTree>
    <p:extLst>
      <p:ext uri="{BB962C8B-B14F-4D97-AF65-F5344CB8AC3E}">
        <p14:creationId xmlns:p14="http://schemas.microsoft.com/office/powerpoint/2010/main" val="3472667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A04D37-E726-48E2-829C-D43FA8A34770}" type="datetimeFigureOut">
              <a:rPr lang="en-GB" smtClean="0"/>
              <a:t>10/8/2021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DAFBDE-7E56-4F6B-A5B9-BC9D04C944FE}" type="slidenum">
              <a:rPr lang="en-GB" smtClean="0"/>
              <a:t>‹#›</a:t>
            </a:fld>
            <a:endParaRPr lang="en-GB"/>
          </a:p>
        </p:txBody>
      </p:sp>
    </p:spTree>
    <p:extLst>
      <p:ext uri="{BB962C8B-B14F-4D97-AF65-F5344CB8AC3E}">
        <p14:creationId xmlns:p14="http://schemas.microsoft.com/office/powerpoint/2010/main" val="2119280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A04D37-E726-48E2-829C-D43FA8A34770}" type="datetimeFigureOut">
              <a:rPr lang="en-GB" smtClean="0"/>
              <a:t>10/8/2021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DAFBDE-7E56-4F6B-A5B9-BC9D04C944FE}" type="slidenum">
              <a:rPr lang="en-GB" smtClean="0"/>
              <a:t>‹#›</a:t>
            </a:fld>
            <a:endParaRPr lang="en-GB"/>
          </a:p>
        </p:txBody>
      </p:sp>
    </p:spTree>
    <p:extLst>
      <p:ext uri="{BB962C8B-B14F-4D97-AF65-F5344CB8AC3E}">
        <p14:creationId xmlns:p14="http://schemas.microsoft.com/office/powerpoint/2010/main" val="4245541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04D37-E726-48E2-829C-D43FA8A34770}" type="datetimeFigureOut">
              <a:rPr lang="en-GB" smtClean="0"/>
              <a:t>10/8/2021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DAFBDE-7E56-4F6B-A5B9-BC9D04C944FE}" type="slidenum">
              <a:rPr lang="en-GB" smtClean="0"/>
              <a:t>‹#›</a:t>
            </a:fld>
            <a:endParaRPr lang="en-GB"/>
          </a:p>
        </p:txBody>
      </p:sp>
    </p:spTree>
    <p:extLst>
      <p:ext uri="{BB962C8B-B14F-4D97-AF65-F5344CB8AC3E}">
        <p14:creationId xmlns:p14="http://schemas.microsoft.com/office/powerpoint/2010/main" val="38427998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jp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g"/><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7SCkIXOlta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tmp"/></Relationships>
</file>

<file path=ppt/slides/_rels/slide22.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www.standard.co.uk/news/uk/sir-cliff-richard-successfully-sues-bbc-for-invasion-of-privacy-a3889976.html" TargetMode="Externa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772XsKXpkzs"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www.youtube.com/watch?v=jtdLW1WcUxg&amp;safe=true" TargetMode="External"/><Relationship Id="rId5" Type="http://schemas.openxmlformats.org/officeDocument/2006/relationships/hyperlink" Target="https://www.ibtimes.co.uk/topless-photos-kate-middleton-six-journalists-face-trial-invasion-privacy-1588234" TargetMode="External"/><Relationship Id="rId4" Type="http://schemas.openxmlformats.org/officeDocument/2006/relationships/hyperlink" Target="https://news.sky.com/entertainment"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_aqr3cw2gpY&amp;safe=true" TargetMode="Externa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www.bbc.co.uk/iplayer/episode/m0010bbn/points-of-view-2021-episode-16" TargetMode="External"/><Relationship Id="rId2" Type="http://schemas.openxmlformats.org/officeDocument/2006/relationships/hyperlink" Target="https://www.bbc.co.uk/iplayer"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qO2onZwxBk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kVAztNx0rHQ"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FqQ-u11gn0M" TargetMode="External"/><Relationship Id="rId2" Type="http://schemas.openxmlformats.org/officeDocument/2006/relationships/hyperlink" Target="https://www.youtube.com/watch?v=6w8QnvQiOU4" TargetMode="Externa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9764486" cy="5338989"/>
          </a:xfrm>
        </p:spPr>
        <p:txBody>
          <a:bodyPr/>
          <a:lstStyle/>
          <a:p>
            <a:r>
              <a:rPr lang="en-US" dirty="0">
                <a:latin typeface="Times New Roman" panose="02020603050405020304" pitchFamily="18" charset="0"/>
                <a:cs typeface="Times New Roman" panose="02020603050405020304" pitchFamily="18" charset="0"/>
              </a:rPr>
              <a:t> </a:t>
            </a:r>
            <a:r>
              <a:rPr lang="en-US" dirty="0" smtClean="0">
                <a:cs typeface="Times New Roman" panose="02020603050405020304" pitchFamily="18" charset="0"/>
              </a:rPr>
              <a:t>RESPECT TERM 2</a:t>
            </a:r>
            <a:br>
              <a:rPr lang="en-US" dirty="0" smtClean="0">
                <a:cs typeface="Times New Roman" panose="02020603050405020304" pitchFamily="18" charset="0"/>
              </a:rPr>
            </a:br>
            <a:r>
              <a:rPr lang="en-US" dirty="0">
                <a:cs typeface="Times New Roman" panose="02020603050405020304" pitchFamily="18" charset="0"/>
              </a:rPr>
              <a:t/>
            </a:r>
            <a:br>
              <a:rPr lang="en-US" dirty="0">
                <a:cs typeface="Times New Roman" panose="02020603050405020304" pitchFamily="18" charset="0"/>
              </a:rPr>
            </a:br>
            <a:r>
              <a:rPr lang="en-US" dirty="0" smtClean="0">
                <a:cs typeface="Times New Roman" panose="02020603050405020304" pitchFamily="18" charset="0"/>
              </a:rPr>
              <a:t>Enquiry: How powerful is the media?</a:t>
            </a:r>
            <a:br>
              <a:rPr lang="en-US" dirty="0" smtClean="0">
                <a:cs typeface="Times New Roman" panose="02020603050405020304" pitchFamily="18" charset="0"/>
              </a:rPr>
            </a:br>
            <a:endParaRPr lang="en-GB" dirty="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1886" y="4196884"/>
            <a:ext cx="4089640" cy="2486943"/>
          </a:xfrm>
          <a:prstGeom prst="rect">
            <a:avLst/>
          </a:prstGeom>
        </p:spPr>
      </p:pic>
    </p:spTree>
    <p:extLst>
      <p:ext uri="{BB962C8B-B14F-4D97-AF65-F5344CB8AC3E}">
        <p14:creationId xmlns:p14="http://schemas.microsoft.com/office/powerpoint/2010/main" val="3259436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922" y="324853"/>
            <a:ext cx="1884032" cy="260006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554" y="403866"/>
            <a:ext cx="1964694" cy="253921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3132" y="3376245"/>
            <a:ext cx="2090105" cy="265973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922" y="3376246"/>
            <a:ext cx="2056495" cy="2687152"/>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98001" y="403866"/>
            <a:ext cx="2085230" cy="2687152"/>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7762" y="403867"/>
            <a:ext cx="2251126" cy="2680247"/>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07510" y="3376246"/>
            <a:ext cx="2271404" cy="2806505"/>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78729" y="3376245"/>
            <a:ext cx="2209646" cy="2806505"/>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78914" y="387788"/>
            <a:ext cx="2091695" cy="2696326"/>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12648" y="3453393"/>
            <a:ext cx="2100326" cy="2729357"/>
          </a:xfrm>
          <a:prstGeom prst="rect">
            <a:avLst/>
          </a:prstGeom>
        </p:spPr>
      </p:pic>
      <p:sp>
        <p:nvSpPr>
          <p:cNvPr id="18" name="TextBox 17"/>
          <p:cNvSpPr txBox="1"/>
          <p:nvPr/>
        </p:nvSpPr>
        <p:spPr>
          <a:xfrm>
            <a:off x="2788372" y="4494905"/>
            <a:ext cx="1575581" cy="646331"/>
          </a:xfrm>
          <a:prstGeom prst="rect">
            <a:avLst/>
          </a:prstGeom>
          <a:solidFill>
            <a:schemeClr val="bg1"/>
          </a:solidFill>
        </p:spPr>
        <p:txBody>
          <a:bodyPr wrap="square" rtlCol="0">
            <a:spAutoFit/>
          </a:bodyPr>
          <a:lstStyle/>
          <a:p>
            <a:pPr algn="ctr"/>
            <a:r>
              <a:rPr lang="en-GB" b="1" dirty="0" smtClean="0">
                <a:solidFill>
                  <a:prstClr val="black"/>
                </a:solidFill>
              </a:rPr>
              <a:t>Rupert Murdoch</a:t>
            </a:r>
            <a:endParaRPr lang="en-GB" b="1" dirty="0">
              <a:solidFill>
                <a:prstClr val="black"/>
              </a:solidFill>
            </a:endParaRPr>
          </a:p>
        </p:txBody>
      </p:sp>
      <p:sp>
        <p:nvSpPr>
          <p:cNvPr id="19" name="TextBox 18"/>
          <p:cNvSpPr txBox="1"/>
          <p:nvPr/>
        </p:nvSpPr>
        <p:spPr>
          <a:xfrm>
            <a:off x="326147" y="1167459"/>
            <a:ext cx="1575581" cy="923330"/>
          </a:xfrm>
          <a:prstGeom prst="rect">
            <a:avLst/>
          </a:prstGeom>
          <a:solidFill>
            <a:schemeClr val="bg1"/>
          </a:solidFill>
        </p:spPr>
        <p:txBody>
          <a:bodyPr wrap="square" rtlCol="0">
            <a:spAutoFit/>
          </a:bodyPr>
          <a:lstStyle/>
          <a:p>
            <a:pPr algn="ctr"/>
            <a:r>
              <a:rPr lang="en-GB" b="1" dirty="0" smtClean="0">
                <a:solidFill>
                  <a:prstClr val="black"/>
                </a:solidFill>
              </a:rPr>
              <a:t>David &amp; Frederick</a:t>
            </a:r>
          </a:p>
          <a:p>
            <a:pPr algn="ctr"/>
            <a:r>
              <a:rPr lang="en-GB" b="1" dirty="0" smtClean="0">
                <a:solidFill>
                  <a:prstClr val="black"/>
                </a:solidFill>
              </a:rPr>
              <a:t>Barclay</a:t>
            </a:r>
            <a:endParaRPr lang="en-GB" b="1" dirty="0">
              <a:solidFill>
                <a:prstClr val="black"/>
              </a:solidFill>
            </a:endParaRPr>
          </a:p>
        </p:txBody>
      </p:sp>
      <p:sp>
        <p:nvSpPr>
          <p:cNvPr id="20" name="TextBox 19"/>
          <p:cNvSpPr txBox="1"/>
          <p:nvPr/>
        </p:nvSpPr>
        <p:spPr>
          <a:xfrm>
            <a:off x="5265667" y="4507687"/>
            <a:ext cx="1575581" cy="646331"/>
          </a:xfrm>
          <a:prstGeom prst="rect">
            <a:avLst/>
          </a:prstGeom>
          <a:solidFill>
            <a:schemeClr val="bg1"/>
          </a:solidFill>
        </p:spPr>
        <p:txBody>
          <a:bodyPr wrap="square" rtlCol="0">
            <a:spAutoFit/>
          </a:bodyPr>
          <a:lstStyle/>
          <a:p>
            <a:pPr algn="ctr"/>
            <a:r>
              <a:rPr lang="en-GB" b="1" dirty="0" smtClean="0">
                <a:solidFill>
                  <a:prstClr val="black"/>
                </a:solidFill>
              </a:rPr>
              <a:t>Rupert Murdoch</a:t>
            </a:r>
            <a:endParaRPr lang="en-GB" b="1" dirty="0">
              <a:solidFill>
                <a:prstClr val="black"/>
              </a:solidFill>
            </a:endParaRPr>
          </a:p>
        </p:txBody>
      </p:sp>
      <p:sp>
        <p:nvSpPr>
          <p:cNvPr id="21" name="TextBox 20"/>
          <p:cNvSpPr txBox="1"/>
          <p:nvPr/>
        </p:nvSpPr>
        <p:spPr>
          <a:xfrm>
            <a:off x="2659271" y="1350309"/>
            <a:ext cx="1575581" cy="646331"/>
          </a:xfrm>
          <a:prstGeom prst="rect">
            <a:avLst/>
          </a:prstGeom>
          <a:solidFill>
            <a:schemeClr val="bg1"/>
          </a:solidFill>
        </p:spPr>
        <p:txBody>
          <a:bodyPr wrap="square" rtlCol="0">
            <a:spAutoFit/>
          </a:bodyPr>
          <a:lstStyle/>
          <a:p>
            <a:pPr algn="ctr"/>
            <a:r>
              <a:rPr lang="en-GB" b="1" dirty="0" smtClean="0">
                <a:solidFill>
                  <a:prstClr val="black"/>
                </a:solidFill>
              </a:rPr>
              <a:t>The Scott Trust</a:t>
            </a:r>
            <a:endParaRPr lang="en-GB" b="1" dirty="0">
              <a:solidFill>
                <a:prstClr val="black"/>
              </a:solidFill>
            </a:endParaRPr>
          </a:p>
        </p:txBody>
      </p:sp>
      <p:sp>
        <p:nvSpPr>
          <p:cNvPr id="22" name="TextBox 21"/>
          <p:cNvSpPr txBox="1"/>
          <p:nvPr/>
        </p:nvSpPr>
        <p:spPr>
          <a:xfrm>
            <a:off x="677081" y="4456331"/>
            <a:ext cx="1575581" cy="646331"/>
          </a:xfrm>
          <a:prstGeom prst="rect">
            <a:avLst/>
          </a:prstGeom>
          <a:solidFill>
            <a:schemeClr val="bg1"/>
          </a:solidFill>
        </p:spPr>
        <p:txBody>
          <a:bodyPr wrap="square" rtlCol="0">
            <a:spAutoFit/>
          </a:bodyPr>
          <a:lstStyle/>
          <a:p>
            <a:pPr algn="ctr"/>
            <a:r>
              <a:rPr lang="en-GB" b="1" dirty="0" smtClean="0">
                <a:solidFill>
                  <a:prstClr val="black"/>
                </a:solidFill>
              </a:rPr>
              <a:t>Trinity Mirror PLC</a:t>
            </a:r>
            <a:endParaRPr lang="en-GB" b="1" dirty="0">
              <a:solidFill>
                <a:prstClr val="black"/>
              </a:solidFill>
            </a:endParaRPr>
          </a:p>
        </p:txBody>
      </p:sp>
      <p:sp>
        <p:nvSpPr>
          <p:cNvPr id="23" name="TextBox 22"/>
          <p:cNvSpPr txBox="1"/>
          <p:nvPr/>
        </p:nvSpPr>
        <p:spPr>
          <a:xfrm>
            <a:off x="5075941" y="1350308"/>
            <a:ext cx="1575581" cy="369332"/>
          </a:xfrm>
          <a:prstGeom prst="rect">
            <a:avLst/>
          </a:prstGeom>
          <a:solidFill>
            <a:schemeClr val="bg1"/>
          </a:solidFill>
        </p:spPr>
        <p:txBody>
          <a:bodyPr wrap="square" rtlCol="0">
            <a:spAutoFit/>
          </a:bodyPr>
          <a:lstStyle/>
          <a:p>
            <a:pPr algn="ctr"/>
            <a:r>
              <a:rPr lang="en-GB" b="1" dirty="0" smtClean="0">
                <a:solidFill>
                  <a:prstClr val="black"/>
                </a:solidFill>
              </a:rPr>
              <a:t>Pearson PLC</a:t>
            </a:r>
            <a:endParaRPr lang="en-GB" b="1" dirty="0">
              <a:solidFill>
                <a:prstClr val="black"/>
              </a:solidFill>
            </a:endParaRPr>
          </a:p>
        </p:txBody>
      </p:sp>
      <p:sp>
        <p:nvSpPr>
          <p:cNvPr id="24" name="TextBox 23"/>
          <p:cNvSpPr txBox="1"/>
          <p:nvPr/>
        </p:nvSpPr>
        <p:spPr>
          <a:xfrm>
            <a:off x="7436970" y="1526260"/>
            <a:ext cx="1575581" cy="646331"/>
          </a:xfrm>
          <a:prstGeom prst="rect">
            <a:avLst/>
          </a:prstGeom>
          <a:solidFill>
            <a:schemeClr val="bg1"/>
          </a:solidFill>
        </p:spPr>
        <p:txBody>
          <a:bodyPr wrap="square" rtlCol="0">
            <a:spAutoFit/>
          </a:bodyPr>
          <a:lstStyle/>
          <a:p>
            <a:pPr algn="ctr"/>
            <a:r>
              <a:rPr lang="en-GB" b="1" dirty="0" smtClean="0">
                <a:solidFill>
                  <a:prstClr val="black"/>
                </a:solidFill>
              </a:rPr>
              <a:t>Lord </a:t>
            </a:r>
            <a:r>
              <a:rPr lang="en-GB" b="1" dirty="0" err="1" smtClean="0">
                <a:solidFill>
                  <a:prstClr val="black"/>
                </a:solidFill>
              </a:rPr>
              <a:t>Rothermere</a:t>
            </a:r>
            <a:endParaRPr lang="en-GB" b="1" dirty="0">
              <a:solidFill>
                <a:prstClr val="black"/>
              </a:solidFill>
            </a:endParaRPr>
          </a:p>
        </p:txBody>
      </p:sp>
      <p:sp>
        <p:nvSpPr>
          <p:cNvPr id="25" name="TextBox 24"/>
          <p:cNvSpPr txBox="1"/>
          <p:nvPr/>
        </p:nvSpPr>
        <p:spPr>
          <a:xfrm>
            <a:off x="7707990" y="4507686"/>
            <a:ext cx="1575581" cy="646331"/>
          </a:xfrm>
          <a:prstGeom prst="rect">
            <a:avLst/>
          </a:prstGeom>
          <a:solidFill>
            <a:schemeClr val="bg1"/>
          </a:solidFill>
        </p:spPr>
        <p:txBody>
          <a:bodyPr wrap="square" rtlCol="0">
            <a:spAutoFit/>
          </a:bodyPr>
          <a:lstStyle/>
          <a:p>
            <a:pPr algn="ctr"/>
            <a:r>
              <a:rPr lang="en-GB" b="1" dirty="0" smtClean="0">
                <a:solidFill>
                  <a:prstClr val="black"/>
                </a:solidFill>
              </a:rPr>
              <a:t>Richard Desmond</a:t>
            </a:r>
            <a:endParaRPr lang="en-GB" b="1" dirty="0">
              <a:solidFill>
                <a:prstClr val="black"/>
              </a:solidFill>
            </a:endParaRPr>
          </a:p>
        </p:txBody>
      </p:sp>
      <p:sp>
        <p:nvSpPr>
          <p:cNvPr id="26" name="TextBox 25"/>
          <p:cNvSpPr txBox="1"/>
          <p:nvPr/>
        </p:nvSpPr>
        <p:spPr>
          <a:xfrm>
            <a:off x="10107530" y="1526259"/>
            <a:ext cx="1575581" cy="923330"/>
          </a:xfrm>
          <a:prstGeom prst="rect">
            <a:avLst/>
          </a:prstGeom>
          <a:solidFill>
            <a:schemeClr val="bg1"/>
          </a:solidFill>
        </p:spPr>
        <p:txBody>
          <a:bodyPr wrap="square" rtlCol="0">
            <a:spAutoFit/>
          </a:bodyPr>
          <a:lstStyle/>
          <a:p>
            <a:pPr algn="ctr"/>
            <a:r>
              <a:rPr lang="en-GB" b="1" dirty="0" smtClean="0">
                <a:solidFill>
                  <a:prstClr val="black"/>
                </a:solidFill>
              </a:rPr>
              <a:t>The People’s Press Printing Society</a:t>
            </a:r>
            <a:endParaRPr lang="en-GB" b="1" dirty="0">
              <a:solidFill>
                <a:prstClr val="black"/>
              </a:solidFill>
            </a:endParaRPr>
          </a:p>
        </p:txBody>
      </p:sp>
      <p:sp>
        <p:nvSpPr>
          <p:cNvPr id="27" name="TextBox 26"/>
          <p:cNvSpPr txBox="1"/>
          <p:nvPr/>
        </p:nvSpPr>
        <p:spPr>
          <a:xfrm>
            <a:off x="10052825" y="4507686"/>
            <a:ext cx="1575581" cy="369332"/>
          </a:xfrm>
          <a:prstGeom prst="rect">
            <a:avLst/>
          </a:prstGeom>
          <a:solidFill>
            <a:schemeClr val="bg1"/>
          </a:solidFill>
        </p:spPr>
        <p:txBody>
          <a:bodyPr wrap="square" rtlCol="0">
            <a:spAutoFit/>
          </a:bodyPr>
          <a:lstStyle/>
          <a:p>
            <a:pPr algn="ctr"/>
            <a:r>
              <a:rPr lang="en-GB" b="1" dirty="0" smtClean="0">
                <a:solidFill>
                  <a:prstClr val="black"/>
                </a:solidFill>
              </a:rPr>
              <a:t>A &amp; E </a:t>
            </a:r>
            <a:r>
              <a:rPr lang="en-GB" b="1" dirty="0" err="1" smtClean="0">
                <a:solidFill>
                  <a:prstClr val="black"/>
                </a:solidFill>
              </a:rPr>
              <a:t>Lebedev</a:t>
            </a:r>
            <a:endParaRPr lang="en-GB" b="1" dirty="0">
              <a:solidFill>
                <a:prstClr val="black"/>
              </a:solidFill>
            </a:endParaRPr>
          </a:p>
        </p:txBody>
      </p:sp>
    </p:spTree>
    <p:extLst>
      <p:ext uri="{BB962C8B-B14F-4D97-AF65-F5344CB8AC3E}">
        <p14:creationId xmlns:p14="http://schemas.microsoft.com/office/powerpoint/2010/main" val="369581663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2000"/>
                                        <p:tgtEl>
                                          <p:spTgt spid="19"/>
                                        </p:tgtEl>
                                      </p:cBhvr>
                                    </p:animEffect>
                                    <p:anim calcmode="lin" valueType="num">
                                      <p:cBhvr>
                                        <p:cTn id="48" dur="2000" fill="hold"/>
                                        <p:tgtEl>
                                          <p:spTgt spid="19"/>
                                        </p:tgtEl>
                                        <p:attrNameLst>
                                          <p:attrName>style.rotation</p:attrName>
                                        </p:attrNameLst>
                                      </p:cBhvr>
                                      <p:tavLst>
                                        <p:tav tm="0">
                                          <p:val>
                                            <p:fltVal val="720"/>
                                          </p:val>
                                        </p:tav>
                                        <p:tav tm="100000">
                                          <p:val>
                                            <p:fltVal val="0"/>
                                          </p:val>
                                        </p:tav>
                                      </p:tavLst>
                                    </p:anim>
                                    <p:anim calcmode="lin" valueType="num">
                                      <p:cBhvr>
                                        <p:cTn id="49" dur="2000" fill="hold"/>
                                        <p:tgtEl>
                                          <p:spTgt spid="19"/>
                                        </p:tgtEl>
                                        <p:attrNameLst>
                                          <p:attrName>ppt_h</p:attrName>
                                        </p:attrNameLst>
                                      </p:cBhvr>
                                      <p:tavLst>
                                        <p:tav tm="0">
                                          <p:val>
                                            <p:fltVal val="0"/>
                                          </p:val>
                                        </p:tav>
                                        <p:tav tm="100000">
                                          <p:val>
                                            <p:strVal val="#ppt_h"/>
                                          </p:val>
                                        </p:tav>
                                      </p:tavLst>
                                    </p:anim>
                                    <p:anim calcmode="lin" valueType="num">
                                      <p:cBhvr>
                                        <p:cTn id="50" dur="2000" fill="hold"/>
                                        <p:tgtEl>
                                          <p:spTgt spid="19"/>
                                        </p:tgtEl>
                                        <p:attrNameLst>
                                          <p:attrName>ppt_w</p:attrName>
                                        </p:attrNameLst>
                                      </p:cBhvr>
                                      <p:tavLst>
                                        <p:tav tm="0">
                                          <p:val>
                                            <p:fltVal val="0"/>
                                          </p:val>
                                        </p:tav>
                                        <p:tav tm="100000">
                                          <p:val>
                                            <p:strVal val="#ppt_w"/>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anim calcmode="lin" valueType="num">
                                      <p:cBhvr>
                                        <p:cTn id="68" dur="1000" fill="hold"/>
                                        <p:tgtEl>
                                          <p:spTgt spid="24"/>
                                        </p:tgtEl>
                                        <p:attrNameLst>
                                          <p:attrName>ppt_x</p:attrName>
                                        </p:attrNameLst>
                                      </p:cBhvr>
                                      <p:tavLst>
                                        <p:tav tm="0">
                                          <p:val>
                                            <p:strVal val="#ppt_x"/>
                                          </p:val>
                                        </p:tav>
                                        <p:tav tm="100000">
                                          <p:val>
                                            <p:strVal val="#ppt_x"/>
                                          </p:val>
                                        </p:tav>
                                      </p:tavLst>
                                    </p:anim>
                                    <p:anim calcmode="lin" valueType="num">
                                      <p:cBhvr>
                                        <p:cTn id="6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grpId="0"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wipe(down)">
                                      <p:cBhvr>
                                        <p:cTn id="78" dur="580">
                                          <p:stCondLst>
                                            <p:cond delay="0"/>
                                          </p:stCondLst>
                                        </p:cTn>
                                        <p:tgtEl>
                                          <p:spTgt spid="22"/>
                                        </p:tgtEl>
                                      </p:cBhvr>
                                    </p:animEffect>
                                    <p:anim calcmode="lin" valueType="num">
                                      <p:cBhvr>
                                        <p:cTn id="79"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84" dur="26">
                                          <p:stCondLst>
                                            <p:cond delay="650"/>
                                          </p:stCondLst>
                                        </p:cTn>
                                        <p:tgtEl>
                                          <p:spTgt spid="22"/>
                                        </p:tgtEl>
                                      </p:cBhvr>
                                      <p:to x="100000" y="60000"/>
                                    </p:animScale>
                                    <p:animScale>
                                      <p:cBhvr>
                                        <p:cTn id="85" dur="166" decel="50000">
                                          <p:stCondLst>
                                            <p:cond delay="676"/>
                                          </p:stCondLst>
                                        </p:cTn>
                                        <p:tgtEl>
                                          <p:spTgt spid="22"/>
                                        </p:tgtEl>
                                      </p:cBhvr>
                                      <p:to x="100000" y="100000"/>
                                    </p:animScale>
                                    <p:animScale>
                                      <p:cBhvr>
                                        <p:cTn id="86" dur="26">
                                          <p:stCondLst>
                                            <p:cond delay="1312"/>
                                          </p:stCondLst>
                                        </p:cTn>
                                        <p:tgtEl>
                                          <p:spTgt spid="22"/>
                                        </p:tgtEl>
                                      </p:cBhvr>
                                      <p:to x="100000" y="80000"/>
                                    </p:animScale>
                                    <p:animScale>
                                      <p:cBhvr>
                                        <p:cTn id="87" dur="166" decel="50000">
                                          <p:stCondLst>
                                            <p:cond delay="1338"/>
                                          </p:stCondLst>
                                        </p:cTn>
                                        <p:tgtEl>
                                          <p:spTgt spid="22"/>
                                        </p:tgtEl>
                                      </p:cBhvr>
                                      <p:to x="100000" y="100000"/>
                                    </p:animScale>
                                    <p:animScale>
                                      <p:cBhvr>
                                        <p:cTn id="88" dur="26">
                                          <p:stCondLst>
                                            <p:cond delay="1642"/>
                                          </p:stCondLst>
                                        </p:cTn>
                                        <p:tgtEl>
                                          <p:spTgt spid="22"/>
                                        </p:tgtEl>
                                      </p:cBhvr>
                                      <p:to x="100000" y="90000"/>
                                    </p:animScale>
                                    <p:animScale>
                                      <p:cBhvr>
                                        <p:cTn id="89" dur="166" decel="50000">
                                          <p:stCondLst>
                                            <p:cond delay="1668"/>
                                          </p:stCondLst>
                                        </p:cTn>
                                        <p:tgtEl>
                                          <p:spTgt spid="22"/>
                                        </p:tgtEl>
                                      </p:cBhvr>
                                      <p:to x="100000" y="100000"/>
                                    </p:animScale>
                                    <p:animScale>
                                      <p:cBhvr>
                                        <p:cTn id="90" dur="26">
                                          <p:stCondLst>
                                            <p:cond delay="1808"/>
                                          </p:stCondLst>
                                        </p:cTn>
                                        <p:tgtEl>
                                          <p:spTgt spid="22"/>
                                        </p:tgtEl>
                                      </p:cBhvr>
                                      <p:to x="100000" y="95000"/>
                                    </p:animScale>
                                    <p:animScale>
                                      <p:cBhvr>
                                        <p:cTn id="91" dur="166" decel="50000">
                                          <p:stCondLst>
                                            <p:cond delay="1834"/>
                                          </p:stCondLst>
                                        </p:cTn>
                                        <p:tgtEl>
                                          <p:spTgt spid="22"/>
                                        </p:tgtEl>
                                      </p:cBhvr>
                                      <p:to x="100000" y="100000"/>
                                    </p:animScale>
                                  </p:childTnLst>
                                </p:cTn>
                              </p:par>
                            </p:childTnLst>
                          </p:cTn>
                        </p:par>
                      </p:childTnLst>
                    </p:cTn>
                  </p:par>
                  <p:par>
                    <p:cTn id="92" fill="hold">
                      <p:stCondLst>
                        <p:cond delay="indefinite"/>
                      </p:stCondLst>
                      <p:childTnLst>
                        <p:par>
                          <p:cTn id="93" fill="hold">
                            <p:stCondLst>
                              <p:cond delay="0"/>
                            </p:stCondLst>
                            <p:childTnLst>
                              <p:par>
                                <p:cTn id="94" presetID="21" presetClass="entr" presetSubtype="1" fill="hold" grpId="0" nodeType="click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wheel(1)">
                                      <p:cBhvr>
                                        <p:cTn id="96" dur="2000"/>
                                        <p:tgtEl>
                                          <p:spTgt spid="18"/>
                                        </p:tgtEl>
                                      </p:cBhvr>
                                    </p:animEffect>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grpId="0" nodeType="click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barn(inVertical)">
                                      <p:cBhvr>
                                        <p:cTn id="101" dur="500"/>
                                        <p:tgtEl>
                                          <p:spTgt spid="20"/>
                                        </p:tgtEl>
                                      </p:cBhvr>
                                    </p:animEffect>
                                  </p:childTnLst>
                                </p:cTn>
                              </p:par>
                            </p:childTnLst>
                          </p:cTn>
                        </p:par>
                      </p:childTnLst>
                    </p:cTn>
                  </p:par>
                  <p:par>
                    <p:cTn id="102" fill="hold">
                      <p:stCondLst>
                        <p:cond delay="indefinite"/>
                      </p:stCondLst>
                      <p:childTnLst>
                        <p:par>
                          <p:cTn id="103" fill="hold">
                            <p:stCondLst>
                              <p:cond delay="0"/>
                            </p:stCondLst>
                            <p:childTnLst>
                              <p:par>
                                <p:cTn id="104" presetID="45" presetClass="entr" presetSubtype="0" fill="hold" grpId="0" nodeType="click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fade">
                                      <p:cBhvr>
                                        <p:cTn id="106" dur="2000"/>
                                        <p:tgtEl>
                                          <p:spTgt spid="25"/>
                                        </p:tgtEl>
                                      </p:cBhvr>
                                    </p:animEffect>
                                    <p:anim calcmode="lin" valueType="num">
                                      <p:cBhvr>
                                        <p:cTn id="107" dur="2000" fill="hold"/>
                                        <p:tgtEl>
                                          <p:spTgt spid="25"/>
                                        </p:tgtEl>
                                        <p:attrNameLst>
                                          <p:attrName>ppt_w</p:attrName>
                                        </p:attrNameLst>
                                      </p:cBhvr>
                                      <p:tavLst>
                                        <p:tav tm="0" fmla="#ppt_w*sin(2.5*pi*$)">
                                          <p:val>
                                            <p:fltVal val="0"/>
                                          </p:val>
                                        </p:tav>
                                        <p:tav tm="100000">
                                          <p:val>
                                            <p:fltVal val="1"/>
                                          </p:val>
                                        </p:tav>
                                      </p:tavLst>
                                    </p:anim>
                                    <p:anim calcmode="lin" valueType="num">
                                      <p:cBhvr>
                                        <p:cTn id="108" dur="20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grpId="0" nodeType="click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1000" fill="hold"/>
                                        <p:tgtEl>
                                          <p:spTgt spid="27"/>
                                        </p:tgtEl>
                                        <p:attrNameLst>
                                          <p:attrName>ppt_w</p:attrName>
                                        </p:attrNameLst>
                                      </p:cBhvr>
                                      <p:tavLst>
                                        <p:tav tm="0">
                                          <p:val>
                                            <p:fltVal val="0"/>
                                          </p:val>
                                        </p:tav>
                                        <p:tav tm="100000">
                                          <p:val>
                                            <p:strVal val="#ppt_w"/>
                                          </p:val>
                                        </p:tav>
                                      </p:tavLst>
                                    </p:anim>
                                    <p:anim calcmode="lin" valueType="num">
                                      <p:cBhvr>
                                        <p:cTn id="114" dur="1000" fill="hold"/>
                                        <p:tgtEl>
                                          <p:spTgt spid="27"/>
                                        </p:tgtEl>
                                        <p:attrNameLst>
                                          <p:attrName>ppt_h</p:attrName>
                                        </p:attrNameLst>
                                      </p:cBhvr>
                                      <p:tavLst>
                                        <p:tav tm="0">
                                          <p:val>
                                            <p:fltVal val="0"/>
                                          </p:val>
                                        </p:tav>
                                        <p:tav tm="100000">
                                          <p:val>
                                            <p:strVal val="#ppt_h"/>
                                          </p:val>
                                        </p:tav>
                                      </p:tavLst>
                                    </p:anim>
                                    <p:anim calcmode="lin" valueType="num">
                                      <p:cBhvr>
                                        <p:cTn id="115" dur="1000" fill="hold"/>
                                        <p:tgtEl>
                                          <p:spTgt spid="27"/>
                                        </p:tgtEl>
                                        <p:attrNameLst>
                                          <p:attrName>style.rotation</p:attrName>
                                        </p:attrNameLst>
                                      </p:cBhvr>
                                      <p:tavLst>
                                        <p:tav tm="0">
                                          <p:val>
                                            <p:fltVal val="90"/>
                                          </p:val>
                                        </p:tav>
                                        <p:tav tm="100000">
                                          <p:val>
                                            <p:fltVal val="0"/>
                                          </p:val>
                                        </p:tav>
                                      </p:tavLst>
                                    </p:anim>
                                    <p:animEffect transition="in" filter="fade">
                                      <p:cBhvr>
                                        <p:cTn id="116"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470486" y="2745414"/>
          <a:ext cx="10783668" cy="2560320"/>
        </p:xfrm>
        <a:graphic>
          <a:graphicData uri="http://schemas.openxmlformats.org/drawingml/2006/table">
            <a:tbl>
              <a:tblPr firstRow="1" bandRow="1">
                <a:tableStyleId>{5C22544A-7EE6-4342-B048-85BDC9FD1C3A}</a:tableStyleId>
              </a:tblPr>
              <a:tblGrid>
                <a:gridCol w="2511350">
                  <a:extLst>
                    <a:ext uri="{9D8B030D-6E8A-4147-A177-3AD203B41FA5}">
                      <a16:colId xmlns:a16="http://schemas.microsoft.com/office/drawing/2014/main" val="20000"/>
                    </a:ext>
                  </a:extLst>
                </a:gridCol>
                <a:gridCol w="8272318">
                  <a:extLst>
                    <a:ext uri="{9D8B030D-6E8A-4147-A177-3AD203B41FA5}">
                      <a16:colId xmlns:a16="http://schemas.microsoft.com/office/drawing/2014/main" val="20001"/>
                    </a:ext>
                  </a:extLst>
                </a:gridCol>
              </a:tblGrid>
              <a:tr h="370840">
                <a:tc>
                  <a:txBody>
                    <a:bodyPr/>
                    <a:lstStyle/>
                    <a:p>
                      <a:r>
                        <a:rPr lang="en-GB" dirty="0" smtClean="0"/>
                        <a:t>CONS</a:t>
                      </a:r>
                      <a:endParaRPr lang="en-GB" dirty="0"/>
                    </a:p>
                  </a:txBody>
                  <a:tcPr/>
                </a:tc>
                <a:tc>
                  <a:txBody>
                    <a:bodyPr/>
                    <a:lstStyle/>
                    <a:p>
                      <a:endParaRPr lang="en-GB" dirty="0" smtClean="0"/>
                    </a:p>
                    <a:p>
                      <a:endParaRPr lang="en-GB" dirty="0"/>
                    </a:p>
                  </a:txBody>
                  <a:tcPr/>
                </a:tc>
                <a:extLst>
                  <a:ext uri="{0D108BD9-81ED-4DB2-BD59-A6C34878D82A}">
                    <a16:rowId xmlns:a16="http://schemas.microsoft.com/office/drawing/2014/main" val="10000"/>
                  </a:ext>
                </a:extLst>
              </a:tr>
              <a:tr h="370840">
                <a:tc>
                  <a:txBody>
                    <a:bodyPr/>
                    <a:lstStyle/>
                    <a:p>
                      <a:r>
                        <a:rPr lang="en-GB" dirty="0" smtClean="0"/>
                        <a:t>LAB</a:t>
                      </a:r>
                      <a:endParaRPr lang="en-GB" dirty="0"/>
                    </a:p>
                  </a:txBody>
                  <a:tcPr/>
                </a:tc>
                <a:tc>
                  <a:txBody>
                    <a:bodyPr/>
                    <a:lstStyle/>
                    <a:p>
                      <a:endParaRPr lang="en-GB" dirty="0" smtClean="0"/>
                    </a:p>
                    <a:p>
                      <a:endParaRPr lang="en-GB" dirty="0"/>
                    </a:p>
                  </a:txBody>
                  <a:tcPr/>
                </a:tc>
                <a:extLst>
                  <a:ext uri="{0D108BD9-81ED-4DB2-BD59-A6C34878D82A}">
                    <a16:rowId xmlns:a16="http://schemas.microsoft.com/office/drawing/2014/main" val="10001"/>
                  </a:ext>
                </a:extLst>
              </a:tr>
              <a:tr h="370840">
                <a:tc>
                  <a:txBody>
                    <a:bodyPr/>
                    <a:lstStyle/>
                    <a:p>
                      <a:r>
                        <a:rPr lang="en-GB" dirty="0" smtClean="0"/>
                        <a:t>UKIP</a:t>
                      </a:r>
                      <a:endParaRPr lang="en-GB" dirty="0"/>
                    </a:p>
                  </a:txBody>
                  <a:tcPr/>
                </a:tc>
                <a:tc>
                  <a:txBody>
                    <a:bodyPr/>
                    <a:lstStyle/>
                    <a:p>
                      <a:endParaRPr lang="en-GB" dirty="0" smtClean="0"/>
                    </a:p>
                    <a:p>
                      <a:endParaRPr lang="en-GB" dirty="0"/>
                    </a:p>
                  </a:txBody>
                  <a:tcPr/>
                </a:tc>
                <a:extLst>
                  <a:ext uri="{0D108BD9-81ED-4DB2-BD59-A6C34878D82A}">
                    <a16:rowId xmlns:a16="http://schemas.microsoft.com/office/drawing/2014/main" val="10002"/>
                  </a:ext>
                </a:extLst>
              </a:tr>
              <a:tr h="370840">
                <a:tc>
                  <a:txBody>
                    <a:bodyPr/>
                    <a:lstStyle/>
                    <a:p>
                      <a:r>
                        <a:rPr lang="en-GB" dirty="0" smtClean="0"/>
                        <a:t>NONE</a:t>
                      </a:r>
                      <a:endParaRPr lang="en-GB" dirty="0"/>
                    </a:p>
                  </a:txBody>
                  <a:tcPr/>
                </a:tc>
                <a:tc>
                  <a:txBody>
                    <a:bodyPr/>
                    <a:lstStyle/>
                    <a:p>
                      <a:endParaRPr lang="en-GB" dirty="0" smtClean="0"/>
                    </a:p>
                    <a:p>
                      <a:endParaRPr lang="en-GB" dirty="0"/>
                    </a:p>
                  </a:txBody>
                  <a:tcPr/>
                </a:tc>
                <a:extLst>
                  <a:ext uri="{0D108BD9-81ED-4DB2-BD59-A6C34878D82A}">
                    <a16:rowId xmlns:a16="http://schemas.microsoft.com/office/drawing/2014/main" val="10003"/>
                  </a:ext>
                </a:extLst>
              </a:tr>
            </a:tbl>
          </a:graphicData>
        </a:graphic>
      </p:graphicFrame>
      <p:sp>
        <p:nvSpPr>
          <p:cNvPr id="4" name="TextBox 3"/>
          <p:cNvSpPr txBox="1"/>
          <p:nvPr/>
        </p:nvSpPr>
        <p:spPr>
          <a:xfrm>
            <a:off x="3376246" y="2897944"/>
            <a:ext cx="7484012" cy="400110"/>
          </a:xfrm>
          <a:prstGeom prst="rect">
            <a:avLst/>
          </a:prstGeom>
          <a:noFill/>
        </p:spPr>
        <p:txBody>
          <a:bodyPr wrap="square" rtlCol="0">
            <a:spAutoFit/>
          </a:bodyPr>
          <a:lstStyle/>
          <a:p>
            <a:r>
              <a:rPr lang="en-GB" sz="2000" b="1" dirty="0" smtClean="0">
                <a:solidFill>
                  <a:prstClr val="black"/>
                </a:solidFill>
              </a:rPr>
              <a:t>Daily Mail   The Sun   Daily Telegraph   Financial Times    The Times</a:t>
            </a:r>
            <a:endParaRPr lang="en-GB" sz="2000" b="1" dirty="0">
              <a:solidFill>
                <a:prstClr val="black"/>
              </a:solidFill>
            </a:endParaRPr>
          </a:p>
        </p:txBody>
      </p:sp>
      <p:sp>
        <p:nvSpPr>
          <p:cNvPr id="5" name="TextBox 4"/>
          <p:cNvSpPr txBox="1"/>
          <p:nvPr/>
        </p:nvSpPr>
        <p:spPr>
          <a:xfrm>
            <a:off x="3601329" y="3529987"/>
            <a:ext cx="7484012" cy="400110"/>
          </a:xfrm>
          <a:prstGeom prst="rect">
            <a:avLst/>
          </a:prstGeom>
          <a:noFill/>
        </p:spPr>
        <p:txBody>
          <a:bodyPr wrap="square" rtlCol="0">
            <a:spAutoFit/>
          </a:bodyPr>
          <a:lstStyle/>
          <a:p>
            <a:r>
              <a:rPr lang="en-GB" sz="2000" b="1" dirty="0" smtClean="0">
                <a:solidFill>
                  <a:prstClr val="black"/>
                </a:solidFill>
              </a:rPr>
              <a:t>The Guardian    The Mirror     The Morning Star</a:t>
            </a:r>
            <a:endParaRPr lang="en-GB" sz="2000" b="1" dirty="0">
              <a:solidFill>
                <a:prstClr val="black"/>
              </a:solidFill>
            </a:endParaRPr>
          </a:p>
        </p:txBody>
      </p:sp>
      <p:sp>
        <p:nvSpPr>
          <p:cNvPr id="6" name="TextBox 5"/>
          <p:cNvSpPr txBox="1"/>
          <p:nvPr/>
        </p:nvSpPr>
        <p:spPr>
          <a:xfrm>
            <a:off x="3601329" y="4156406"/>
            <a:ext cx="7484012" cy="400110"/>
          </a:xfrm>
          <a:prstGeom prst="rect">
            <a:avLst/>
          </a:prstGeom>
          <a:noFill/>
        </p:spPr>
        <p:txBody>
          <a:bodyPr wrap="square" rtlCol="0">
            <a:spAutoFit/>
          </a:bodyPr>
          <a:lstStyle/>
          <a:p>
            <a:r>
              <a:rPr lang="en-GB" sz="2000" b="1" dirty="0" smtClean="0">
                <a:solidFill>
                  <a:prstClr val="black"/>
                </a:solidFill>
              </a:rPr>
              <a:t>Daily Express</a:t>
            </a:r>
            <a:endParaRPr lang="en-GB" sz="2000" b="1" dirty="0">
              <a:solidFill>
                <a:prstClr val="black"/>
              </a:solidFill>
            </a:endParaRPr>
          </a:p>
        </p:txBody>
      </p:sp>
      <p:sp>
        <p:nvSpPr>
          <p:cNvPr id="7" name="TextBox 6"/>
          <p:cNvSpPr txBox="1"/>
          <p:nvPr/>
        </p:nvSpPr>
        <p:spPr>
          <a:xfrm>
            <a:off x="3376246" y="4788449"/>
            <a:ext cx="7484012" cy="400110"/>
          </a:xfrm>
          <a:prstGeom prst="rect">
            <a:avLst/>
          </a:prstGeom>
          <a:noFill/>
        </p:spPr>
        <p:txBody>
          <a:bodyPr wrap="square" rtlCol="0">
            <a:spAutoFit/>
          </a:bodyPr>
          <a:lstStyle/>
          <a:p>
            <a:r>
              <a:rPr lang="en-GB" sz="2000" b="1" dirty="0" smtClean="0">
                <a:solidFill>
                  <a:prstClr val="black"/>
                </a:solidFill>
              </a:rPr>
              <a:t>The Independent</a:t>
            </a:r>
            <a:endParaRPr lang="en-GB" sz="2000" b="1" dirty="0">
              <a:solidFill>
                <a:prstClr val="black"/>
              </a:solidFill>
            </a:endParaRPr>
          </a:p>
        </p:txBody>
      </p:sp>
      <p:sp>
        <p:nvSpPr>
          <p:cNvPr id="8" name="TextBox 7"/>
          <p:cNvSpPr txBox="1"/>
          <p:nvPr/>
        </p:nvSpPr>
        <p:spPr>
          <a:xfrm>
            <a:off x="1623848" y="867103"/>
            <a:ext cx="7898524" cy="707886"/>
          </a:xfrm>
          <a:prstGeom prst="rect">
            <a:avLst/>
          </a:prstGeom>
          <a:noFill/>
        </p:spPr>
        <p:txBody>
          <a:bodyPr wrap="square" rtlCol="0">
            <a:spAutoFit/>
          </a:bodyPr>
          <a:lstStyle/>
          <a:p>
            <a:r>
              <a:rPr lang="en-US" sz="4000" dirty="0" smtClean="0"/>
              <a:t>Political Allegiances </a:t>
            </a:r>
            <a:endParaRPr lang="en-GB" sz="4000" dirty="0"/>
          </a:p>
        </p:txBody>
      </p:sp>
    </p:spTree>
    <p:extLst>
      <p:ext uri="{BB962C8B-B14F-4D97-AF65-F5344CB8AC3E}">
        <p14:creationId xmlns:p14="http://schemas.microsoft.com/office/powerpoint/2010/main" val="39003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DE0C4-6CF8-4ACF-9971-48E4C77364CB}"/>
              </a:ext>
            </a:extLst>
          </p:cNvPr>
          <p:cNvSpPr>
            <a:spLocks noGrp="1"/>
          </p:cNvSpPr>
          <p:nvPr>
            <p:ph type="title"/>
          </p:nvPr>
        </p:nvSpPr>
        <p:spPr/>
        <p:txBody>
          <a:bodyPr/>
          <a:lstStyle/>
          <a:p>
            <a:r>
              <a:rPr lang="en-GB" b="1" dirty="0"/>
              <a:t>How influential is the media?</a:t>
            </a:r>
          </a:p>
        </p:txBody>
      </p:sp>
      <p:sp>
        <p:nvSpPr>
          <p:cNvPr id="3" name="Content Placeholder 2">
            <a:extLst>
              <a:ext uri="{FF2B5EF4-FFF2-40B4-BE49-F238E27FC236}">
                <a16:creationId xmlns:a16="http://schemas.microsoft.com/office/drawing/2014/main" id="{9D163C4C-71F8-42E5-848E-054586944B1E}"/>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BE2BCA64-CA51-4D92-8B17-1E6FA3462E39}"/>
              </a:ext>
            </a:extLst>
          </p:cNvPr>
          <p:cNvPicPr>
            <a:picLocks noChangeAspect="1"/>
          </p:cNvPicPr>
          <p:nvPr/>
        </p:nvPicPr>
        <p:blipFill rotWithShape="1">
          <a:blip r:embed="rId3"/>
          <a:srcRect l="5132" t="16375" r="47105" b="9931"/>
          <a:stretch/>
        </p:blipFill>
        <p:spPr>
          <a:xfrm>
            <a:off x="8438147" y="158667"/>
            <a:ext cx="3530418" cy="3064042"/>
          </a:xfrm>
          <a:prstGeom prst="rect">
            <a:avLst/>
          </a:prstGeom>
        </p:spPr>
      </p:pic>
      <p:pic>
        <p:nvPicPr>
          <p:cNvPr id="5" name="Picture 4">
            <a:extLst>
              <a:ext uri="{FF2B5EF4-FFF2-40B4-BE49-F238E27FC236}">
                <a16:creationId xmlns:a16="http://schemas.microsoft.com/office/drawing/2014/main" id="{B152B33F-A80D-492E-B470-25A04B16AE69}"/>
              </a:ext>
            </a:extLst>
          </p:cNvPr>
          <p:cNvPicPr>
            <a:picLocks noChangeAspect="1"/>
          </p:cNvPicPr>
          <p:nvPr/>
        </p:nvPicPr>
        <p:blipFill rotWithShape="1">
          <a:blip r:embed="rId4"/>
          <a:srcRect l="2368" t="15439" r="1974" b="12749"/>
          <a:stretch/>
        </p:blipFill>
        <p:spPr>
          <a:xfrm>
            <a:off x="1049493" y="1825625"/>
            <a:ext cx="10304307" cy="4351338"/>
          </a:xfrm>
          <a:prstGeom prst="rect">
            <a:avLst/>
          </a:prstGeom>
        </p:spPr>
      </p:pic>
    </p:spTree>
    <p:extLst>
      <p:ext uri="{BB962C8B-B14F-4D97-AF65-F5344CB8AC3E}">
        <p14:creationId xmlns:p14="http://schemas.microsoft.com/office/powerpoint/2010/main" val="299016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a:t>
            </a:r>
            <a:r>
              <a:rPr lang="en-US" dirty="0" smtClean="0"/>
              <a:t>a </a:t>
            </a:r>
            <a:r>
              <a:rPr lang="en-US" dirty="0"/>
              <a:t>powerful political weapon</a:t>
            </a:r>
            <a:endParaRPr lang="en-GB" dirty="0"/>
          </a:p>
        </p:txBody>
      </p:sp>
      <p:sp>
        <p:nvSpPr>
          <p:cNvPr id="3" name="Content Placeholder 2"/>
          <p:cNvSpPr>
            <a:spLocks noGrp="1"/>
          </p:cNvSpPr>
          <p:nvPr>
            <p:ph idx="1"/>
          </p:nvPr>
        </p:nvSpPr>
        <p:spPr/>
        <p:txBody>
          <a:bodyPr/>
          <a:lstStyle/>
          <a:p>
            <a:r>
              <a:rPr lang="en-US" dirty="0" smtClean="0"/>
              <a:t>List </a:t>
            </a:r>
            <a:r>
              <a:rPr lang="en-US" dirty="0"/>
              <a:t>all the </a:t>
            </a:r>
            <a:r>
              <a:rPr lang="en-US" dirty="0" err="1" smtClean="0"/>
              <a:t>Brexit</a:t>
            </a:r>
            <a:r>
              <a:rPr lang="en-US" dirty="0" smtClean="0"/>
              <a:t> party </a:t>
            </a:r>
            <a:r>
              <a:rPr lang="en-US" dirty="0"/>
              <a:t>use </a:t>
            </a:r>
            <a:r>
              <a:rPr lang="en-US" dirty="0">
                <a:hlinkClick r:id="rId2"/>
              </a:rPr>
              <a:t>Social Media </a:t>
            </a:r>
            <a:r>
              <a:rPr lang="en-US" dirty="0"/>
              <a:t>to influence </a:t>
            </a:r>
            <a:r>
              <a:rPr lang="en-US" dirty="0" smtClean="0"/>
              <a:t>us in this case study in wales.</a:t>
            </a:r>
            <a:endParaRPr lang="en-GB" dirty="0"/>
          </a:p>
          <a:p>
            <a:pPr marL="0" indent="0">
              <a:buNone/>
            </a:pPr>
            <a:endParaRPr lang="en-GB" dirty="0"/>
          </a:p>
        </p:txBody>
      </p:sp>
    </p:spTree>
    <p:extLst>
      <p:ext uri="{BB962C8B-B14F-4D97-AF65-F5344CB8AC3E}">
        <p14:creationId xmlns:p14="http://schemas.microsoft.com/office/powerpoint/2010/main" val="1733501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63552" y="476672"/>
            <a:ext cx="2634054" cy="1446550"/>
          </a:xfrm>
          <a:prstGeom prst="rect">
            <a:avLst/>
          </a:prstGeom>
          <a:noFill/>
        </p:spPr>
        <p:txBody>
          <a:bodyPr wrap="none" lIns="91440" tIns="45720" rIns="91440" bIns="45720">
            <a:spAutoFit/>
          </a:bodyPr>
          <a:lstStyle/>
          <a:p>
            <a:pPr algn="ctr"/>
            <a:r>
              <a:rPr lang="en-US" sz="8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MAIL</a:t>
            </a:r>
          </a:p>
        </p:txBody>
      </p:sp>
      <p:sp>
        <p:nvSpPr>
          <p:cNvPr id="5" name="Rectangle 4"/>
          <p:cNvSpPr/>
          <p:nvPr/>
        </p:nvSpPr>
        <p:spPr>
          <a:xfrm>
            <a:off x="4583833" y="692696"/>
            <a:ext cx="1042273"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OR</a:t>
            </a:r>
          </a:p>
        </p:txBody>
      </p:sp>
      <p:sp>
        <p:nvSpPr>
          <p:cNvPr id="6" name="Rectangle 5"/>
          <p:cNvSpPr/>
          <p:nvPr/>
        </p:nvSpPr>
        <p:spPr>
          <a:xfrm>
            <a:off x="5951984" y="620688"/>
            <a:ext cx="3935694" cy="1569660"/>
          </a:xfrm>
          <a:prstGeom prst="rect">
            <a:avLst/>
          </a:prstGeom>
          <a:noFill/>
        </p:spPr>
        <p:txBody>
          <a:bodyPr wrap="none" lIns="91440" tIns="45720" rIns="91440" bIns="45720">
            <a:spAutoFit/>
          </a:bodyPr>
          <a:lstStyle/>
          <a:p>
            <a:pPr algn="ct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MASH?</a:t>
            </a:r>
          </a:p>
        </p:txBody>
      </p:sp>
      <p:pic>
        <p:nvPicPr>
          <p:cNvPr id="7" name="Picture 6" descr="Daily-Mail-cover-20-Sep-2-008.jpg"/>
          <p:cNvPicPr>
            <a:picLocks noChangeAspect="1"/>
          </p:cNvPicPr>
          <p:nvPr/>
        </p:nvPicPr>
        <p:blipFill>
          <a:blip r:embed="rId3" cstate="print"/>
          <a:stretch>
            <a:fillRect/>
          </a:stretch>
        </p:blipFill>
        <p:spPr>
          <a:xfrm>
            <a:off x="1991544" y="2852936"/>
            <a:ext cx="4381500" cy="2628900"/>
          </a:xfrm>
          <a:prstGeom prst="rect">
            <a:avLst/>
          </a:prstGeom>
        </p:spPr>
      </p:pic>
      <p:pic>
        <p:nvPicPr>
          <p:cNvPr id="8" name="Picture 7" descr="MashedPotatoes.jpg"/>
          <p:cNvPicPr>
            <a:picLocks noChangeAspect="1"/>
          </p:cNvPicPr>
          <p:nvPr/>
        </p:nvPicPr>
        <p:blipFill>
          <a:blip r:embed="rId4" cstate="print"/>
          <a:stretch>
            <a:fillRect/>
          </a:stretch>
        </p:blipFill>
        <p:spPr>
          <a:xfrm>
            <a:off x="4943873" y="2924944"/>
            <a:ext cx="4073649" cy="2715766"/>
          </a:xfrm>
          <a:prstGeom prst="rect">
            <a:avLst/>
          </a:prstGeom>
        </p:spPr>
      </p:pic>
    </p:spTree>
    <p:extLst>
      <p:ext uri="{BB962C8B-B14F-4D97-AF65-F5344CB8AC3E}">
        <p14:creationId xmlns:p14="http://schemas.microsoft.com/office/powerpoint/2010/main" val="149174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style.rotation</p:attrName>
                                        </p:attrNameLst>
                                      </p:cBhvr>
                                      <p:tavLst>
                                        <p:tav tm="0">
                                          <p:val>
                                            <p:fltVal val="720"/>
                                          </p:val>
                                        </p:tav>
                                        <p:tav tm="100000">
                                          <p:val>
                                            <p:fltVal val="0"/>
                                          </p:val>
                                        </p:tav>
                                      </p:tavLst>
                                    </p:anim>
                                    <p:anim calcmode="lin" valueType="num">
                                      <p:cBhvr>
                                        <p:cTn id="21" dur="2000" fill="hold"/>
                                        <p:tgtEl>
                                          <p:spTgt spid="7"/>
                                        </p:tgtEl>
                                        <p:attrNameLst>
                                          <p:attrName>ppt_h</p:attrName>
                                        </p:attrNameLst>
                                      </p:cBhvr>
                                      <p:tavLst>
                                        <p:tav tm="0">
                                          <p:val>
                                            <p:fltVal val="0"/>
                                          </p:val>
                                        </p:tav>
                                        <p:tav tm="100000">
                                          <p:val>
                                            <p:strVal val="#ppt_h"/>
                                          </p:val>
                                        </p:tav>
                                      </p:tavLst>
                                    </p:anim>
                                    <p:anim calcmode="lin" valueType="num">
                                      <p:cBhvr>
                                        <p:cTn id="22"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anim calcmode="lin" valueType="num">
                                      <p:cBhvr>
                                        <p:cTn id="28" dur="2000" fill="hold"/>
                                        <p:tgtEl>
                                          <p:spTgt spid="8"/>
                                        </p:tgtEl>
                                        <p:attrNameLst>
                                          <p:attrName>style.rotation</p:attrName>
                                        </p:attrNameLst>
                                      </p:cBhvr>
                                      <p:tavLst>
                                        <p:tav tm="0">
                                          <p:val>
                                            <p:fltVal val="720"/>
                                          </p:val>
                                        </p:tav>
                                        <p:tav tm="100000">
                                          <p:val>
                                            <p:fltVal val="0"/>
                                          </p:val>
                                        </p:tav>
                                      </p:tavLst>
                                    </p:anim>
                                    <p:anim calcmode="lin" valueType="num">
                                      <p:cBhvr>
                                        <p:cTn id="29" dur="2000" fill="hold"/>
                                        <p:tgtEl>
                                          <p:spTgt spid="8"/>
                                        </p:tgtEl>
                                        <p:attrNameLst>
                                          <p:attrName>ppt_h</p:attrName>
                                        </p:attrNameLst>
                                      </p:cBhvr>
                                      <p:tavLst>
                                        <p:tav tm="0">
                                          <p:val>
                                            <p:fltVal val="0"/>
                                          </p:val>
                                        </p:tav>
                                        <p:tav tm="100000">
                                          <p:val>
                                            <p:strVal val="#ppt_h"/>
                                          </p:val>
                                        </p:tav>
                                      </p:tavLst>
                                    </p:anim>
                                    <p:anim calcmode="lin" valueType="num">
                                      <p:cBhvr>
                                        <p:cTn id="30"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847528" y="189221"/>
            <a:ext cx="352839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000" dirty="0">
                <a:solidFill>
                  <a:srgbClr val="222222"/>
                </a:solidFill>
                <a:latin typeface="Helvetica"/>
                <a:ea typeface="Times New Roman" pitchFamily="18" charset="0"/>
                <a:cs typeface="Times New Roman" pitchFamily="18" charset="0"/>
              </a:rPr>
              <a:t>Pubs to trial professional lanes</a:t>
            </a:r>
            <a:endParaRPr lang="en-US" sz="2000" dirty="0">
              <a:latin typeface="Arial" pitchFamily="34" charset="0"/>
              <a:cs typeface="Arial" pitchFamily="34" charset="0"/>
            </a:endParaRPr>
          </a:p>
        </p:txBody>
      </p:sp>
      <p:sp>
        <p:nvSpPr>
          <p:cNvPr id="3" name="Rectangle 2"/>
          <p:cNvSpPr/>
          <p:nvPr/>
        </p:nvSpPr>
        <p:spPr>
          <a:xfrm>
            <a:off x="5663952" y="548680"/>
            <a:ext cx="4572000" cy="707886"/>
          </a:xfrm>
          <a:prstGeom prst="rect">
            <a:avLst/>
          </a:prstGeom>
        </p:spPr>
        <p:txBody>
          <a:bodyPr>
            <a:spAutoFit/>
          </a:bodyPr>
          <a:lstStyle/>
          <a:p>
            <a:r>
              <a:rPr lang="en-GB" sz="2000" b="1" dirty="0"/>
              <a:t>Is there no one left in Britain who can make a sandwich? </a:t>
            </a:r>
          </a:p>
        </p:txBody>
      </p:sp>
      <p:sp>
        <p:nvSpPr>
          <p:cNvPr id="4" name="Rectangle 3"/>
          <p:cNvSpPr/>
          <p:nvPr/>
        </p:nvSpPr>
        <p:spPr>
          <a:xfrm>
            <a:off x="1919537" y="1268760"/>
            <a:ext cx="4615431" cy="400110"/>
          </a:xfrm>
          <a:prstGeom prst="rect">
            <a:avLst/>
          </a:prstGeom>
        </p:spPr>
        <p:txBody>
          <a:bodyPr wrap="none">
            <a:spAutoFit/>
          </a:bodyPr>
          <a:lstStyle/>
          <a:p>
            <a:r>
              <a:rPr lang="en-GB" sz="2000" b="1" dirty="0"/>
              <a:t>EU WANTS MIGRANTS TO TAKE OUR JOBS</a:t>
            </a:r>
          </a:p>
        </p:txBody>
      </p:sp>
      <p:sp>
        <p:nvSpPr>
          <p:cNvPr id="1026" name="Rectangle 2"/>
          <p:cNvSpPr>
            <a:spLocks noChangeArrowheads="1"/>
          </p:cNvSpPr>
          <p:nvPr/>
        </p:nvSpPr>
        <p:spPr bwMode="auto">
          <a:xfrm>
            <a:off x="4868014" y="1772816"/>
            <a:ext cx="579998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2000" b="1" dirty="0">
                <a:solidFill>
                  <a:srgbClr val="222222"/>
                </a:solidFill>
                <a:latin typeface="Georgia" pitchFamily="18" charset="0"/>
                <a:ea typeface="Times New Roman" pitchFamily="18" charset="0"/>
                <a:cs typeface="Times New Roman" pitchFamily="18" charset="0"/>
              </a:rPr>
              <a:t>Married gays to tour drought-hit countries</a:t>
            </a:r>
            <a:endParaRPr lang="en-US" sz="2000" b="1" dirty="0">
              <a:latin typeface="Georgia" pitchFamily="18" charset="0"/>
              <a:cs typeface="Arial" pitchFamily="34" charset="0"/>
            </a:endParaRPr>
          </a:p>
        </p:txBody>
      </p:sp>
      <p:sp>
        <p:nvSpPr>
          <p:cNvPr id="1027" name="Rectangle 3"/>
          <p:cNvSpPr>
            <a:spLocks noChangeArrowheads="1"/>
          </p:cNvSpPr>
          <p:nvPr/>
        </p:nvSpPr>
        <p:spPr bwMode="auto">
          <a:xfrm>
            <a:off x="2279576" y="1855858"/>
            <a:ext cx="223224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400" b="1" dirty="0">
                <a:solidFill>
                  <a:srgbClr val="222222"/>
                </a:solidFill>
                <a:latin typeface="Gill Sans MT" pitchFamily="34" charset="0"/>
                <a:ea typeface="Times New Roman" pitchFamily="18" charset="0"/>
                <a:cs typeface="Times New Roman" pitchFamily="18" charset="0"/>
              </a:rPr>
              <a:t>UK thanks Russell Brand</a:t>
            </a:r>
            <a:endParaRPr lang="en-US" sz="2400" b="1" dirty="0">
              <a:latin typeface="Gill Sans MT" pitchFamily="34" charset="0"/>
              <a:cs typeface="Arial" pitchFamily="34" charset="0"/>
            </a:endParaRPr>
          </a:p>
        </p:txBody>
      </p:sp>
      <p:sp>
        <p:nvSpPr>
          <p:cNvPr id="7" name="Rectangle 6"/>
          <p:cNvSpPr/>
          <p:nvPr/>
        </p:nvSpPr>
        <p:spPr>
          <a:xfrm>
            <a:off x="5175920" y="2636913"/>
            <a:ext cx="5597879" cy="461665"/>
          </a:xfrm>
          <a:prstGeom prst="rect">
            <a:avLst/>
          </a:prstGeom>
        </p:spPr>
        <p:txBody>
          <a:bodyPr wrap="none">
            <a:spAutoFit/>
          </a:bodyPr>
          <a:lstStyle/>
          <a:p>
            <a:r>
              <a:rPr lang="en-GB" sz="2400" b="1" dirty="0"/>
              <a:t>GREEN SPIES WILL SNOOP IN YOUR HOME</a:t>
            </a:r>
            <a:r>
              <a:rPr lang="en-GB" dirty="0"/>
              <a:t>.</a:t>
            </a:r>
          </a:p>
        </p:txBody>
      </p:sp>
      <p:sp>
        <p:nvSpPr>
          <p:cNvPr id="8" name="Rectangle 7"/>
          <p:cNvSpPr/>
          <p:nvPr/>
        </p:nvSpPr>
        <p:spPr>
          <a:xfrm>
            <a:off x="1775520" y="3212976"/>
            <a:ext cx="4572000" cy="707886"/>
          </a:xfrm>
          <a:prstGeom prst="rect">
            <a:avLst/>
          </a:prstGeom>
        </p:spPr>
        <p:txBody>
          <a:bodyPr>
            <a:spAutoFit/>
          </a:bodyPr>
          <a:lstStyle/>
          <a:p>
            <a:r>
              <a:rPr lang="en-GB" sz="2000" b="1" dirty="0">
                <a:latin typeface="Helvetica" pitchFamily="34" charset="0"/>
                <a:cs typeface="Helvetica" pitchFamily="34" charset="0"/>
              </a:rPr>
              <a:t>Meet the bassist who ruptured his scrotum on a glitter cannon</a:t>
            </a:r>
            <a:r>
              <a:rPr lang="en-GB" sz="2000" dirty="0">
                <a:latin typeface="Helvetica" pitchFamily="34" charset="0"/>
                <a:cs typeface="Helvetica" pitchFamily="34" charset="0"/>
              </a:rPr>
              <a:t>.</a:t>
            </a:r>
          </a:p>
        </p:txBody>
      </p:sp>
      <p:sp>
        <p:nvSpPr>
          <p:cNvPr id="1028" name="Rectangle 4"/>
          <p:cNvSpPr>
            <a:spLocks noChangeArrowheads="1"/>
          </p:cNvSpPr>
          <p:nvPr/>
        </p:nvSpPr>
        <p:spPr bwMode="auto">
          <a:xfrm>
            <a:off x="6168008" y="3429000"/>
            <a:ext cx="3826368"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GB" sz="2000" b="1" dirty="0">
                <a:latin typeface="Calibri" pitchFamily="34" charset="0"/>
                <a:ea typeface="Calibri" pitchFamily="34" charset="0"/>
                <a:cs typeface="Times New Roman" pitchFamily="18" charset="0"/>
              </a:rPr>
              <a:t>Harry Styles reacts to gay rumours</a:t>
            </a:r>
          </a:p>
          <a:p>
            <a:pPr fontAlgn="base">
              <a:spcBef>
                <a:spcPct val="0"/>
              </a:spcBef>
              <a:spcAft>
                <a:spcPct val="0"/>
              </a:spcAft>
            </a:pPr>
            <a:r>
              <a:rPr lang="en-GB" sz="2000" b="1" dirty="0">
                <a:latin typeface="Calibri" pitchFamily="34" charset="0"/>
                <a:ea typeface="Calibri" pitchFamily="34" charset="0"/>
                <a:cs typeface="Times New Roman" pitchFamily="18" charset="0"/>
              </a:rPr>
              <a:t> by creating more gay rumours.</a:t>
            </a:r>
            <a:endParaRPr lang="en-GB" sz="2000" b="1" dirty="0">
              <a:latin typeface="Arial" pitchFamily="34" charset="0"/>
              <a:cs typeface="Arial" pitchFamily="34" charset="0"/>
            </a:endParaRPr>
          </a:p>
        </p:txBody>
      </p:sp>
      <p:sp>
        <p:nvSpPr>
          <p:cNvPr id="1029" name="Rectangle 5"/>
          <p:cNvSpPr>
            <a:spLocks noChangeArrowheads="1"/>
          </p:cNvSpPr>
          <p:nvPr/>
        </p:nvSpPr>
        <p:spPr bwMode="auto">
          <a:xfrm>
            <a:off x="1847529" y="4249633"/>
            <a:ext cx="7383753"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2000" b="1" dirty="0">
                <a:solidFill>
                  <a:srgbClr val="222222"/>
                </a:solidFill>
                <a:latin typeface="Georgia" pitchFamily="18" charset="0"/>
                <a:ea typeface="Times New Roman" pitchFamily="18" charset="0"/>
                <a:cs typeface="Times New Roman" pitchFamily="18" charset="0"/>
              </a:rPr>
              <a:t>Middle-aged man 'was wearing non-</a:t>
            </a:r>
            <a:r>
              <a:rPr lang="en-US" sz="2000" b="1" dirty="0" err="1">
                <a:solidFill>
                  <a:srgbClr val="222222"/>
                </a:solidFill>
                <a:latin typeface="Georgia" pitchFamily="18" charset="0"/>
                <a:ea typeface="Times New Roman" pitchFamily="18" charset="0"/>
                <a:cs typeface="Times New Roman" pitchFamily="18" charset="0"/>
              </a:rPr>
              <a:t>Superdry</a:t>
            </a:r>
            <a:r>
              <a:rPr lang="en-US" sz="2000" b="1" dirty="0">
                <a:solidFill>
                  <a:srgbClr val="222222"/>
                </a:solidFill>
                <a:latin typeface="Georgia" pitchFamily="18" charset="0"/>
                <a:ea typeface="Times New Roman" pitchFamily="18" charset="0"/>
                <a:cs typeface="Times New Roman" pitchFamily="18" charset="0"/>
              </a:rPr>
              <a:t> clothing'</a:t>
            </a:r>
            <a:endParaRPr lang="en-US" sz="2000" b="1" dirty="0">
              <a:latin typeface="Georgia" pitchFamily="18" charset="0"/>
              <a:cs typeface="Arial" pitchFamily="34" charset="0"/>
            </a:endParaRPr>
          </a:p>
        </p:txBody>
      </p:sp>
      <p:sp>
        <p:nvSpPr>
          <p:cNvPr id="1030" name="Rectangle 6"/>
          <p:cNvSpPr>
            <a:spLocks noChangeArrowheads="1"/>
          </p:cNvSpPr>
          <p:nvPr/>
        </p:nvSpPr>
        <p:spPr bwMode="auto">
          <a:xfrm>
            <a:off x="6312025" y="4653136"/>
            <a:ext cx="3890809"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2000" dirty="0">
                <a:solidFill>
                  <a:srgbClr val="222222"/>
                </a:solidFill>
                <a:latin typeface="Aharoni" pitchFamily="2" charset="-79"/>
                <a:ea typeface="Times New Roman" pitchFamily="18" charset="0"/>
                <a:cs typeface="Aharoni" pitchFamily="2" charset="-79"/>
              </a:rPr>
              <a:t>Independent Scotland will not be</a:t>
            </a:r>
          </a:p>
          <a:p>
            <a:pPr fontAlgn="base">
              <a:spcBef>
                <a:spcPct val="0"/>
              </a:spcBef>
              <a:spcAft>
                <a:spcPct val="0"/>
              </a:spcAft>
            </a:pPr>
            <a:r>
              <a:rPr lang="en-US" sz="2000" dirty="0">
                <a:solidFill>
                  <a:srgbClr val="222222"/>
                </a:solidFill>
                <a:latin typeface="Aharoni" pitchFamily="2" charset="-79"/>
                <a:ea typeface="Times New Roman" pitchFamily="18" charset="0"/>
                <a:cs typeface="Aharoni" pitchFamily="2" charset="-79"/>
              </a:rPr>
              <a:t> allowed to use British oxygen</a:t>
            </a:r>
            <a:endParaRPr lang="en-US" sz="2000" dirty="0">
              <a:latin typeface="Aharoni" pitchFamily="2" charset="-79"/>
              <a:cs typeface="Aharoni" pitchFamily="2" charset="-79"/>
            </a:endParaRPr>
          </a:p>
        </p:txBody>
      </p:sp>
      <p:sp>
        <p:nvSpPr>
          <p:cNvPr id="12" name="Rectangle 11"/>
          <p:cNvSpPr/>
          <p:nvPr/>
        </p:nvSpPr>
        <p:spPr>
          <a:xfrm>
            <a:off x="1919536" y="4869160"/>
            <a:ext cx="3985322" cy="369332"/>
          </a:xfrm>
          <a:prstGeom prst="rect">
            <a:avLst/>
          </a:prstGeom>
        </p:spPr>
        <p:txBody>
          <a:bodyPr wrap="none">
            <a:spAutoFit/>
          </a:bodyPr>
          <a:lstStyle/>
          <a:p>
            <a:r>
              <a:rPr lang="en-GB" dirty="0">
                <a:latin typeface="Arial Rounded MT Bold" pitchFamily="34" charset="0"/>
              </a:rPr>
              <a:t>Sewer was blocked by large Pooh.</a:t>
            </a:r>
          </a:p>
        </p:txBody>
      </p:sp>
      <p:sp>
        <p:nvSpPr>
          <p:cNvPr id="13" name="Rectangle 12"/>
          <p:cNvSpPr/>
          <p:nvPr/>
        </p:nvSpPr>
        <p:spPr>
          <a:xfrm>
            <a:off x="6096000" y="5445224"/>
            <a:ext cx="4572000" cy="707886"/>
          </a:xfrm>
          <a:prstGeom prst="rect">
            <a:avLst/>
          </a:prstGeom>
        </p:spPr>
        <p:txBody>
          <a:bodyPr>
            <a:spAutoFit/>
          </a:bodyPr>
          <a:lstStyle/>
          <a:p>
            <a:r>
              <a:rPr lang="en-GB" sz="2000" dirty="0">
                <a:latin typeface="Arial Rounded MT Bold" pitchFamily="34" charset="0"/>
              </a:rPr>
              <a:t>£14 million Viagra conman hit with stiff sentence. </a:t>
            </a:r>
          </a:p>
        </p:txBody>
      </p:sp>
      <p:sp>
        <p:nvSpPr>
          <p:cNvPr id="1031" name="Rectangle 7"/>
          <p:cNvSpPr>
            <a:spLocks noChangeArrowheads="1"/>
          </p:cNvSpPr>
          <p:nvPr/>
        </p:nvSpPr>
        <p:spPr bwMode="auto">
          <a:xfrm>
            <a:off x="1703513" y="5391889"/>
            <a:ext cx="376058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2000" dirty="0">
                <a:solidFill>
                  <a:srgbClr val="222222"/>
                </a:solidFill>
                <a:latin typeface="Elephant" pitchFamily="18" charset="0"/>
                <a:ea typeface="Times New Roman" pitchFamily="18" charset="0"/>
                <a:cs typeface="Times New Roman" pitchFamily="18" charset="0"/>
              </a:rPr>
              <a:t>Nice girls pretending to </a:t>
            </a:r>
          </a:p>
          <a:p>
            <a:pPr fontAlgn="base">
              <a:spcBef>
                <a:spcPct val="0"/>
              </a:spcBef>
              <a:spcAft>
                <a:spcPct val="0"/>
              </a:spcAft>
            </a:pPr>
            <a:r>
              <a:rPr lang="en-US" sz="2000" dirty="0">
                <a:solidFill>
                  <a:srgbClr val="222222"/>
                </a:solidFill>
                <a:latin typeface="Elephant" pitchFamily="18" charset="0"/>
                <a:ea typeface="Times New Roman" pitchFamily="18" charset="0"/>
                <a:cs typeface="Times New Roman" pitchFamily="18" charset="0"/>
              </a:rPr>
              <a:t>look forward to Glastonbury</a:t>
            </a:r>
            <a:endParaRPr lang="en-US" sz="2000" dirty="0">
              <a:latin typeface="Elephant" pitchFamily="18" charset="0"/>
              <a:cs typeface="Arial" pitchFamily="34" charset="0"/>
            </a:endParaRPr>
          </a:p>
        </p:txBody>
      </p:sp>
      <p:sp>
        <p:nvSpPr>
          <p:cNvPr id="1032" name="Rectangle 8"/>
          <p:cNvSpPr>
            <a:spLocks noChangeArrowheads="1"/>
          </p:cNvSpPr>
          <p:nvPr/>
        </p:nvSpPr>
        <p:spPr bwMode="auto">
          <a:xfrm>
            <a:off x="8040216" y="6165304"/>
            <a:ext cx="152971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2000" dirty="0">
                <a:solidFill>
                  <a:srgbClr val="222222"/>
                </a:solidFill>
                <a:latin typeface="Helvetica" charset="0"/>
                <a:ea typeface="Times New Roman" pitchFamily="18" charset="0"/>
                <a:cs typeface="Times New Roman" pitchFamily="18" charset="0"/>
              </a:rPr>
              <a:t>Wales gone</a:t>
            </a:r>
            <a:endParaRPr lang="en-US" sz="2000" dirty="0">
              <a:latin typeface="Arial" pitchFamily="34" charset="0"/>
              <a:cs typeface="Arial" pitchFamily="34" charset="0"/>
            </a:endParaRPr>
          </a:p>
        </p:txBody>
      </p:sp>
      <p:sp>
        <p:nvSpPr>
          <p:cNvPr id="1033" name="Rectangle 9"/>
          <p:cNvSpPr>
            <a:spLocks noChangeArrowheads="1"/>
          </p:cNvSpPr>
          <p:nvPr/>
        </p:nvSpPr>
        <p:spPr bwMode="auto">
          <a:xfrm>
            <a:off x="1775520" y="6193849"/>
            <a:ext cx="475181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GB" sz="2000" b="1" dirty="0">
                <a:latin typeface="Calibri" pitchFamily="34" charset="0"/>
                <a:ea typeface="Times New Roman" pitchFamily="18" charset="0"/>
                <a:cs typeface="Times New Roman" pitchFamily="18" charset="0"/>
              </a:rPr>
              <a:t>Britain to be hit by entirely typical weather</a:t>
            </a:r>
            <a:endParaRPr lang="en-GB" sz="2000" dirty="0">
              <a:latin typeface="Arial" pitchFamily="34" charset="0"/>
              <a:cs typeface="Arial" pitchFamily="34" charset="0"/>
            </a:endParaRPr>
          </a:p>
        </p:txBody>
      </p:sp>
    </p:spTree>
    <p:extLst>
      <p:ext uri="{BB962C8B-B14F-4D97-AF65-F5344CB8AC3E}">
        <p14:creationId xmlns:p14="http://schemas.microsoft.com/office/powerpoint/2010/main" val="302050190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fade">
                                      <p:cBhvr>
                                        <p:cTn id="7" dur="2000"/>
                                        <p:tgtEl>
                                          <p:spTgt spid="1025"/>
                                        </p:tgtEl>
                                      </p:cBhvr>
                                    </p:animEffect>
                                    <p:anim calcmode="lin" valueType="num">
                                      <p:cBhvr>
                                        <p:cTn id="8" dur="2000" fill="hold"/>
                                        <p:tgtEl>
                                          <p:spTgt spid="1025"/>
                                        </p:tgtEl>
                                        <p:attrNameLst>
                                          <p:attrName>style.rotation</p:attrName>
                                        </p:attrNameLst>
                                      </p:cBhvr>
                                      <p:tavLst>
                                        <p:tav tm="0">
                                          <p:val>
                                            <p:fltVal val="720"/>
                                          </p:val>
                                        </p:tav>
                                        <p:tav tm="100000">
                                          <p:val>
                                            <p:fltVal val="0"/>
                                          </p:val>
                                        </p:tav>
                                      </p:tavLst>
                                    </p:anim>
                                    <p:anim calcmode="lin" valueType="num">
                                      <p:cBhvr>
                                        <p:cTn id="9" dur="2000" fill="hold"/>
                                        <p:tgtEl>
                                          <p:spTgt spid="1025"/>
                                        </p:tgtEl>
                                        <p:attrNameLst>
                                          <p:attrName>ppt_h</p:attrName>
                                        </p:attrNameLst>
                                      </p:cBhvr>
                                      <p:tavLst>
                                        <p:tav tm="0">
                                          <p:val>
                                            <p:fltVal val="0"/>
                                          </p:val>
                                        </p:tav>
                                        <p:tav tm="100000">
                                          <p:val>
                                            <p:strVal val="#ppt_h"/>
                                          </p:val>
                                        </p:tav>
                                      </p:tavLst>
                                    </p:anim>
                                    <p:anim calcmode="lin" valueType="num">
                                      <p:cBhvr>
                                        <p:cTn id="10" dur="2000" fill="hold"/>
                                        <p:tgtEl>
                                          <p:spTgt spid="102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style.rotation</p:attrName>
                                        </p:attrNameLst>
                                      </p:cBhvr>
                                      <p:tavLst>
                                        <p:tav tm="0">
                                          <p:val>
                                            <p:fltVal val="720"/>
                                          </p:val>
                                        </p:tav>
                                        <p:tav tm="100000">
                                          <p:val>
                                            <p:fltVal val="0"/>
                                          </p:val>
                                        </p:tav>
                                      </p:tavLst>
                                    </p:anim>
                                    <p:anim calcmode="lin" valueType="num">
                                      <p:cBhvr>
                                        <p:cTn id="17" dur="2000" fill="hold"/>
                                        <p:tgtEl>
                                          <p:spTgt spid="3"/>
                                        </p:tgtEl>
                                        <p:attrNameLst>
                                          <p:attrName>ppt_h</p:attrName>
                                        </p:attrNameLst>
                                      </p:cBhvr>
                                      <p:tavLst>
                                        <p:tav tm="0">
                                          <p:val>
                                            <p:fltVal val="0"/>
                                          </p:val>
                                        </p:tav>
                                        <p:tav tm="100000">
                                          <p:val>
                                            <p:strVal val="#ppt_h"/>
                                          </p:val>
                                        </p:tav>
                                      </p:tavLst>
                                    </p:anim>
                                    <p:anim calcmode="lin" valueType="num">
                                      <p:cBhvr>
                                        <p:cTn id="18"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anim calcmode="lin" valueType="num">
                                      <p:cBhvr>
                                        <p:cTn id="24" dur="2000" fill="hold"/>
                                        <p:tgtEl>
                                          <p:spTgt spid="4"/>
                                        </p:tgtEl>
                                        <p:attrNameLst>
                                          <p:attrName>style.rotation</p:attrName>
                                        </p:attrNameLst>
                                      </p:cBhvr>
                                      <p:tavLst>
                                        <p:tav tm="0">
                                          <p:val>
                                            <p:fltVal val="720"/>
                                          </p:val>
                                        </p:tav>
                                        <p:tav tm="100000">
                                          <p:val>
                                            <p:fltVal val="0"/>
                                          </p:val>
                                        </p:tav>
                                      </p:tavLst>
                                    </p:anim>
                                    <p:anim calcmode="lin" valueType="num">
                                      <p:cBhvr>
                                        <p:cTn id="25" dur="2000" fill="hold"/>
                                        <p:tgtEl>
                                          <p:spTgt spid="4"/>
                                        </p:tgtEl>
                                        <p:attrNameLst>
                                          <p:attrName>ppt_h</p:attrName>
                                        </p:attrNameLst>
                                      </p:cBhvr>
                                      <p:tavLst>
                                        <p:tav tm="0">
                                          <p:val>
                                            <p:fltVal val="0"/>
                                          </p:val>
                                        </p:tav>
                                        <p:tav tm="100000">
                                          <p:val>
                                            <p:strVal val="#ppt_h"/>
                                          </p:val>
                                        </p:tav>
                                      </p:tavLst>
                                    </p:anim>
                                    <p:anim calcmode="lin" valueType="num">
                                      <p:cBhvr>
                                        <p:cTn id="26"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2000"/>
                                        <p:tgtEl>
                                          <p:spTgt spid="1026"/>
                                        </p:tgtEl>
                                      </p:cBhvr>
                                    </p:animEffect>
                                    <p:anim calcmode="lin" valueType="num">
                                      <p:cBhvr>
                                        <p:cTn id="32" dur="2000" fill="hold"/>
                                        <p:tgtEl>
                                          <p:spTgt spid="1026"/>
                                        </p:tgtEl>
                                        <p:attrNameLst>
                                          <p:attrName>style.rotation</p:attrName>
                                        </p:attrNameLst>
                                      </p:cBhvr>
                                      <p:tavLst>
                                        <p:tav tm="0">
                                          <p:val>
                                            <p:fltVal val="720"/>
                                          </p:val>
                                        </p:tav>
                                        <p:tav tm="100000">
                                          <p:val>
                                            <p:fltVal val="0"/>
                                          </p:val>
                                        </p:tav>
                                      </p:tavLst>
                                    </p:anim>
                                    <p:anim calcmode="lin" valueType="num">
                                      <p:cBhvr>
                                        <p:cTn id="33" dur="2000" fill="hold"/>
                                        <p:tgtEl>
                                          <p:spTgt spid="1026"/>
                                        </p:tgtEl>
                                        <p:attrNameLst>
                                          <p:attrName>ppt_h</p:attrName>
                                        </p:attrNameLst>
                                      </p:cBhvr>
                                      <p:tavLst>
                                        <p:tav tm="0">
                                          <p:val>
                                            <p:fltVal val="0"/>
                                          </p:val>
                                        </p:tav>
                                        <p:tav tm="100000">
                                          <p:val>
                                            <p:strVal val="#ppt_h"/>
                                          </p:val>
                                        </p:tav>
                                      </p:tavLst>
                                    </p:anim>
                                    <p:anim calcmode="lin" valueType="num">
                                      <p:cBhvr>
                                        <p:cTn id="34" dur="2000" fill="hold"/>
                                        <p:tgtEl>
                                          <p:spTgt spid="1026"/>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5"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2000"/>
                                        <p:tgtEl>
                                          <p:spTgt spid="7"/>
                                        </p:tgtEl>
                                      </p:cBhvr>
                                    </p:animEffect>
                                    <p:anim calcmode="lin" valueType="num">
                                      <p:cBhvr>
                                        <p:cTn id="44" dur="2000" fill="hold"/>
                                        <p:tgtEl>
                                          <p:spTgt spid="7"/>
                                        </p:tgtEl>
                                        <p:attrNameLst>
                                          <p:attrName>style.rotation</p:attrName>
                                        </p:attrNameLst>
                                      </p:cBhvr>
                                      <p:tavLst>
                                        <p:tav tm="0">
                                          <p:val>
                                            <p:fltVal val="720"/>
                                          </p:val>
                                        </p:tav>
                                        <p:tav tm="100000">
                                          <p:val>
                                            <p:fltVal val="0"/>
                                          </p:val>
                                        </p:tav>
                                      </p:tavLst>
                                    </p:anim>
                                    <p:anim calcmode="lin" valueType="num">
                                      <p:cBhvr>
                                        <p:cTn id="45" dur="2000" fill="hold"/>
                                        <p:tgtEl>
                                          <p:spTgt spid="7"/>
                                        </p:tgtEl>
                                        <p:attrNameLst>
                                          <p:attrName>ppt_h</p:attrName>
                                        </p:attrNameLst>
                                      </p:cBhvr>
                                      <p:tavLst>
                                        <p:tav tm="0">
                                          <p:val>
                                            <p:fltVal val="0"/>
                                          </p:val>
                                        </p:tav>
                                        <p:tav tm="100000">
                                          <p:val>
                                            <p:strVal val="#ppt_h"/>
                                          </p:val>
                                        </p:tav>
                                      </p:tavLst>
                                    </p:anim>
                                    <p:anim calcmode="lin" valueType="num">
                                      <p:cBhvr>
                                        <p:cTn id="46"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47" fill="hold">
                      <p:stCondLst>
                        <p:cond delay="indefinite"/>
                      </p:stCondLst>
                      <p:childTnLst>
                        <p:par>
                          <p:cTn id="48" fill="hold">
                            <p:stCondLst>
                              <p:cond delay="0"/>
                            </p:stCondLst>
                            <p:childTnLst>
                              <p:par>
                                <p:cTn id="49" presetID="35"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2000"/>
                                        <p:tgtEl>
                                          <p:spTgt spid="8"/>
                                        </p:tgtEl>
                                      </p:cBhvr>
                                    </p:animEffect>
                                    <p:anim calcmode="lin" valueType="num">
                                      <p:cBhvr>
                                        <p:cTn id="52" dur="2000" fill="hold"/>
                                        <p:tgtEl>
                                          <p:spTgt spid="8"/>
                                        </p:tgtEl>
                                        <p:attrNameLst>
                                          <p:attrName>style.rotation</p:attrName>
                                        </p:attrNameLst>
                                      </p:cBhvr>
                                      <p:tavLst>
                                        <p:tav tm="0">
                                          <p:val>
                                            <p:fltVal val="720"/>
                                          </p:val>
                                        </p:tav>
                                        <p:tav tm="100000">
                                          <p:val>
                                            <p:fltVal val="0"/>
                                          </p:val>
                                        </p:tav>
                                      </p:tavLst>
                                    </p:anim>
                                    <p:anim calcmode="lin" valueType="num">
                                      <p:cBhvr>
                                        <p:cTn id="53" dur="2000" fill="hold"/>
                                        <p:tgtEl>
                                          <p:spTgt spid="8"/>
                                        </p:tgtEl>
                                        <p:attrNameLst>
                                          <p:attrName>ppt_h</p:attrName>
                                        </p:attrNameLst>
                                      </p:cBhvr>
                                      <p:tavLst>
                                        <p:tav tm="0">
                                          <p:val>
                                            <p:fltVal val="0"/>
                                          </p:val>
                                        </p:tav>
                                        <p:tav tm="100000">
                                          <p:val>
                                            <p:strVal val="#ppt_h"/>
                                          </p:val>
                                        </p:tav>
                                      </p:tavLst>
                                    </p:anim>
                                    <p:anim calcmode="lin" valueType="num">
                                      <p:cBhvr>
                                        <p:cTn id="54"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55" fill="hold">
                      <p:stCondLst>
                        <p:cond delay="indefinite"/>
                      </p:stCondLst>
                      <p:childTnLst>
                        <p:par>
                          <p:cTn id="56" fill="hold">
                            <p:stCondLst>
                              <p:cond delay="0"/>
                            </p:stCondLst>
                            <p:childTnLst>
                              <p:par>
                                <p:cTn id="57" presetID="35" presetClass="entr" presetSubtype="0" fill="hold" grpId="0" nodeType="clickEffect">
                                  <p:stCondLst>
                                    <p:cond delay="0"/>
                                  </p:stCondLst>
                                  <p:childTnLst>
                                    <p:set>
                                      <p:cBhvr>
                                        <p:cTn id="58" dur="1" fill="hold">
                                          <p:stCondLst>
                                            <p:cond delay="0"/>
                                          </p:stCondLst>
                                        </p:cTn>
                                        <p:tgtEl>
                                          <p:spTgt spid="1028"/>
                                        </p:tgtEl>
                                        <p:attrNameLst>
                                          <p:attrName>style.visibility</p:attrName>
                                        </p:attrNameLst>
                                      </p:cBhvr>
                                      <p:to>
                                        <p:strVal val="visible"/>
                                      </p:to>
                                    </p:set>
                                    <p:animEffect transition="in" filter="fade">
                                      <p:cBhvr>
                                        <p:cTn id="59" dur="2000"/>
                                        <p:tgtEl>
                                          <p:spTgt spid="1028"/>
                                        </p:tgtEl>
                                      </p:cBhvr>
                                    </p:animEffect>
                                    <p:anim calcmode="lin" valueType="num">
                                      <p:cBhvr>
                                        <p:cTn id="60" dur="2000" fill="hold"/>
                                        <p:tgtEl>
                                          <p:spTgt spid="1028"/>
                                        </p:tgtEl>
                                        <p:attrNameLst>
                                          <p:attrName>style.rotation</p:attrName>
                                        </p:attrNameLst>
                                      </p:cBhvr>
                                      <p:tavLst>
                                        <p:tav tm="0">
                                          <p:val>
                                            <p:fltVal val="720"/>
                                          </p:val>
                                        </p:tav>
                                        <p:tav tm="100000">
                                          <p:val>
                                            <p:fltVal val="0"/>
                                          </p:val>
                                        </p:tav>
                                      </p:tavLst>
                                    </p:anim>
                                    <p:anim calcmode="lin" valueType="num">
                                      <p:cBhvr>
                                        <p:cTn id="61" dur="2000" fill="hold"/>
                                        <p:tgtEl>
                                          <p:spTgt spid="1028"/>
                                        </p:tgtEl>
                                        <p:attrNameLst>
                                          <p:attrName>ppt_h</p:attrName>
                                        </p:attrNameLst>
                                      </p:cBhvr>
                                      <p:tavLst>
                                        <p:tav tm="0">
                                          <p:val>
                                            <p:fltVal val="0"/>
                                          </p:val>
                                        </p:tav>
                                        <p:tav tm="100000">
                                          <p:val>
                                            <p:strVal val="#ppt_h"/>
                                          </p:val>
                                        </p:tav>
                                      </p:tavLst>
                                    </p:anim>
                                    <p:anim calcmode="lin" valueType="num">
                                      <p:cBhvr>
                                        <p:cTn id="62" dur="2000" fill="hold"/>
                                        <p:tgtEl>
                                          <p:spTgt spid="1028"/>
                                        </p:tgtEl>
                                        <p:attrNameLst>
                                          <p:attrName>ppt_w</p:attrName>
                                        </p:attrNameLst>
                                      </p:cBhvr>
                                      <p:tavLst>
                                        <p:tav tm="0">
                                          <p:val>
                                            <p:fltVal val="0"/>
                                          </p:val>
                                        </p:tav>
                                        <p:tav tm="100000">
                                          <p:val>
                                            <p:strVal val="#ppt_w"/>
                                          </p:val>
                                        </p:tav>
                                      </p:tavLst>
                                    </p:anim>
                                  </p:childTnLst>
                                </p:cTn>
                              </p:par>
                            </p:childTnLst>
                          </p:cTn>
                        </p:par>
                      </p:childTnLst>
                    </p:cTn>
                  </p:par>
                  <p:par>
                    <p:cTn id="63" fill="hold">
                      <p:stCondLst>
                        <p:cond delay="indefinite"/>
                      </p:stCondLst>
                      <p:childTnLst>
                        <p:par>
                          <p:cTn id="64" fill="hold">
                            <p:stCondLst>
                              <p:cond delay="0"/>
                            </p:stCondLst>
                            <p:childTnLst>
                              <p:par>
                                <p:cTn id="65" presetID="35" presetClass="entr" presetSubtype="0" fill="hold" grpId="0" nodeType="clickEffect">
                                  <p:stCondLst>
                                    <p:cond delay="0"/>
                                  </p:stCondLst>
                                  <p:childTnLst>
                                    <p:set>
                                      <p:cBhvr>
                                        <p:cTn id="66" dur="1" fill="hold">
                                          <p:stCondLst>
                                            <p:cond delay="0"/>
                                          </p:stCondLst>
                                        </p:cTn>
                                        <p:tgtEl>
                                          <p:spTgt spid="1029"/>
                                        </p:tgtEl>
                                        <p:attrNameLst>
                                          <p:attrName>style.visibility</p:attrName>
                                        </p:attrNameLst>
                                      </p:cBhvr>
                                      <p:to>
                                        <p:strVal val="visible"/>
                                      </p:to>
                                    </p:set>
                                    <p:animEffect transition="in" filter="fade">
                                      <p:cBhvr>
                                        <p:cTn id="67" dur="2000"/>
                                        <p:tgtEl>
                                          <p:spTgt spid="1029"/>
                                        </p:tgtEl>
                                      </p:cBhvr>
                                    </p:animEffect>
                                    <p:anim calcmode="lin" valueType="num">
                                      <p:cBhvr>
                                        <p:cTn id="68" dur="2000" fill="hold"/>
                                        <p:tgtEl>
                                          <p:spTgt spid="1029"/>
                                        </p:tgtEl>
                                        <p:attrNameLst>
                                          <p:attrName>style.rotation</p:attrName>
                                        </p:attrNameLst>
                                      </p:cBhvr>
                                      <p:tavLst>
                                        <p:tav tm="0">
                                          <p:val>
                                            <p:fltVal val="720"/>
                                          </p:val>
                                        </p:tav>
                                        <p:tav tm="100000">
                                          <p:val>
                                            <p:fltVal val="0"/>
                                          </p:val>
                                        </p:tav>
                                      </p:tavLst>
                                    </p:anim>
                                    <p:anim calcmode="lin" valueType="num">
                                      <p:cBhvr>
                                        <p:cTn id="69" dur="2000" fill="hold"/>
                                        <p:tgtEl>
                                          <p:spTgt spid="1029"/>
                                        </p:tgtEl>
                                        <p:attrNameLst>
                                          <p:attrName>ppt_h</p:attrName>
                                        </p:attrNameLst>
                                      </p:cBhvr>
                                      <p:tavLst>
                                        <p:tav tm="0">
                                          <p:val>
                                            <p:fltVal val="0"/>
                                          </p:val>
                                        </p:tav>
                                        <p:tav tm="100000">
                                          <p:val>
                                            <p:strVal val="#ppt_h"/>
                                          </p:val>
                                        </p:tav>
                                      </p:tavLst>
                                    </p:anim>
                                    <p:anim calcmode="lin" valueType="num">
                                      <p:cBhvr>
                                        <p:cTn id="70" dur="2000" fill="hold"/>
                                        <p:tgtEl>
                                          <p:spTgt spid="1029"/>
                                        </p:tgtEl>
                                        <p:attrNameLst>
                                          <p:attrName>ppt_w</p:attrName>
                                        </p:attrNameLst>
                                      </p:cBhvr>
                                      <p:tavLst>
                                        <p:tav tm="0">
                                          <p:val>
                                            <p:fltVal val="0"/>
                                          </p:val>
                                        </p:tav>
                                        <p:tav tm="100000">
                                          <p:val>
                                            <p:strVal val="#ppt_w"/>
                                          </p:val>
                                        </p:tav>
                                      </p:tavLst>
                                    </p:anim>
                                  </p:childTnLst>
                                </p:cTn>
                              </p:par>
                            </p:childTnLst>
                          </p:cTn>
                        </p:par>
                      </p:childTnLst>
                    </p:cTn>
                  </p:par>
                  <p:par>
                    <p:cTn id="71" fill="hold">
                      <p:stCondLst>
                        <p:cond delay="indefinite"/>
                      </p:stCondLst>
                      <p:childTnLst>
                        <p:par>
                          <p:cTn id="72" fill="hold">
                            <p:stCondLst>
                              <p:cond delay="0"/>
                            </p:stCondLst>
                            <p:childTnLst>
                              <p:par>
                                <p:cTn id="73" presetID="35" presetClass="entr" presetSubtype="0" fill="hold" grpId="0" nodeType="clickEffect">
                                  <p:stCondLst>
                                    <p:cond delay="0"/>
                                  </p:stCondLst>
                                  <p:childTnLst>
                                    <p:set>
                                      <p:cBhvr>
                                        <p:cTn id="74" dur="1" fill="hold">
                                          <p:stCondLst>
                                            <p:cond delay="0"/>
                                          </p:stCondLst>
                                        </p:cTn>
                                        <p:tgtEl>
                                          <p:spTgt spid="1030"/>
                                        </p:tgtEl>
                                        <p:attrNameLst>
                                          <p:attrName>style.visibility</p:attrName>
                                        </p:attrNameLst>
                                      </p:cBhvr>
                                      <p:to>
                                        <p:strVal val="visible"/>
                                      </p:to>
                                    </p:set>
                                    <p:animEffect transition="in" filter="fade">
                                      <p:cBhvr>
                                        <p:cTn id="75" dur="2000"/>
                                        <p:tgtEl>
                                          <p:spTgt spid="1030"/>
                                        </p:tgtEl>
                                      </p:cBhvr>
                                    </p:animEffect>
                                    <p:anim calcmode="lin" valueType="num">
                                      <p:cBhvr>
                                        <p:cTn id="76" dur="2000" fill="hold"/>
                                        <p:tgtEl>
                                          <p:spTgt spid="1030"/>
                                        </p:tgtEl>
                                        <p:attrNameLst>
                                          <p:attrName>style.rotation</p:attrName>
                                        </p:attrNameLst>
                                      </p:cBhvr>
                                      <p:tavLst>
                                        <p:tav tm="0">
                                          <p:val>
                                            <p:fltVal val="720"/>
                                          </p:val>
                                        </p:tav>
                                        <p:tav tm="100000">
                                          <p:val>
                                            <p:fltVal val="0"/>
                                          </p:val>
                                        </p:tav>
                                      </p:tavLst>
                                    </p:anim>
                                    <p:anim calcmode="lin" valueType="num">
                                      <p:cBhvr>
                                        <p:cTn id="77" dur="2000" fill="hold"/>
                                        <p:tgtEl>
                                          <p:spTgt spid="1030"/>
                                        </p:tgtEl>
                                        <p:attrNameLst>
                                          <p:attrName>ppt_h</p:attrName>
                                        </p:attrNameLst>
                                      </p:cBhvr>
                                      <p:tavLst>
                                        <p:tav tm="0">
                                          <p:val>
                                            <p:fltVal val="0"/>
                                          </p:val>
                                        </p:tav>
                                        <p:tav tm="100000">
                                          <p:val>
                                            <p:strVal val="#ppt_h"/>
                                          </p:val>
                                        </p:tav>
                                      </p:tavLst>
                                    </p:anim>
                                    <p:anim calcmode="lin" valueType="num">
                                      <p:cBhvr>
                                        <p:cTn id="78" dur="2000" fill="hold"/>
                                        <p:tgtEl>
                                          <p:spTgt spid="1030"/>
                                        </p:tgtEl>
                                        <p:attrNameLst>
                                          <p:attrName>ppt_w</p:attrName>
                                        </p:attrNameLst>
                                      </p:cBhvr>
                                      <p:tavLst>
                                        <p:tav tm="0">
                                          <p:val>
                                            <p:fltVal val="0"/>
                                          </p:val>
                                        </p:tav>
                                        <p:tav tm="100000">
                                          <p:val>
                                            <p:strVal val="#ppt_w"/>
                                          </p:val>
                                        </p:tav>
                                      </p:tavLst>
                                    </p:anim>
                                  </p:childTnLst>
                                </p:cTn>
                              </p:par>
                            </p:childTnLst>
                          </p:cTn>
                        </p:par>
                      </p:childTnLst>
                    </p:cTn>
                  </p:par>
                  <p:par>
                    <p:cTn id="79" fill="hold">
                      <p:stCondLst>
                        <p:cond delay="indefinite"/>
                      </p:stCondLst>
                      <p:childTnLst>
                        <p:par>
                          <p:cTn id="80" fill="hold">
                            <p:stCondLst>
                              <p:cond delay="0"/>
                            </p:stCondLst>
                            <p:childTnLst>
                              <p:par>
                                <p:cTn id="81" presetID="35" presetClass="entr" presetSubtype="0"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2000"/>
                                        <p:tgtEl>
                                          <p:spTgt spid="12"/>
                                        </p:tgtEl>
                                      </p:cBhvr>
                                    </p:animEffect>
                                    <p:anim calcmode="lin" valueType="num">
                                      <p:cBhvr>
                                        <p:cTn id="84" dur="2000" fill="hold"/>
                                        <p:tgtEl>
                                          <p:spTgt spid="12"/>
                                        </p:tgtEl>
                                        <p:attrNameLst>
                                          <p:attrName>style.rotation</p:attrName>
                                        </p:attrNameLst>
                                      </p:cBhvr>
                                      <p:tavLst>
                                        <p:tav tm="0">
                                          <p:val>
                                            <p:fltVal val="720"/>
                                          </p:val>
                                        </p:tav>
                                        <p:tav tm="100000">
                                          <p:val>
                                            <p:fltVal val="0"/>
                                          </p:val>
                                        </p:tav>
                                      </p:tavLst>
                                    </p:anim>
                                    <p:anim calcmode="lin" valueType="num">
                                      <p:cBhvr>
                                        <p:cTn id="85" dur="2000" fill="hold"/>
                                        <p:tgtEl>
                                          <p:spTgt spid="12"/>
                                        </p:tgtEl>
                                        <p:attrNameLst>
                                          <p:attrName>ppt_h</p:attrName>
                                        </p:attrNameLst>
                                      </p:cBhvr>
                                      <p:tavLst>
                                        <p:tav tm="0">
                                          <p:val>
                                            <p:fltVal val="0"/>
                                          </p:val>
                                        </p:tav>
                                        <p:tav tm="100000">
                                          <p:val>
                                            <p:strVal val="#ppt_h"/>
                                          </p:val>
                                        </p:tav>
                                      </p:tavLst>
                                    </p:anim>
                                    <p:anim calcmode="lin" valueType="num">
                                      <p:cBhvr>
                                        <p:cTn id="86" dur="2000" fill="hold"/>
                                        <p:tgtEl>
                                          <p:spTgt spid="12"/>
                                        </p:tgtEl>
                                        <p:attrNameLst>
                                          <p:attrName>ppt_w</p:attrName>
                                        </p:attrNameLst>
                                      </p:cBhvr>
                                      <p:tavLst>
                                        <p:tav tm="0">
                                          <p:val>
                                            <p:fltVal val="0"/>
                                          </p:val>
                                        </p:tav>
                                        <p:tav tm="100000">
                                          <p:val>
                                            <p:strVal val="#ppt_w"/>
                                          </p:val>
                                        </p:tav>
                                      </p:tavLst>
                                    </p:anim>
                                  </p:childTnLst>
                                </p:cTn>
                              </p:par>
                            </p:childTnLst>
                          </p:cTn>
                        </p:par>
                      </p:childTnLst>
                    </p:cTn>
                  </p:par>
                  <p:par>
                    <p:cTn id="87" fill="hold">
                      <p:stCondLst>
                        <p:cond delay="indefinite"/>
                      </p:stCondLst>
                      <p:childTnLst>
                        <p:par>
                          <p:cTn id="88" fill="hold">
                            <p:stCondLst>
                              <p:cond delay="0"/>
                            </p:stCondLst>
                            <p:childTnLst>
                              <p:par>
                                <p:cTn id="89" presetID="35" presetClass="entr" presetSubtype="0" fill="hold" grpId="0" nodeType="clickEffect">
                                  <p:stCondLst>
                                    <p:cond delay="0"/>
                                  </p:stCondLst>
                                  <p:childTnLst>
                                    <p:set>
                                      <p:cBhvr>
                                        <p:cTn id="90" dur="1" fill="hold">
                                          <p:stCondLst>
                                            <p:cond delay="0"/>
                                          </p:stCondLst>
                                        </p:cTn>
                                        <p:tgtEl>
                                          <p:spTgt spid="1031"/>
                                        </p:tgtEl>
                                        <p:attrNameLst>
                                          <p:attrName>style.visibility</p:attrName>
                                        </p:attrNameLst>
                                      </p:cBhvr>
                                      <p:to>
                                        <p:strVal val="visible"/>
                                      </p:to>
                                    </p:set>
                                    <p:animEffect transition="in" filter="fade">
                                      <p:cBhvr>
                                        <p:cTn id="91" dur="2000"/>
                                        <p:tgtEl>
                                          <p:spTgt spid="1031"/>
                                        </p:tgtEl>
                                      </p:cBhvr>
                                    </p:animEffect>
                                    <p:anim calcmode="lin" valueType="num">
                                      <p:cBhvr>
                                        <p:cTn id="92" dur="2000" fill="hold"/>
                                        <p:tgtEl>
                                          <p:spTgt spid="1031"/>
                                        </p:tgtEl>
                                        <p:attrNameLst>
                                          <p:attrName>style.rotation</p:attrName>
                                        </p:attrNameLst>
                                      </p:cBhvr>
                                      <p:tavLst>
                                        <p:tav tm="0">
                                          <p:val>
                                            <p:fltVal val="720"/>
                                          </p:val>
                                        </p:tav>
                                        <p:tav tm="100000">
                                          <p:val>
                                            <p:fltVal val="0"/>
                                          </p:val>
                                        </p:tav>
                                      </p:tavLst>
                                    </p:anim>
                                    <p:anim calcmode="lin" valueType="num">
                                      <p:cBhvr>
                                        <p:cTn id="93" dur="2000" fill="hold"/>
                                        <p:tgtEl>
                                          <p:spTgt spid="1031"/>
                                        </p:tgtEl>
                                        <p:attrNameLst>
                                          <p:attrName>ppt_h</p:attrName>
                                        </p:attrNameLst>
                                      </p:cBhvr>
                                      <p:tavLst>
                                        <p:tav tm="0">
                                          <p:val>
                                            <p:fltVal val="0"/>
                                          </p:val>
                                        </p:tav>
                                        <p:tav tm="100000">
                                          <p:val>
                                            <p:strVal val="#ppt_h"/>
                                          </p:val>
                                        </p:tav>
                                      </p:tavLst>
                                    </p:anim>
                                    <p:anim calcmode="lin" valueType="num">
                                      <p:cBhvr>
                                        <p:cTn id="94" dur="2000" fill="hold"/>
                                        <p:tgtEl>
                                          <p:spTgt spid="1031"/>
                                        </p:tgtEl>
                                        <p:attrNameLst>
                                          <p:attrName>ppt_w</p:attrName>
                                        </p:attrNameLst>
                                      </p:cBhvr>
                                      <p:tavLst>
                                        <p:tav tm="0">
                                          <p:val>
                                            <p:fltVal val="0"/>
                                          </p:val>
                                        </p:tav>
                                        <p:tav tm="100000">
                                          <p:val>
                                            <p:strVal val="#ppt_w"/>
                                          </p:val>
                                        </p:tav>
                                      </p:tavLst>
                                    </p:anim>
                                  </p:childTnLst>
                                </p:cTn>
                              </p:par>
                            </p:childTnLst>
                          </p:cTn>
                        </p:par>
                      </p:childTnLst>
                    </p:cTn>
                  </p:par>
                  <p:par>
                    <p:cTn id="95" fill="hold">
                      <p:stCondLst>
                        <p:cond delay="indefinite"/>
                      </p:stCondLst>
                      <p:childTnLst>
                        <p:par>
                          <p:cTn id="96" fill="hold">
                            <p:stCondLst>
                              <p:cond delay="0"/>
                            </p:stCondLst>
                            <p:childTnLst>
                              <p:par>
                                <p:cTn id="97" presetID="35" presetClass="entr" presetSubtype="0" fill="hold" grpId="0" nodeType="click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fade">
                                      <p:cBhvr>
                                        <p:cTn id="99" dur="2000"/>
                                        <p:tgtEl>
                                          <p:spTgt spid="13"/>
                                        </p:tgtEl>
                                      </p:cBhvr>
                                    </p:animEffect>
                                    <p:anim calcmode="lin" valueType="num">
                                      <p:cBhvr>
                                        <p:cTn id="100" dur="2000" fill="hold"/>
                                        <p:tgtEl>
                                          <p:spTgt spid="13"/>
                                        </p:tgtEl>
                                        <p:attrNameLst>
                                          <p:attrName>style.rotation</p:attrName>
                                        </p:attrNameLst>
                                      </p:cBhvr>
                                      <p:tavLst>
                                        <p:tav tm="0">
                                          <p:val>
                                            <p:fltVal val="720"/>
                                          </p:val>
                                        </p:tav>
                                        <p:tav tm="100000">
                                          <p:val>
                                            <p:fltVal val="0"/>
                                          </p:val>
                                        </p:tav>
                                      </p:tavLst>
                                    </p:anim>
                                    <p:anim calcmode="lin" valueType="num">
                                      <p:cBhvr>
                                        <p:cTn id="101" dur="2000" fill="hold"/>
                                        <p:tgtEl>
                                          <p:spTgt spid="13"/>
                                        </p:tgtEl>
                                        <p:attrNameLst>
                                          <p:attrName>ppt_h</p:attrName>
                                        </p:attrNameLst>
                                      </p:cBhvr>
                                      <p:tavLst>
                                        <p:tav tm="0">
                                          <p:val>
                                            <p:fltVal val="0"/>
                                          </p:val>
                                        </p:tav>
                                        <p:tav tm="100000">
                                          <p:val>
                                            <p:strVal val="#ppt_h"/>
                                          </p:val>
                                        </p:tav>
                                      </p:tavLst>
                                    </p:anim>
                                    <p:anim calcmode="lin" valueType="num">
                                      <p:cBhvr>
                                        <p:cTn id="102" dur="2000" fill="hold"/>
                                        <p:tgtEl>
                                          <p:spTgt spid="13"/>
                                        </p:tgtEl>
                                        <p:attrNameLst>
                                          <p:attrName>ppt_w</p:attrName>
                                        </p:attrNameLst>
                                      </p:cBhvr>
                                      <p:tavLst>
                                        <p:tav tm="0">
                                          <p:val>
                                            <p:fltVal val="0"/>
                                          </p:val>
                                        </p:tav>
                                        <p:tav tm="100000">
                                          <p:val>
                                            <p:strVal val="#ppt_w"/>
                                          </p:val>
                                        </p:tav>
                                      </p:tavLst>
                                    </p:anim>
                                  </p:childTnLst>
                                </p:cTn>
                              </p:par>
                            </p:childTnLst>
                          </p:cTn>
                        </p:par>
                      </p:childTnLst>
                    </p:cTn>
                  </p:par>
                  <p:par>
                    <p:cTn id="103" fill="hold">
                      <p:stCondLst>
                        <p:cond delay="indefinite"/>
                      </p:stCondLst>
                      <p:childTnLst>
                        <p:par>
                          <p:cTn id="104" fill="hold">
                            <p:stCondLst>
                              <p:cond delay="0"/>
                            </p:stCondLst>
                            <p:childTnLst>
                              <p:par>
                                <p:cTn id="105" presetID="35" presetClass="entr" presetSubtype="0" fill="hold" grpId="0" nodeType="clickEffect">
                                  <p:stCondLst>
                                    <p:cond delay="0"/>
                                  </p:stCondLst>
                                  <p:childTnLst>
                                    <p:set>
                                      <p:cBhvr>
                                        <p:cTn id="106" dur="1" fill="hold">
                                          <p:stCondLst>
                                            <p:cond delay="0"/>
                                          </p:stCondLst>
                                        </p:cTn>
                                        <p:tgtEl>
                                          <p:spTgt spid="1033"/>
                                        </p:tgtEl>
                                        <p:attrNameLst>
                                          <p:attrName>style.visibility</p:attrName>
                                        </p:attrNameLst>
                                      </p:cBhvr>
                                      <p:to>
                                        <p:strVal val="visible"/>
                                      </p:to>
                                    </p:set>
                                    <p:animEffect transition="in" filter="fade">
                                      <p:cBhvr>
                                        <p:cTn id="107" dur="2000"/>
                                        <p:tgtEl>
                                          <p:spTgt spid="1033"/>
                                        </p:tgtEl>
                                      </p:cBhvr>
                                    </p:animEffect>
                                    <p:anim calcmode="lin" valueType="num">
                                      <p:cBhvr>
                                        <p:cTn id="108" dur="2000" fill="hold"/>
                                        <p:tgtEl>
                                          <p:spTgt spid="1033"/>
                                        </p:tgtEl>
                                        <p:attrNameLst>
                                          <p:attrName>style.rotation</p:attrName>
                                        </p:attrNameLst>
                                      </p:cBhvr>
                                      <p:tavLst>
                                        <p:tav tm="0">
                                          <p:val>
                                            <p:fltVal val="720"/>
                                          </p:val>
                                        </p:tav>
                                        <p:tav tm="100000">
                                          <p:val>
                                            <p:fltVal val="0"/>
                                          </p:val>
                                        </p:tav>
                                      </p:tavLst>
                                    </p:anim>
                                    <p:anim calcmode="lin" valueType="num">
                                      <p:cBhvr>
                                        <p:cTn id="109" dur="2000" fill="hold"/>
                                        <p:tgtEl>
                                          <p:spTgt spid="1033"/>
                                        </p:tgtEl>
                                        <p:attrNameLst>
                                          <p:attrName>ppt_h</p:attrName>
                                        </p:attrNameLst>
                                      </p:cBhvr>
                                      <p:tavLst>
                                        <p:tav tm="0">
                                          <p:val>
                                            <p:fltVal val="0"/>
                                          </p:val>
                                        </p:tav>
                                        <p:tav tm="100000">
                                          <p:val>
                                            <p:strVal val="#ppt_h"/>
                                          </p:val>
                                        </p:tav>
                                      </p:tavLst>
                                    </p:anim>
                                    <p:anim calcmode="lin" valueType="num">
                                      <p:cBhvr>
                                        <p:cTn id="110" dur="2000" fill="hold"/>
                                        <p:tgtEl>
                                          <p:spTgt spid="1033"/>
                                        </p:tgtEl>
                                        <p:attrNameLst>
                                          <p:attrName>ppt_w</p:attrName>
                                        </p:attrNameLst>
                                      </p:cBhvr>
                                      <p:tavLst>
                                        <p:tav tm="0">
                                          <p:val>
                                            <p:fltVal val="0"/>
                                          </p:val>
                                        </p:tav>
                                        <p:tav tm="100000">
                                          <p:val>
                                            <p:strVal val="#ppt_w"/>
                                          </p:val>
                                        </p:tav>
                                      </p:tavLst>
                                    </p:anim>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3" grpId="0"/>
      <p:bldP spid="4" grpId="0"/>
      <p:bldP spid="1026" grpId="0"/>
      <p:bldP spid="1027" grpId="0"/>
      <p:bldP spid="7" grpId="0"/>
      <p:bldP spid="8" grpId="0"/>
      <p:bldP spid="1028" grpId="0"/>
      <p:bldP spid="1029" grpId="0"/>
      <p:bldP spid="1030" grpId="0"/>
      <p:bldP spid="12" grpId="0"/>
      <p:bldP spid="13" grpId="0"/>
      <p:bldP spid="1031" grpId="0"/>
      <p:bldP spid="1032" grpId="0"/>
      <p:bldP spid="10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58FB8-84BE-4897-83C5-AAC6E533F527}"/>
              </a:ext>
            </a:extLst>
          </p:cNvPr>
          <p:cNvSpPr>
            <a:spLocks noGrp="1"/>
          </p:cNvSpPr>
          <p:nvPr>
            <p:ph type="title"/>
          </p:nvPr>
        </p:nvSpPr>
        <p:spPr>
          <a:xfrm>
            <a:off x="762000" y="294583"/>
            <a:ext cx="10515600" cy="1325563"/>
          </a:xfrm>
        </p:spPr>
        <p:txBody>
          <a:bodyPr/>
          <a:lstStyle/>
          <a:p>
            <a:r>
              <a:rPr lang="en-US" u="sng" dirty="0">
                <a:cs typeface="Times New Roman" panose="02020603050405020304" pitchFamily="18" charset="0"/>
              </a:rPr>
              <a:t>Does the newspapers we read influence how we vote?</a:t>
            </a:r>
            <a:endParaRPr lang="en-GB" b="1" u="sng" dirty="0"/>
          </a:p>
        </p:txBody>
      </p:sp>
      <p:sp>
        <p:nvSpPr>
          <p:cNvPr id="3" name="Content Placeholder 2">
            <a:extLst>
              <a:ext uri="{FF2B5EF4-FFF2-40B4-BE49-F238E27FC236}">
                <a16:creationId xmlns:a16="http://schemas.microsoft.com/office/drawing/2014/main" id="{CCAD3505-87C9-40E3-A853-BDEFDE8E81D5}"/>
              </a:ext>
            </a:extLst>
          </p:cNvPr>
          <p:cNvSpPr>
            <a:spLocks noGrp="1"/>
          </p:cNvSpPr>
          <p:nvPr>
            <p:ph idx="1"/>
          </p:nvPr>
        </p:nvSpPr>
        <p:spPr>
          <a:xfrm>
            <a:off x="838200" y="1825625"/>
            <a:ext cx="4648200" cy="4351338"/>
          </a:xfrm>
        </p:spPr>
        <p:txBody>
          <a:bodyPr>
            <a:normAutofit fontScale="92500" lnSpcReduction="10000"/>
          </a:bodyPr>
          <a:lstStyle/>
          <a:p>
            <a:pPr marL="0" indent="0">
              <a:buNone/>
            </a:pPr>
            <a:r>
              <a:rPr lang="en-US" sz="3200" dirty="0" smtClean="0"/>
              <a:t>Exit Poll:</a:t>
            </a:r>
          </a:p>
          <a:p>
            <a:pPr marL="0" indent="0">
              <a:buNone/>
            </a:pPr>
            <a:endParaRPr lang="en-US" sz="3200" dirty="0"/>
          </a:p>
          <a:p>
            <a:pPr marL="0" indent="0">
              <a:buNone/>
            </a:pPr>
            <a:r>
              <a:rPr lang="en-US" sz="3200" dirty="0" smtClean="0"/>
              <a:t>On your way out vote</a:t>
            </a:r>
          </a:p>
          <a:p>
            <a:pPr marL="0" indent="0">
              <a:buNone/>
            </a:pPr>
            <a:r>
              <a:rPr lang="en-US" sz="3200" dirty="0" smtClean="0"/>
              <a:t>Yes - it does influence how we vote</a:t>
            </a:r>
          </a:p>
          <a:p>
            <a:pPr marL="0" indent="0">
              <a:buNone/>
            </a:pPr>
            <a:r>
              <a:rPr lang="en-US" sz="3200" dirty="0" smtClean="0"/>
              <a:t>No -  it does not</a:t>
            </a:r>
          </a:p>
          <a:p>
            <a:pPr marL="0" indent="0">
              <a:buNone/>
            </a:pPr>
            <a:endParaRPr lang="en-US" sz="3200" dirty="0"/>
          </a:p>
          <a:p>
            <a:pPr marL="0" indent="0">
              <a:buNone/>
            </a:pPr>
            <a:r>
              <a:rPr lang="en-US" sz="3200" dirty="0" smtClean="0"/>
              <a:t>Place your votes in the Ballot Box</a:t>
            </a:r>
          </a:p>
        </p:txBody>
      </p:sp>
      <p:pic>
        <p:nvPicPr>
          <p:cNvPr id="4" name="Picture 2" descr="Half of the most popular news on Twitter is not covered by traditional news  media sources">
            <a:extLst>
              <a:ext uri="{FF2B5EF4-FFF2-40B4-BE49-F238E27FC236}">
                <a16:creationId xmlns:a16="http://schemas.microsoft.com/office/drawing/2014/main" id="{4EA7AAC3-CCED-49A3-971B-BAA583E9CF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2287062"/>
            <a:ext cx="5068888" cy="34284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71AF2F5-3CF6-4E67-982D-DF572D95EDEF}"/>
              </a:ext>
            </a:extLst>
          </p:cNvPr>
          <p:cNvPicPr/>
          <p:nvPr/>
        </p:nvPicPr>
        <p:blipFill>
          <a:blip r:embed="rId3">
            <a:extLst>
              <a:ext uri="{28A0092B-C50C-407E-A947-70E740481C1C}">
                <a14:useLocalDpi xmlns:a14="http://schemas.microsoft.com/office/drawing/2010/main" val="0"/>
              </a:ext>
            </a:extLst>
          </a:blip>
          <a:stretch>
            <a:fillRect/>
          </a:stretch>
        </p:blipFill>
        <p:spPr>
          <a:xfrm>
            <a:off x="6096000" y="1913509"/>
            <a:ext cx="5068888" cy="4095379"/>
          </a:xfrm>
          <a:prstGeom prst="rect">
            <a:avLst/>
          </a:prstGeom>
        </p:spPr>
      </p:pic>
    </p:spTree>
    <p:extLst>
      <p:ext uri="{BB962C8B-B14F-4D97-AF65-F5344CB8AC3E}">
        <p14:creationId xmlns:p14="http://schemas.microsoft.com/office/powerpoint/2010/main" val="323007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9764486" cy="5338989"/>
          </a:xfrm>
        </p:spPr>
        <p:txBody>
          <a:bodyPr>
            <a:normAutofit/>
          </a:bodyPr>
          <a:lstStyle/>
          <a:p>
            <a:pPr lvl="0"/>
            <a:r>
              <a:rPr lang="en-GB" dirty="0" smtClean="0"/>
              <a:t>Lesson 3:  “Is </a:t>
            </a:r>
            <a:r>
              <a:rPr lang="en-GB" dirty="0"/>
              <a:t>the media creating culture </a:t>
            </a:r>
            <a:r>
              <a:rPr lang="en-GB" dirty="0" smtClean="0"/>
              <a:t>wars to sell papers?”</a:t>
            </a:r>
            <a:r>
              <a:rPr lang="en-US" dirty="0" smtClean="0">
                <a:cs typeface="Times New Roman" panose="02020603050405020304" pitchFamily="18" charset="0"/>
              </a:rPr>
              <a:t/>
            </a:r>
            <a:br>
              <a:rPr lang="en-US" dirty="0" smtClean="0">
                <a:cs typeface="Times New Roman" panose="02020603050405020304" pitchFamily="18" charset="0"/>
              </a:rPr>
            </a:br>
            <a:r>
              <a:rPr lang="en-US" dirty="0">
                <a:cs typeface="Times New Roman" panose="02020603050405020304" pitchFamily="18" charset="0"/>
              </a:rPr>
              <a:t/>
            </a:r>
            <a:br>
              <a:rPr lang="en-US" dirty="0">
                <a:cs typeface="Times New Roman" panose="02020603050405020304" pitchFamily="18" charset="0"/>
              </a:rPr>
            </a:br>
            <a:r>
              <a:rPr lang="en-US" dirty="0" smtClean="0">
                <a:cs typeface="Times New Roman" panose="02020603050405020304" pitchFamily="18" charset="0"/>
              </a:rPr>
              <a:t/>
            </a:r>
            <a:br>
              <a:rPr lang="en-US" dirty="0" smtClean="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8792" y="4503283"/>
            <a:ext cx="4139661" cy="1984602"/>
          </a:xfrm>
          <a:prstGeom prst="rect">
            <a:avLst/>
          </a:prstGeom>
        </p:spPr>
      </p:pic>
    </p:spTree>
    <p:extLst>
      <p:ext uri="{BB962C8B-B14F-4D97-AF65-F5344CB8AC3E}">
        <p14:creationId xmlns:p14="http://schemas.microsoft.com/office/powerpoint/2010/main" val="1737488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7F5C1861-54ED-4AC6-AC86-865F1B06EE1F}"/>
              </a:ext>
            </a:extLst>
          </p:cNvPr>
          <p:cNvSpPr txBox="1">
            <a:spLocks noChangeArrowheads="1"/>
          </p:cNvSpPr>
          <p:nvPr/>
        </p:nvSpPr>
        <p:spPr bwMode="auto">
          <a:xfrm>
            <a:off x="567558" y="2380593"/>
            <a:ext cx="11303876" cy="2754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162" b="1" u="sng" dirty="0">
                <a:latin typeface="+mj-lt"/>
              </a:rPr>
              <a:t>Learning Outcomes:</a:t>
            </a:r>
            <a:endParaRPr lang="en-GB" altLang="en-US" sz="2162" u="sng" dirty="0">
              <a:latin typeface="+mj-lt"/>
            </a:endParaRPr>
          </a:p>
          <a:p>
            <a:pPr marL="457200" lvl="0" indent="-457200">
              <a:spcBef>
                <a:spcPct val="0"/>
              </a:spcBef>
              <a:buFontTx/>
              <a:buAutoNum type="arabicPeriod"/>
            </a:pPr>
            <a:r>
              <a:rPr lang="en-GB" sz="2162" dirty="0">
                <a:latin typeface="+mj-lt"/>
              </a:rPr>
              <a:t>Define key media </a:t>
            </a:r>
            <a:r>
              <a:rPr lang="en-GB" sz="2162" dirty="0" smtClean="0">
                <a:latin typeface="+mj-lt"/>
              </a:rPr>
              <a:t>terms</a:t>
            </a:r>
          </a:p>
          <a:p>
            <a:pPr marL="457200" lvl="0" indent="-457200">
              <a:spcBef>
                <a:spcPct val="0"/>
              </a:spcBef>
              <a:buFontTx/>
              <a:buAutoNum type="arabicPeriod"/>
            </a:pPr>
            <a:endParaRPr lang="en-GB" sz="2162" dirty="0" smtClean="0">
              <a:latin typeface="+mj-lt"/>
            </a:endParaRPr>
          </a:p>
          <a:p>
            <a:pPr marL="457200" lvl="0" indent="-457200">
              <a:spcBef>
                <a:spcPct val="0"/>
              </a:spcBef>
              <a:buFontTx/>
              <a:buAutoNum type="arabicPeriod"/>
            </a:pPr>
            <a:r>
              <a:rPr lang="en-US" altLang="en-US" sz="2162" dirty="0" smtClean="0">
                <a:latin typeface="+mj-lt"/>
              </a:rPr>
              <a:t>Create a nuanced perspective from divisive media</a:t>
            </a:r>
            <a:endParaRPr lang="en-GB" altLang="en-US" sz="2162" dirty="0">
              <a:latin typeface="+mj-lt"/>
            </a:endParaRPr>
          </a:p>
          <a:p>
            <a:pPr eaLnBrk="1" hangingPunct="1">
              <a:spcBef>
                <a:spcPct val="0"/>
              </a:spcBef>
              <a:buFontTx/>
              <a:buNone/>
            </a:pPr>
            <a:endParaRPr lang="en-GB" altLang="en-US" sz="2162" dirty="0">
              <a:latin typeface="+mj-lt"/>
            </a:endParaRPr>
          </a:p>
          <a:p>
            <a:pPr eaLnBrk="1" hangingPunct="1">
              <a:spcBef>
                <a:spcPct val="0"/>
              </a:spcBef>
              <a:buFontTx/>
              <a:buNone/>
            </a:pPr>
            <a:r>
              <a:rPr lang="en-GB" altLang="en-US" sz="2162" dirty="0" smtClean="0">
                <a:latin typeface="+mj-lt"/>
              </a:rPr>
              <a:t>2. Explain </a:t>
            </a:r>
            <a:r>
              <a:rPr lang="en-GB" altLang="en-US" sz="2162" dirty="0">
                <a:latin typeface="+mj-lt"/>
              </a:rPr>
              <a:t>the things you find most alarming about the idea of a ‘culture-war’, outrage culture and whether we are in fact in a culture war at all.</a:t>
            </a:r>
          </a:p>
          <a:p>
            <a:pPr eaLnBrk="1" hangingPunct="1">
              <a:spcBef>
                <a:spcPct val="0"/>
              </a:spcBef>
              <a:buFontTx/>
              <a:buNone/>
            </a:pPr>
            <a:endParaRPr lang="en-GB" altLang="en-US" sz="2162" dirty="0">
              <a:solidFill>
                <a:srgbClr val="00B050"/>
              </a:solidFill>
              <a:latin typeface="Comic Sans MS" panose="030F0702030302020204" pitchFamily="66" charset="0"/>
            </a:endParaRPr>
          </a:p>
        </p:txBody>
      </p:sp>
      <p:sp>
        <p:nvSpPr>
          <p:cNvPr id="2" name="Text Box 3">
            <a:extLst>
              <a:ext uri="{FF2B5EF4-FFF2-40B4-BE49-F238E27FC236}">
                <a16:creationId xmlns:a16="http://schemas.microsoft.com/office/drawing/2014/main" id="{EF448221-0C2F-43A0-96EA-1FA043A84E21}"/>
              </a:ext>
            </a:extLst>
          </p:cNvPr>
          <p:cNvSpPr txBox="1">
            <a:spLocks noChangeArrowheads="1"/>
          </p:cNvSpPr>
          <p:nvPr/>
        </p:nvSpPr>
        <p:spPr bwMode="auto">
          <a:xfrm>
            <a:off x="2347382" y="221111"/>
            <a:ext cx="7497234" cy="1365246"/>
          </a:xfrm>
          <a:prstGeom prst="rect">
            <a:avLst/>
          </a:prstGeom>
          <a:gradFill>
            <a:gsLst>
              <a:gs pos="0">
                <a:srgbClr val="FFFFCC"/>
              </a:gs>
              <a:gs pos="100000">
                <a:schemeClr val="bg1"/>
              </a:gs>
            </a:gsLst>
            <a:lin ang="5400000" scaled="1"/>
          </a:gradFill>
          <a:ln>
            <a:solidFill>
              <a:schemeClr val="tx1"/>
            </a:solid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4136" dirty="0">
                <a:effectLst>
                  <a:outerShdw blurRad="38100" dist="38100" dir="2700000" algn="tl">
                    <a:srgbClr val="000000">
                      <a:alpha val="43137"/>
                    </a:srgbClr>
                  </a:outerShdw>
                </a:effectLst>
                <a:latin typeface="+mj-lt"/>
              </a:rPr>
              <a:t>Are we really in the middle of a ‘Culture War’?</a:t>
            </a:r>
          </a:p>
        </p:txBody>
      </p:sp>
    </p:spTree>
    <p:extLst>
      <p:ext uri="{BB962C8B-B14F-4D97-AF65-F5344CB8AC3E}">
        <p14:creationId xmlns:p14="http://schemas.microsoft.com/office/powerpoint/2010/main" val="3227326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EDF50F6-6A3F-4A8B-819C-B1C645FE4823}"/>
              </a:ext>
            </a:extLst>
          </p:cNvPr>
          <p:cNvPicPr>
            <a:picLocks noChangeAspect="1"/>
          </p:cNvPicPr>
          <p:nvPr/>
        </p:nvPicPr>
        <p:blipFill>
          <a:blip r:embed="rId2"/>
          <a:stretch>
            <a:fillRect/>
          </a:stretch>
        </p:blipFill>
        <p:spPr>
          <a:xfrm>
            <a:off x="5139435" y="0"/>
            <a:ext cx="5549603" cy="3699735"/>
          </a:xfrm>
          <a:prstGeom prst="rect">
            <a:avLst/>
          </a:prstGeom>
        </p:spPr>
      </p:pic>
      <p:sp>
        <p:nvSpPr>
          <p:cNvPr id="2" name="TextBox 1">
            <a:extLst>
              <a:ext uri="{FF2B5EF4-FFF2-40B4-BE49-F238E27FC236}">
                <a16:creationId xmlns:a16="http://schemas.microsoft.com/office/drawing/2014/main" id="{05FB39FE-9DA2-4524-8A39-4873B2AD84D4}"/>
              </a:ext>
            </a:extLst>
          </p:cNvPr>
          <p:cNvSpPr txBox="1"/>
          <p:nvPr/>
        </p:nvSpPr>
        <p:spPr>
          <a:xfrm>
            <a:off x="1831923" y="247864"/>
            <a:ext cx="8356412" cy="2493503"/>
          </a:xfrm>
          <a:prstGeom prst="rect">
            <a:avLst/>
          </a:prstGeom>
          <a:solidFill>
            <a:sysClr val="window" lastClr="FFFFFF"/>
          </a:solidFill>
          <a:ln>
            <a:solidFill>
              <a:schemeClr val="tx1"/>
            </a:solidFill>
          </a:ln>
        </p:spPr>
        <p:txBody>
          <a:bodyPr wrap="square" rtlCol="0">
            <a:spAutoFit/>
          </a:bodyPr>
          <a:lstStyle/>
          <a:p>
            <a:pPr>
              <a:defRPr/>
            </a:pPr>
            <a:r>
              <a:rPr lang="en-GB" sz="2256" b="1" u="sng" kern="0" dirty="0">
                <a:highlight>
                  <a:srgbClr val="FFFF00"/>
                </a:highlight>
                <a:latin typeface="+mj-lt"/>
                <a:cs typeface="Arial"/>
              </a:rPr>
              <a:t>Task One:</a:t>
            </a:r>
          </a:p>
          <a:p>
            <a:pPr>
              <a:defRPr/>
            </a:pPr>
            <a:endParaRPr lang="en-GB" sz="940" b="1" u="sng" kern="0" dirty="0">
              <a:latin typeface="+mj-lt"/>
              <a:cs typeface="Arial"/>
            </a:endParaRPr>
          </a:p>
          <a:p>
            <a:pPr>
              <a:defRPr/>
            </a:pPr>
            <a:r>
              <a:rPr lang="en-GB" sz="2068" b="1" kern="0" dirty="0">
                <a:latin typeface="+mj-lt"/>
                <a:cs typeface="Arial"/>
              </a:rPr>
              <a:t>We have a lot of new key terms we’ll be looking at today. </a:t>
            </a:r>
          </a:p>
          <a:p>
            <a:pPr>
              <a:defRPr/>
            </a:pPr>
            <a:r>
              <a:rPr lang="en-GB" sz="2068" b="1" kern="0" dirty="0">
                <a:latin typeface="+mj-lt"/>
                <a:cs typeface="Arial"/>
              </a:rPr>
              <a:t>You may know some already, but some you will probably </a:t>
            </a:r>
          </a:p>
          <a:p>
            <a:pPr>
              <a:defRPr/>
            </a:pPr>
            <a:r>
              <a:rPr lang="en-GB" sz="2068" b="1" kern="0" dirty="0">
                <a:latin typeface="+mj-lt"/>
                <a:cs typeface="Arial"/>
              </a:rPr>
              <a:t>not have heard of before.</a:t>
            </a:r>
          </a:p>
          <a:p>
            <a:pPr>
              <a:defRPr/>
            </a:pPr>
            <a:endParaRPr lang="en-GB" sz="2068" b="1" kern="0" dirty="0">
              <a:latin typeface="+mj-lt"/>
              <a:cs typeface="Arial"/>
            </a:endParaRPr>
          </a:p>
          <a:p>
            <a:pPr>
              <a:defRPr/>
            </a:pPr>
            <a:r>
              <a:rPr lang="en-GB" sz="2068" kern="0" dirty="0">
                <a:solidFill>
                  <a:srgbClr val="7030A0"/>
                </a:solidFill>
                <a:latin typeface="+mj-lt"/>
                <a:cs typeface="Arial"/>
              </a:rPr>
              <a:t>Let’s explore these now. You have a copy </a:t>
            </a:r>
          </a:p>
          <a:p>
            <a:pPr>
              <a:defRPr/>
            </a:pPr>
            <a:r>
              <a:rPr lang="en-GB" sz="2068" kern="0" dirty="0">
                <a:solidFill>
                  <a:srgbClr val="7030A0"/>
                </a:solidFill>
                <a:latin typeface="+mj-lt"/>
                <a:cs typeface="Arial"/>
              </a:rPr>
              <a:t>each but you can help each other in pairs too.</a:t>
            </a:r>
            <a:endParaRPr lang="en-GB" sz="2068" b="1" kern="0" dirty="0">
              <a:latin typeface="+mj-lt"/>
              <a:cs typeface="Arial"/>
            </a:endParaRPr>
          </a:p>
        </p:txBody>
      </p:sp>
      <p:sp>
        <p:nvSpPr>
          <p:cNvPr id="4" name="TextBox 3">
            <a:extLst>
              <a:ext uri="{FF2B5EF4-FFF2-40B4-BE49-F238E27FC236}">
                <a16:creationId xmlns:a16="http://schemas.microsoft.com/office/drawing/2014/main" id="{1A880FFA-7323-46AE-B183-920BF1E2D00F}"/>
              </a:ext>
            </a:extLst>
          </p:cNvPr>
          <p:cNvSpPr txBox="1"/>
          <p:nvPr/>
        </p:nvSpPr>
        <p:spPr>
          <a:xfrm>
            <a:off x="7212339" y="5113997"/>
            <a:ext cx="2924491" cy="960263"/>
          </a:xfrm>
          <a:prstGeom prst="rect">
            <a:avLst/>
          </a:prstGeom>
          <a:solidFill>
            <a:srgbClr val="FDFECE"/>
          </a:solidFill>
          <a:ln>
            <a:solidFill>
              <a:schemeClr val="tx1"/>
            </a:solidFill>
          </a:ln>
        </p:spPr>
        <p:txBody>
          <a:bodyPr wrap="square" rtlCol="0">
            <a:spAutoFit/>
          </a:bodyPr>
          <a:lstStyle/>
          <a:p>
            <a:r>
              <a:rPr lang="en-GB" sz="1880" dirty="0" smtClean="0">
                <a:latin typeface="+mj-lt"/>
              </a:rPr>
              <a:t>We will go through the answers together in ten minutes.</a:t>
            </a:r>
            <a:endParaRPr lang="en-GB" sz="1880" dirty="0">
              <a:latin typeface="+mj-lt"/>
            </a:endParaRPr>
          </a:p>
        </p:txBody>
      </p:sp>
      <p:sp>
        <p:nvSpPr>
          <p:cNvPr id="3" name="TextBox 2">
            <a:extLst>
              <a:ext uri="{FF2B5EF4-FFF2-40B4-BE49-F238E27FC236}">
                <a16:creationId xmlns:a16="http://schemas.microsoft.com/office/drawing/2014/main" id="{71D71DEE-EAF5-4BCC-AFD1-3D25A44C19C9}"/>
              </a:ext>
            </a:extLst>
          </p:cNvPr>
          <p:cNvSpPr txBox="1"/>
          <p:nvPr/>
        </p:nvSpPr>
        <p:spPr>
          <a:xfrm>
            <a:off x="8044977" y="3632052"/>
            <a:ext cx="1953383" cy="960263"/>
          </a:xfrm>
          <a:prstGeom prst="rect">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GB" sz="1880" dirty="0">
                <a:latin typeface="+mj-lt"/>
              </a:rPr>
              <a:t>Don’t forget to complete the final column!</a:t>
            </a:r>
          </a:p>
        </p:txBody>
      </p:sp>
      <p:pic>
        <p:nvPicPr>
          <p:cNvPr id="7" name="Picture 6" descr="A screenshot of a cell phone&#10;&#10;Description automatically generated">
            <a:extLst>
              <a:ext uri="{FF2B5EF4-FFF2-40B4-BE49-F238E27FC236}">
                <a16:creationId xmlns:a16="http://schemas.microsoft.com/office/drawing/2014/main" id="{DAA56B09-0CB8-4A60-A938-D953E6BF0E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8559" y="3079914"/>
            <a:ext cx="4673708" cy="3091929"/>
          </a:xfrm>
          <a:prstGeom prst="rect">
            <a:avLst/>
          </a:prstGeom>
          <a:ln>
            <a:solidFill>
              <a:schemeClr val="tx1"/>
            </a:solidFill>
          </a:ln>
        </p:spPr>
      </p:pic>
      <p:sp>
        <p:nvSpPr>
          <p:cNvPr id="6" name="Arrow: Right 5">
            <a:extLst>
              <a:ext uri="{FF2B5EF4-FFF2-40B4-BE49-F238E27FC236}">
                <a16:creationId xmlns:a16="http://schemas.microsoft.com/office/drawing/2014/main" id="{08702278-0377-40B0-A8E7-3F7DEFCB983D}"/>
              </a:ext>
            </a:extLst>
          </p:cNvPr>
          <p:cNvSpPr/>
          <p:nvPr/>
        </p:nvSpPr>
        <p:spPr>
          <a:xfrm rot="10800000">
            <a:off x="6231368" y="3835103"/>
            <a:ext cx="1813610" cy="5706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2"/>
          </a:p>
        </p:txBody>
      </p:sp>
    </p:spTree>
    <p:extLst>
      <p:ext uri="{BB962C8B-B14F-4D97-AF65-F5344CB8AC3E}">
        <p14:creationId xmlns:p14="http://schemas.microsoft.com/office/powerpoint/2010/main" val="2099796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9764486" cy="5338989"/>
          </a:xfrm>
        </p:spPr>
        <p:txBody>
          <a:bodyPr>
            <a:normAutofit fontScale="90000"/>
          </a:bodyPr>
          <a:lstStyle/>
          <a:p>
            <a:pPr lvl="0"/>
            <a:r>
              <a:rPr lang="en-GB" dirty="0" smtClean="0"/>
              <a:t>Lesson </a:t>
            </a:r>
            <a:r>
              <a:rPr lang="en-GB" dirty="0"/>
              <a:t>1:  “Why does media run the world?”</a:t>
            </a:r>
            <a:r>
              <a:rPr lang="en-US" dirty="0">
                <a:cs typeface="Times New Roman" panose="02020603050405020304" pitchFamily="18" charset="0"/>
              </a:rPr>
              <a:t/>
            </a:r>
            <a:br>
              <a:rPr lang="en-US" dirty="0">
                <a:cs typeface="Times New Roman" panose="02020603050405020304" pitchFamily="18" charset="0"/>
              </a:rPr>
            </a:br>
            <a:r>
              <a:rPr lang="en-US" dirty="0" smtClean="0">
                <a:cs typeface="Times New Roman" panose="02020603050405020304" pitchFamily="18" charset="0"/>
              </a:rPr>
              <a:t>Objectives</a:t>
            </a:r>
            <a:br>
              <a:rPr lang="en-US" dirty="0" smtClean="0">
                <a:cs typeface="Times New Roman" panose="02020603050405020304" pitchFamily="18" charset="0"/>
              </a:rPr>
            </a:br>
            <a:r>
              <a:rPr lang="en-US" dirty="0">
                <a:cs typeface="Times New Roman" panose="02020603050405020304" pitchFamily="18" charset="0"/>
              </a:rPr>
              <a:t/>
            </a:r>
            <a:br>
              <a:rPr lang="en-US" dirty="0">
                <a:cs typeface="Times New Roman" panose="02020603050405020304" pitchFamily="18" charset="0"/>
              </a:rPr>
            </a:br>
            <a:r>
              <a:rPr lang="en-US" dirty="0" smtClean="0">
                <a:cs typeface="Times New Roman" panose="02020603050405020304" pitchFamily="18" charset="0"/>
              </a:rPr>
              <a:t>1. </a:t>
            </a:r>
            <a:r>
              <a:rPr lang="en-GB" dirty="0" smtClean="0"/>
              <a:t>To </a:t>
            </a:r>
            <a:r>
              <a:rPr lang="en-GB" dirty="0"/>
              <a:t>define what is the media</a:t>
            </a:r>
            <a:br>
              <a:rPr lang="en-GB" dirty="0"/>
            </a:br>
            <a:r>
              <a:rPr lang="en-GB" dirty="0" smtClean="0"/>
              <a:t>2. To </a:t>
            </a:r>
            <a:r>
              <a:rPr lang="en-GB" dirty="0"/>
              <a:t>explain the purpose of different platforms</a:t>
            </a:r>
            <a:br>
              <a:rPr lang="en-GB" dirty="0"/>
            </a:br>
            <a:r>
              <a:rPr lang="en-GB" dirty="0" smtClean="0"/>
              <a:t>3. To </a:t>
            </a:r>
            <a:r>
              <a:rPr lang="en-GB" dirty="0"/>
              <a:t>discuss how the media runs the world</a:t>
            </a:r>
            <a:r>
              <a:rPr lang="en-US" dirty="0" smtClean="0">
                <a:cs typeface="Times New Roman" panose="02020603050405020304" pitchFamily="18" charset="0"/>
              </a:rPr>
              <a:t/>
            </a:r>
            <a:br>
              <a:rPr lang="en-US" dirty="0" smtClean="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8792" y="4503283"/>
            <a:ext cx="4139661" cy="1984602"/>
          </a:xfrm>
          <a:prstGeom prst="rect">
            <a:avLst/>
          </a:prstGeom>
        </p:spPr>
      </p:pic>
    </p:spTree>
    <p:extLst>
      <p:ext uri="{BB962C8B-B14F-4D97-AF65-F5344CB8AC3E}">
        <p14:creationId xmlns:p14="http://schemas.microsoft.com/office/powerpoint/2010/main" val="21440466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0E7092-F9EF-4EF1-8FA4-1C42CDDB4BD8}"/>
              </a:ext>
            </a:extLst>
          </p:cNvPr>
          <p:cNvSpPr txBox="1"/>
          <p:nvPr/>
        </p:nvSpPr>
        <p:spPr>
          <a:xfrm>
            <a:off x="1831923" y="247864"/>
            <a:ext cx="8373370" cy="584199"/>
          </a:xfrm>
          <a:prstGeom prst="rect">
            <a:avLst/>
          </a:prstGeom>
          <a:solidFill>
            <a:sysClr val="window" lastClr="FFFFFF"/>
          </a:solidFill>
        </p:spPr>
        <p:txBody>
          <a:bodyPr wrap="square" rtlCol="0">
            <a:spAutoFit/>
          </a:bodyPr>
          <a:lstStyle/>
          <a:p>
            <a:pPr>
              <a:defRPr/>
            </a:pPr>
            <a:r>
              <a:rPr lang="en-GB" sz="2162" b="1" u="sng" kern="0" dirty="0">
                <a:highlight>
                  <a:srgbClr val="FFFF00"/>
                </a:highlight>
                <a:latin typeface="Comic Sans MS" panose="030F0702030302020204" pitchFamily="66" charset="0"/>
                <a:cs typeface="Arial"/>
              </a:rPr>
              <a:t>Task One Review</a:t>
            </a:r>
            <a:r>
              <a:rPr lang="en-GB" sz="2162" b="1" kern="0" dirty="0">
                <a:latin typeface="Comic Sans MS" panose="030F0702030302020204" pitchFamily="66" charset="0"/>
                <a:cs typeface="Arial"/>
              </a:rPr>
              <a:t>: </a:t>
            </a:r>
            <a:r>
              <a:rPr lang="en-GB" sz="1880" kern="0" dirty="0">
                <a:latin typeface="Comic Sans MS" panose="030F0702030302020204" pitchFamily="66" charset="0"/>
                <a:cs typeface="Arial"/>
              </a:rPr>
              <a:t>Let’s have someone share their final column ideas…</a:t>
            </a:r>
          </a:p>
          <a:p>
            <a:pPr>
              <a:defRPr/>
            </a:pPr>
            <a:endParaRPr lang="en-GB" sz="1034" b="1" u="sng" kern="0" dirty="0">
              <a:latin typeface="Comic Sans MS" panose="030F0702030302020204" pitchFamily="66" charset="0"/>
              <a:cs typeface="Arial"/>
            </a:endParaRPr>
          </a:p>
        </p:txBody>
      </p:sp>
      <p:pic>
        <p:nvPicPr>
          <p:cNvPr id="4" name="Picture 3" descr="A screenshot of a cell phone&#10;&#10;Description automatically generated">
            <a:extLst>
              <a:ext uri="{FF2B5EF4-FFF2-40B4-BE49-F238E27FC236}">
                <a16:creationId xmlns:a16="http://schemas.microsoft.com/office/drawing/2014/main" id="{A69C6DFA-9120-452D-B067-2CB761E05B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0244" y="992384"/>
            <a:ext cx="8372418" cy="5211650"/>
          </a:xfrm>
          <a:prstGeom prst="rect">
            <a:avLst/>
          </a:prstGeom>
        </p:spPr>
      </p:pic>
    </p:spTree>
    <p:extLst>
      <p:ext uri="{BB962C8B-B14F-4D97-AF65-F5344CB8AC3E}">
        <p14:creationId xmlns:p14="http://schemas.microsoft.com/office/powerpoint/2010/main" val="3561627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7D7001-534B-4708-8787-63525A19B89B}"/>
              </a:ext>
            </a:extLst>
          </p:cNvPr>
          <p:cNvSpPr txBox="1"/>
          <p:nvPr/>
        </p:nvSpPr>
        <p:spPr>
          <a:xfrm>
            <a:off x="1670656" y="228686"/>
            <a:ext cx="8850689" cy="6073522"/>
          </a:xfrm>
          <a:prstGeom prst="rect">
            <a:avLst/>
          </a:prstGeom>
          <a:solidFill>
            <a:sysClr val="window" lastClr="FFFFFF"/>
          </a:solidFill>
          <a:ln>
            <a:solidFill>
              <a:schemeClr val="tx1"/>
            </a:solidFill>
          </a:ln>
        </p:spPr>
        <p:txBody>
          <a:bodyPr wrap="square" rtlCol="0">
            <a:spAutoFit/>
          </a:bodyPr>
          <a:lstStyle/>
          <a:p>
            <a:pPr defTabSz="429722">
              <a:defRPr/>
            </a:pPr>
            <a:r>
              <a:rPr lang="en-GB" sz="2632" b="1" u="sng" kern="0" dirty="0">
                <a:solidFill>
                  <a:srgbClr val="7030A0"/>
                </a:solidFill>
                <a:latin typeface="+mj-lt"/>
              </a:rPr>
              <a:t>Task Two: </a:t>
            </a:r>
          </a:p>
          <a:p>
            <a:pPr defTabSz="429722">
              <a:defRPr/>
            </a:pPr>
            <a:endParaRPr lang="en-GB" sz="2632" b="1" u="sng" kern="0" dirty="0">
              <a:solidFill>
                <a:srgbClr val="7030A0"/>
              </a:solidFill>
              <a:latin typeface="+mj-lt"/>
            </a:endParaRPr>
          </a:p>
          <a:p>
            <a:pPr defTabSz="429722">
              <a:defRPr/>
            </a:pPr>
            <a:r>
              <a:rPr lang="en-GB" sz="2256" kern="0" dirty="0">
                <a:solidFill>
                  <a:srgbClr val="0070C0"/>
                </a:solidFill>
                <a:latin typeface="+mj-lt"/>
              </a:rPr>
              <a:t>We will now find out more</a:t>
            </a:r>
          </a:p>
          <a:p>
            <a:pPr defTabSz="429722">
              <a:defRPr/>
            </a:pPr>
            <a:r>
              <a:rPr lang="en-GB" sz="2256" kern="0" dirty="0">
                <a:solidFill>
                  <a:srgbClr val="0070C0"/>
                </a:solidFill>
                <a:latin typeface="+mj-lt"/>
              </a:rPr>
              <a:t>about the different factors </a:t>
            </a:r>
          </a:p>
          <a:p>
            <a:pPr defTabSz="429722">
              <a:defRPr/>
            </a:pPr>
            <a:r>
              <a:rPr lang="en-GB" sz="2256" kern="0" dirty="0">
                <a:solidFill>
                  <a:srgbClr val="0070C0"/>
                </a:solidFill>
                <a:latin typeface="+mj-lt"/>
              </a:rPr>
              <a:t>c</a:t>
            </a:r>
            <a:r>
              <a:rPr lang="en-GB" sz="2256" kern="0" dirty="0" err="1">
                <a:solidFill>
                  <a:srgbClr val="0070C0"/>
                </a:solidFill>
                <a:latin typeface="+mj-lt"/>
              </a:rPr>
              <a:t>ontributing</a:t>
            </a:r>
            <a:r>
              <a:rPr lang="en-GB" sz="2256" kern="0" dirty="0">
                <a:solidFill>
                  <a:srgbClr val="0070C0"/>
                </a:solidFill>
                <a:latin typeface="+mj-lt"/>
              </a:rPr>
              <a:t> towards what </a:t>
            </a:r>
          </a:p>
          <a:p>
            <a:pPr defTabSz="429722">
              <a:defRPr/>
            </a:pPr>
            <a:r>
              <a:rPr lang="en-GB" sz="2256" kern="0" dirty="0">
                <a:solidFill>
                  <a:srgbClr val="0070C0"/>
                </a:solidFill>
                <a:latin typeface="+mj-lt"/>
              </a:rPr>
              <a:t>Some refer to in the media </a:t>
            </a:r>
          </a:p>
          <a:p>
            <a:pPr defTabSz="429722">
              <a:defRPr/>
            </a:pPr>
            <a:r>
              <a:rPr lang="en-GB" sz="2256" kern="0" dirty="0">
                <a:solidFill>
                  <a:srgbClr val="0070C0"/>
                </a:solidFill>
                <a:latin typeface="+mj-lt"/>
              </a:rPr>
              <a:t>as a culture war.</a:t>
            </a:r>
            <a:endParaRPr lang="en-GB" sz="987" b="1" kern="0" dirty="0">
              <a:solidFill>
                <a:srgbClr val="FF0000"/>
              </a:solidFill>
              <a:latin typeface="+mj-lt"/>
            </a:endParaRPr>
          </a:p>
          <a:p>
            <a:pPr defTabSz="429722">
              <a:defRPr/>
            </a:pPr>
            <a:endParaRPr lang="en-GB" sz="987" b="1" kern="0" dirty="0">
              <a:solidFill>
                <a:srgbClr val="FF0000"/>
              </a:solidFill>
              <a:latin typeface="+mj-lt"/>
            </a:endParaRPr>
          </a:p>
          <a:p>
            <a:pPr defTabSz="429722">
              <a:defRPr/>
            </a:pPr>
            <a:endParaRPr lang="en-GB" sz="987" b="1" kern="0" dirty="0">
              <a:solidFill>
                <a:srgbClr val="FF0000"/>
              </a:solidFill>
              <a:latin typeface="+mj-lt"/>
            </a:endParaRPr>
          </a:p>
          <a:p>
            <a:pPr defTabSz="429722">
              <a:defRPr/>
            </a:pPr>
            <a:endParaRPr lang="en-GB" sz="987" b="1" kern="0" dirty="0">
              <a:solidFill>
                <a:srgbClr val="FF0000"/>
              </a:solidFill>
              <a:latin typeface="+mj-lt"/>
            </a:endParaRPr>
          </a:p>
          <a:p>
            <a:pPr defTabSz="429722">
              <a:defRPr/>
            </a:pPr>
            <a:r>
              <a:rPr lang="en-GB" sz="2256" b="1" kern="0" dirty="0">
                <a:solidFill>
                  <a:srgbClr val="FF0000"/>
                </a:solidFill>
                <a:latin typeface="+mj-lt"/>
              </a:rPr>
              <a:t>POPCORN READING!</a:t>
            </a:r>
            <a:endParaRPr lang="en-GB" sz="2256" b="1" kern="0" dirty="0">
              <a:solidFill>
                <a:srgbClr val="7030A0"/>
              </a:solidFill>
              <a:latin typeface="+mj-lt"/>
            </a:endParaRPr>
          </a:p>
          <a:p>
            <a:pPr defTabSz="429722">
              <a:defRPr/>
            </a:pPr>
            <a:r>
              <a:rPr lang="en-GB" sz="2256" kern="0" dirty="0">
                <a:solidFill>
                  <a:prstClr val="black"/>
                </a:solidFill>
                <a:latin typeface="+mj-lt"/>
              </a:rPr>
              <a:t>We will take it in turns to read.</a:t>
            </a:r>
          </a:p>
          <a:p>
            <a:pPr defTabSz="429722">
              <a:defRPr/>
            </a:pPr>
            <a:r>
              <a:rPr lang="en-GB" sz="2256" kern="0" dirty="0">
                <a:solidFill>
                  <a:prstClr val="black"/>
                </a:solidFill>
                <a:latin typeface="+mj-lt"/>
              </a:rPr>
              <a:t>When you have finished reading a</a:t>
            </a:r>
          </a:p>
          <a:p>
            <a:pPr defTabSz="429722">
              <a:defRPr/>
            </a:pPr>
            <a:r>
              <a:rPr lang="en-GB" sz="2256" kern="0" dirty="0">
                <a:solidFill>
                  <a:prstClr val="black"/>
                </a:solidFill>
                <a:latin typeface="+mj-lt"/>
              </a:rPr>
              <a:t>paragraph, say the name of the </a:t>
            </a:r>
          </a:p>
          <a:p>
            <a:pPr defTabSz="429722">
              <a:defRPr/>
            </a:pPr>
            <a:r>
              <a:rPr lang="en-GB" sz="2256" kern="0" dirty="0">
                <a:solidFill>
                  <a:prstClr val="black"/>
                </a:solidFill>
                <a:latin typeface="+mj-lt"/>
              </a:rPr>
              <a:t>next person in the class you </a:t>
            </a:r>
          </a:p>
          <a:p>
            <a:pPr defTabSz="429722">
              <a:defRPr/>
            </a:pPr>
            <a:r>
              <a:rPr lang="en-GB" sz="2256" kern="0" dirty="0">
                <a:solidFill>
                  <a:prstClr val="black"/>
                </a:solidFill>
                <a:latin typeface="+mj-lt"/>
              </a:rPr>
              <a:t>w</a:t>
            </a:r>
            <a:r>
              <a:rPr lang="en-GB" sz="2256" kern="0" dirty="0" err="1">
                <a:solidFill>
                  <a:prstClr val="black"/>
                </a:solidFill>
                <a:latin typeface="+mj-lt"/>
              </a:rPr>
              <a:t>ould</a:t>
            </a:r>
            <a:r>
              <a:rPr lang="en-GB" sz="2256" kern="0" dirty="0">
                <a:solidFill>
                  <a:prstClr val="black"/>
                </a:solidFill>
                <a:latin typeface="+mj-lt"/>
              </a:rPr>
              <a:t> like to read. </a:t>
            </a:r>
          </a:p>
          <a:p>
            <a:pPr defTabSz="429722">
              <a:defRPr/>
            </a:pPr>
            <a:r>
              <a:rPr lang="en-GB" sz="2256" kern="0" dirty="0">
                <a:solidFill>
                  <a:prstClr val="black"/>
                </a:solidFill>
                <a:latin typeface="+mj-lt"/>
              </a:rPr>
              <a:t>Listen carefully, in case your </a:t>
            </a:r>
          </a:p>
          <a:p>
            <a:pPr defTabSz="429722">
              <a:defRPr/>
            </a:pPr>
            <a:r>
              <a:rPr lang="en-GB" sz="2256" kern="0" dirty="0">
                <a:solidFill>
                  <a:prstClr val="black"/>
                </a:solidFill>
                <a:latin typeface="+mj-lt"/>
              </a:rPr>
              <a:t>name is next.</a:t>
            </a:r>
            <a:r>
              <a:rPr lang="en-GB" sz="2256" b="1" kern="0" dirty="0">
                <a:solidFill>
                  <a:prstClr val="black"/>
                </a:solidFill>
                <a:latin typeface="+mj-lt"/>
              </a:rPr>
              <a:t> </a:t>
            </a:r>
          </a:p>
          <a:p>
            <a:pPr defTabSz="429722">
              <a:defRPr/>
            </a:pPr>
            <a:endParaRPr lang="en-GB" sz="1316" b="1" kern="0" dirty="0">
              <a:latin typeface="Comic Sans MS" panose="030F0702030302020204" pitchFamily="66" charset="0"/>
            </a:endParaRPr>
          </a:p>
        </p:txBody>
      </p:sp>
      <p:sp>
        <p:nvSpPr>
          <p:cNvPr id="11" name="Arrow: Right 10">
            <a:extLst>
              <a:ext uri="{FF2B5EF4-FFF2-40B4-BE49-F238E27FC236}">
                <a16:creationId xmlns:a16="http://schemas.microsoft.com/office/drawing/2014/main" id="{CF5C1DA8-C410-4112-A653-A24933579B05}"/>
              </a:ext>
            </a:extLst>
          </p:cNvPr>
          <p:cNvSpPr/>
          <p:nvPr/>
        </p:nvSpPr>
        <p:spPr>
          <a:xfrm>
            <a:off x="5385320" y="2460492"/>
            <a:ext cx="1759778" cy="49959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2"/>
          </a:p>
        </p:txBody>
      </p:sp>
      <p:pic>
        <p:nvPicPr>
          <p:cNvPr id="3" name="Picture 2">
            <a:extLst>
              <a:ext uri="{FF2B5EF4-FFF2-40B4-BE49-F238E27FC236}">
                <a16:creationId xmlns:a16="http://schemas.microsoft.com/office/drawing/2014/main" id="{76421BC0-36EF-419F-90C4-F1111FB83A70}"/>
              </a:ext>
            </a:extLst>
          </p:cNvPr>
          <p:cNvPicPr>
            <a:picLocks noChangeAspect="1"/>
          </p:cNvPicPr>
          <p:nvPr/>
        </p:nvPicPr>
        <p:blipFill>
          <a:blip r:embed="rId3"/>
          <a:stretch>
            <a:fillRect/>
          </a:stretch>
        </p:blipFill>
        <p:spPr>
          <a:xfrm rot="288799">
            <a:off x="6502103" y="3797356"/>
            <a:ext cx="3206597" cy="2133845"/>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03C296D8-ED30-450E-8D99-6E9154C01C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04565">
            <a:off x="5852633" y="704114"/>
            <a:ext cx="4580450" cy="1523541"/>
          </a:xfrm>
          <a:prstGeom prst="rect">
            <a:avLst/>
          </a:prstGeom>
          <a:ln>
            <a:solidFill>
              <a:schemeClr val="tx1"/>
            </a:solidFill>
          </a:ln>
        </p:spPr>
      </p:pic>
      <p:pic>
        <p:nvPicPr>
          <p:cNvPr id="5" name="Picture 4" descr="A close up of a sign&#10;&#10;Description generated with very high confidence">
            <a:extLst>
              <a:ext uri="{FF2B5EF4-FFF2-40B4-BE49-F238E27FC236}">
                <a16:creationId xmlns:a16="http://schemas.microsoft.com/office/drawing/2014/main" id="{C62F2D96-A741-4675-8691-5CCCF74962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61880" y="1544665"/>
            <a:ext cx="1349239" cy="2022278"/>
          </a:xfrm>
          <a:prstGeom prst="rect">
            <a:avLst/>
          </a:prstGeom>
        </p:spPr>
      </p:pic>
    </p:spTree>
    <p:extLst>
      <p:ext uri="{BB962C8B-B14F-4D97-AF65-F5344CB8AC3E}">
        <p14:creationId xmlns:p14="http://schemas.microsoft.com/office/powerpoint/2010/main" val="1928892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389BCB-2C55-45EA-A1C5-F8971198CED3}"/>
              </a:ext>
            </a:extLst>
          </p:cNvPr>
          <p:cNvSpPr/>
          <p:nvPr/>
        </p:nvSpPr>
        <p:spPr>
          <a:xfrm>
            <a:off x="504498" y="383231"/>
            <a:ext cx="9962210" cy="2585323"/>
          </a:xfrm>
          <a:prstGeom prst="rect">
            <a:avLst/>
          </a:prstGeom>
          <a:solidFill>
            <a:schemeClr val="bg1"/>
          </a:solidFill>
          <a:ln>
            <a:solidFill>
              <a:schemeClr val="tx1"/>
            </a:solidFill>
          </a:ln>
        </p:spPr>
        <p:txBody>
          <a:bodyPr wrap="square">
            <a:spAutoFit/>
          </a:bodyPr>
          <a:lstStyle/>
          <a:p>
            <a:r>
              <a:rPr lang="en-US" b="1" dirty="0">
                <a:highlight>
                  <a:srgbClr val="FFFF00"/>
                </a:highlight>
                <a:latin typeface="+mj-lt"/>
                <a:ea typeface="Noto Sans CJK SC Regular"/>
                <a:cs typeface="FreeSans"/>
              </a:rPr>
              <a:t>Task 3 </a:t>
            </a:r>
            <a:r>
              <a:rPr lang="en-US" b="1" dirty="0">
                <a:latin typeface="+mj-lt"/>
                <a:ea typeface="Noto Sans CJK SC Regular"/>
                <a:cs typeface="FreeSans"/>
              </a:rPr>
              <a:t>: How can we think critically and with nuance?</a:t>
            </a:r>
          </a:p>
          <a:p>
            <a:endParaRPr lang="en-US" b="1" u="sng" dirty="0">
              <a:solidFill>
                <a:srgbClr val="7030A0"/>
              </a:solidFill>
              <a:latin typeface="+mj-lt"/>
              <a:ea typeface="Noto Sans CJK SC Regular"/>
              <a:cs typeface="FreeSans"/>
            </a:endParaRPr>
          </a:p>
          <a:p>
            <a:r>
              <a:rPr lang="en-GB" dirty="0">
                <a:solidFill>
                  <a:schemeClr val="accent2"/>
                </a:solidFill>
                <a:latin typeface="+mj-lt"/>
                <a:ea typeface="Noto Sans CJK SC Regular"/>
                <a:cs typeface="FreeSans"/>
              </a:rPr>
              <a:t>You have been given some statements. Both on each page can be argued to be valid, depending on how you view a situation and what research you lean on to support your views. </a:t>
            </a:r>
            <a:r>
              <a:rPr lang="en-GB" dirty="0">
                <a:solidFill>
                  <a:schemeClr val="accent2"/>
                </a:solidFill>
                <a:latin typeface="+mj-lt"/>
                <a:ea typeface="Noto Sans CJK SC Regular"/>
                <a:cs typeface="FreeSans"/>
              </a:rPr>
              <a:t>One of each is more ‘woke</a:t>
            </a:r>
            <a:r>
              <a:rPr lang="en-GB" dirty="0" smtClean="0">
                <a:solidFill>
                  <a:schemeClr val="accent2"/>
                </a:solidFill>
                <a:latin typeface="+mj-lt"/>
                <a:ea typeface="Noto Sans CJK SC Regular"/>
                <a:cs typeface="FreeSans"/>
              </a:rPr>
              <a:t>’ one is more right wing. </a:t>
            </a:r>
            <a:r>
              <a:rPr lang="en-GB" dirty="0">
                <a:solidFill>
                  <a:schemeClr val="accent2"/>
                </a:solidFill>
                <a:latin typeface="+mj-lt"/>
                <a:ea typeface="Noto Sans CJK SC Regular"/>
                <a:cs typeface="FreeSans"/>
              </a:rPr>
              <a:t>A nuanced view would take into account both sides of an argument, thinking critically about the information before forming an opinion. </a:t>
            </a:r>
          </a:p>
          <a:p>
            <a:endParaRPr lang="en-GB" dirty="0">
              <a:solidFill>
                <a:schemeClr val="accent2"/>
              </a:solidFill>
              <a:latin typeface="+mj-lt"/>
              <a:ea typeface="Noto Sans CJK SC Regular"/>
              <a:cs typeface="FreeSans"/>
            </a:endParaRPr>
          </a:p>
          <a:p>
            <a:r>
              <a:rPr lang="en-GB" b="1" dirty="0">
                <a:solidFill>
                  <a:srgbClr val="FF0000"/>
                </a:solidFill>
                <a:latin typeface="+mj-lt"/>
                <a:ea typeface="Noto Sans CJK SC Regular"/>
                <a:cs typeface="FreeSans"/>
              </a:rPr>
              <a:t>Can you think critically and with nuance? Discuss the statements with a partner before summarising your own views in the boxes.</a:t>
            </a:r>
            <a:endParaRPr lang="en-US" dirty="0">
              <a:solidFill>
                <a:schemeClr val="accent2"/>
              </a:solidFill>
              <a:latin typeface="+mj-lt"/>
              <a:ea typeface="Noto Sans CJK SC Regular"/>
              <a:cs typeface="FreeSans"/>
            </a:endParaRPr>
          </a:p>
        </p:txBody>
      </p:sp>
      <p:pic>
        <p:nvPicPr>
          <p:cNvPr id="5" name="Picture 4" descr="A screenshot of a social media post&#10;&#10;Description automatically generated">
            <a:extLst>
              <a:ext uri="{FF2B5EF4-FFF2-40B4-BE49-F238E27FC236}">
                <a16:creationId xmlns:a16="http://schemas.microsoft.com/office/drawing/2014/main" id="{9393D28E-7D0B-485C-9FBC-5D6192CC8A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498" y="3245023"/>
            <a:ext cx="9962210" cy="3469669"/>
          </a:xfrm>
          <a:prstGeom prst="rect">
            <a:avLst/>
          </a:prstGeom>
          <a:ln>
            <a:solidFill>
              <a:schemeClr val="tx1"/>
            </a:solidFill>
          </a:ln>
        </p:spPr>
      </p:pic>
    </p:spTree>
    <p:extLst>
      <p:ext uri="{BB962C8B-B14F-4D97-AF65-F5344CB8AC3E}">
        <p14:creationId xmlns:p14="http://schemas.microsoft.com/office/powerpoint/2010/main" val="3889433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F3968658-DF64-4C24-A967-31B0C1B1A8A8}"/>
              </a:ext>
            </a:extLst>
          </p:cNvPr>
          <p:cNvPicPr>
            <a:picLocks noChangeAspect="1"/>
          </p:cNvPicPr>
          <p:nvPr/>
        </p:nvPicPr>
        <p:blipFill>
          <a:blip r:embed="rId3"/>
          <a:stretch>
            <a:fillRect/>
          </a:stretch>
        </p:blipFill>
        <p:spPr>
          <a:xfrm>
            <a:off x="5121601" y="-3110"/>
            <a:ext cx="5554268" cy="3702845"/>
          </a:xfrm>
          <a:prstGeom prst="rect">
            <a:avLst/>
          </a:prstGeom>
        </p:spPr>
      </p:pic>
      <p:sp>
        <p:nvSpPr>
          <p:cNvPr id="7" name="TextBox 6">
            <a:extLst>
              <a:ext uri="{FF2B5EF4-FFF2-40B4-BE49-F238E27FC236}">
                <a16:creationId xmlns:a16="http://schemas.microsoft.com/office/drawing/2014/main" id="{EC46D69D-68B8-41E0-936F-ACBB16A457F9}"/>
              </a:ext>
            </a:extLst>
          </p:cNvPr>
          <p:cNvSpPr txBox="1"/>
          <p:nvPr/>
        </p:nvSpPr>
        <p:spPr>
          <a:xfrm>
            <a:off x="1831923" y="315547"/>
            <a:ext cx="4264077" cy="497380"/>
          </a:xfrm>
          <a:prstGeom prst="rect">
            <a:avLst/>
          </a:prstGeom>
          <a:solidFill>
            <a:srgbClr val="FFFF00"/>
          </a:solidFill>
        </p:spPr>
        <p:txBody>
          <a:bodyPr wrap="square" rtlCol="0">
            <a:spAutoFit/>
          </a:bodyPr>
          <a:lstStyle/>
          <a:p>
            <a:r>
              <a:rPr lang="en-GB" sz="2632" b="1" dirty="0">
                <a:latin typeface="+mj-lt"/>
              </a:rPr>
              <a:t>Alarmed Llama Plenary:</a:t>
            </a:r>
            <a:endParaRPr lang="en-GB" sz="1880" dirty="0">
              <a:latin typeface="+mj-lt"/>
            </a:endParaRPr>
          </a:p>
        </p:txBody>
      </p:sp>
      <p:sp>
        <p:nvSpPr>
          <p:cNvPr id="8" name="TextBox 7">
            <a:extLst>
              <a:ext uri="{FF2B5EF4-FFF2-40B4-BE49-F238E27FC236}">
                <a16:creationId xmlns:a16="http://schemas.microsoft.com/office/drawing/2014/main" id="{0D502CBA-D93B-4CCD-B7BE-9E51A18529EE}"/>
              </a:ext>
            </a:extLst>
          </p:cNvPr>
          <p:cNvSpPr txBox="1"/>
          <p:nvPr/>
        </p:nvSpPr>
        <p:spPr>
          <a:xfrm>
            <a:off x="1831923" y="1180764"/>
            <a:ext cx="3900545" cy="1828065"/>
          </a:xfrm>
          <a:prstGeom prst="rect">
            <a:avLst/>
          </a:prstGeom>
          <a:solidFill>
            <a:srgbClr val="FDEAE3"/>
          </a:solidFill>
          <a:ln>
            <a:solidFill>
              <a:schemeClr val="tx1"/>
            </a:solidFill>
          </a:ln>
        </p:spPr>
        <p:txBody>
          <a:bodyPr wrap="square" rtlCol="0">
            <a:spAutoFit/>
          </a:bodyPr>
          <a:lstStyle/>
          <a:p>
            <a:r>
              <a:rPr lang="en-GB" sz="2256" dirty="0">
                <a:latin typeface="+mj-lt"/>
              </a:rPr>
              <a:t>Use your alarmed Llama plenary sheet to note down anything you have found alarming about the content and information we’ve covered today. </a:t>
            </a:r>
          </a:p>
        </p:txBody>
      </p:sp>
      <p:sp>
        <p:nvSpPr>
          <p:cNvPr id="27" name="Arrow: Right 26">
            <a:extLst>
              <a:ext uri="{FF2B5EF4-FFF2-40B4-BE49-F238E27FC236}">
                <a16:creationId xmlns:a16="http://schemas.microsoft.com/office/drawing/2014/main" id="{2AC1C9F4-A665-461B-AFED-3E5336BD4FD0}"/>
              </a:ext>
            </a:extLst>
          </p:cNvPr>
          <p:cNvSpPr/>
          <p:nvPr/>
        </p:nvSpPr>
        <p:spPr>
          <a:xfrm rot="21270340">
            <a:off x="4775765" y="2844539"/>
            <a:ext cx="2211447" cy="397756"/>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2"/>
          </a:p>
        </p:txBody>
      </p:sp>
      <p:sp>
        <p:nvSpPr>
          <p:cNvPr id="2" name="Text Box 2">
            <a:extLst>
              <a:ext uri="{FF2B5EF4-FFF2-40B4-BE49-F238E27FC236}">
                <a16:creationId xmlns:a16="http://schemas.microsoft.com/office/drawing/2014/main" id="{ACE332E6-5D3B-47B0-A190-1572B300F5F7}"/>
              </a:ext>
            </a:extLst>
          </p:cNvPr>
          <p:cNvSpPr txBox="1">
            <a:spLocks noChangeArrowheads="1"/>
          </p:cNvSpPr>
          <p:nvPr/>
        </p:nvSpPr>
        <p:spPr bwMode="auto">
          <a:xfrm>
            <a:off x="551793" y="4978215"/>
            <a:ext cx="9679883" cy="14773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GB" altLang="en-US" sz="1800" b="1" u="sng" dirty="0"/>
              <a:t>Learning Outcomes:</a:t>
            </a:r>
            <a:endParaRPr lang="en-GB" altLang="en-US" sz="1800" u="sng" dirty="0"/>
          </a:p>
          <a:p>
            <a:pPr marL="457200" indent="-457200">
              <a:spcBef>
                <a:spcPct val="0"/>
              </a:spcBef>
              <a:buFontTx/>
              <a:buAutoNum type="arabicPeriod"/>
            </a:pPr>
            <a:r>
              <a:rPr lang="en-GB" sz="1800" dirty="0"/>
              <a:t>Define key media </a:t>
            </a:r>
            <a:r>
              <a:rPr lang="en-GB" sz="1800" dirty="0" smtClean="0"/>
              <a:t>terms</a:t>
            </a:r>
            <a:r>
              <a:rPr lang="en-GB" altLang="en-US" sz="1800" dirty="0" smtClean="0"/>
              <a:t>.</a:t>
            </a:r>
            <a:endParaRPr lang="en-GB" altLang="en-US" sz="1800" dirty="0"/>
          </a:p>
          <a:p>
            <a:pPr marL="457200" indent="-457200">
              <a:spcBef>
                <a:spcPct val="0"/>
              </a:spcBef>
              <a:buFontTx/>
              <a:buAutoNum type="arabicPeriod"/>
            </a:pPr>
            <a:r>
              <a:rPr lang="en-US" altLang="en-US" sz="1800" dirty="0" smtClean="0"/>
              <a:t>Create </a:t>
            </a:r>
            <a:r>
              <a:rPr lang="en-US" altLang="en-US" sz="1800" dirty="0"/>
              <a:t>a nuanced perspective from divisive </a:t>
            </a:r>
            <a:r>
              <a:rPr lang="en-US" altLang="en-US" sz="1800" dirty="0" smtClean="0"/>
              <a:t>media</a:t>
            </a:r>
            <a:endParaRPr lang="en-GB" altLang="en-US" sz="1800" dirty="0"/>
          </a:p>
          <a:p>
            <a:pPr marL="457200" indent="-457200">
              <a:spcBef>
                <a:spcPct val="0"/>
              </a:spcBef>
              <a:buFontTx/>
              <a:buAutoNum type="arabicPeriod"/>
            </a:pPr>
            <a:r>
              <a:rPr lang="en-GB" altLang="en-US" sz="1800" dirty="0" smtClean="0"/>
              <a:t>Explain </a:t>
            </a:r>
            <a:r>
              <a:rPr lang="en-GB" altLang="en-US" sz="1800" dirty="0"/>
              <a:t>the things you find most alarming about the idea of a ‘culture-war’, outrage culture and whether we are in fact in a culture war at all.</a:t>
            </a:r>
          </a:p>
        </p:txBody>
      </p:sp>
      <p:pic>
        <p:nvPicPr>
          <p:cNvPr id="10" name="Picture 9">
            <a:extLst>
              <a:ext uri="{FF2B5EF4-FFF2-40B4-BE49-F238E27FC236}">
                <a16:creationId xmlns:a16="http://schemas.microsoft.com/office/drawing/2014/main" id="{45B9FCC1-BCA5-48A0-BB16-38B264F7B7F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643822" y="0"/>
            <a:ext cx="3734006" cy="4176939"/>
          </a:xfrm>
          <a:prstGeom prst="rect">
            <a:avLst/>
          </a:prstGeom>
          <a:noFill/>
        </p:spPr>
      </p:pic>
    </p:spTree>
    <p:extLst>
      <p:ext uri="{BB962C8B-B14F-4D97-AF65-F5344CB8AC3E}">
        <p14:creationId xmlns:p14="http://schemas.microsoft.com/office/powerpoint/2010/main" val="1556822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9764486" cy="5338989"/>
          </a:xfrm>
        </p:spPr>
        <p:txBody>
          <a:bodyPr>
            <a:normAutofit/>
          </a:bodyPr>
          <a:lstStyle/>
          <a:p>
            <a:pPr lvl="0"/>
            <a:r>
              <a:rPr lang="en-GB" dirty="0" smtClean="0"/>
              <a:t>Lesson 4:  </a:t>
            </a:r>
            <a:r>
              <a:rPr lang="en-GB" dirty="0"/>
              <a:t>Does the media have responsibilities?</a:t>
            </a:r>
            <a:r>
              <a:rPr lang="en-US" dirty="0" smtClean="0">
                <a:cs typeface="Times New Roman" panose="02020603050405020304" pitchFamily="18" charset="0"/>
              </a:rPr>
              <a:t/>
            </a:r>
            <a:br>
              <a:rPr lang="en-US" dirty="0" smtClean="0">
                <a:cs typeface="Times New Roman" panose="02020603050405020304" pitchFamily="18" charset="0"/>
              </a:rPr>
            </a:br>
            <a:r>
              <a:rPr lang="en-US" dirty="0">
                <a:cs typeface="Times New Roman" panose="02020603050405020304" pitchFamily="18" charset="0"/>
              </a:rPr>
              <a:t/>
            </a:r>
            <a:br>
              <a:rPr lang="en-US" dirty="0">
                <a:cs typeface="Times New Roman" panose="02020603050405020304" pitchFamily="18" charset="0"/>
              </a:rPr>
            </a:br>
            <a:r>
              <a:rPr lang="en-US" dirty="0" smtClean="0">
                <a:cs typeface="Times New Roman" panose="02020603050405020304" pitchFamily="18" charset="0"/>
              </a:rPr>
              <a:t/>
            </a:r>
            <a:br>
              <a:rPr lang="en-US" dirty="0" smtClean="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8792" y="4503283"/>
            <a:ext cx="4139661" cy="1984602"/>
          </a:xfrm>
          <a:prstGeom prst="rect">
            <a:avLst/>
          </a:prstGeom>
        </p:spPr>
      </p:pic>
    </p:spTree>
    <p:extLst>
      <p:ext uri="{BB962C8B-B14F-4D97-AF65-F5344CB8AC3E}">
        <p14:creationId xmlns:p14="http://schemas.microsoft.com/office/powerpoint/2010/main" val="14153520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9568" y="308572"/>
            <a:ext cx="10179646" cy="721736"/>
          </a:xfrm>
          <a:prstGeom prst="rect">
            <a:avLst/>
          </a:prstGeom>
        </p:spPr>
        <p:txBody>
          <a:bodyPr wrap="none">
            <a:spAutoFit/>
          </a:bodyPr>
          <a:lstStyle/>
          <a:p>
            <a:pPr algn="ctr">
              <a:lnSpc>
                <a:spcPct val="107000"/>
              </a:lnSpc>
              <a:spcAft>
                <a:spcPts val="800"/>
              </a:spcAft>
              <a:tabLst>
                <a:tab pos="666750" algn="l"/>
              </a:tabLst>
            </a:pPr>
            <a:r>
              <a:rPr lang="en-GB" sz="4000" b="1" dirty="0">
                <a:ln w="11113" cap="flat" cmpd="sng" algn="ctr">
                  <a:solidFill>
                    <a:srgbClr val="ED7D31"/>
                  </a:solidFill>
                  <a:prstDash val="solid"/>
                  <a:round/>
                </a:ln>
                <a:solidFill>
                  <a:srgbClr val="F7CAAC"/>
                </a:solidFill>
                <a:latin typeface="Calibri" panose="020F0502020204030204" pitchFamily="34" charset="0"/>
                <a:ea typeface="Calibri" panose="020F0502020204030204" pitchFamily="34" charset="0"/>
                <a:cs typeface="Times New Roman" panose="02020603050405020304" pitchFamily="18" charset="0"/>
              </a:rPr>
              <a:t>The Role Of The Media In A Democratic Society</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nvPr>
        </p:nvGraphicFramePr>
        <p:xfrm>
          <a:off x="879568" y="1557501"/>
          <a:ext cx="9502390" cy="5300500"/>
        </p:xfrm>
        <a:graphic>
          <a:graphicData uri="http://schemas.openxmlformats.org/drawingml/2006/table">
            <a:tbl>
              <a:tblPr firstRow="1" firstCol="1" bandRow="1">
                <a:tableStyleId>{5C22544A-7EE6-4342-B048-85BDC9FD1C3A}</a:tableStyleId>
              </a:tblPr>
              <a:tblGrid>
                <a:gridCol w="3166842">
                  <a:extLst>
                    <a:ext uri="{9D8B030D-6E8A-4147-A177-3AD203B41FA5}">
                      <a16:colId xmlns:a16="http://schemas.microsoft.com/office/drawing/2014/main" val="20000"/>
                    </a:ext>
                  </a:extLst>
                </a:gridCol>
                <a:gridCol w="3167774">
                  <a:extLst>
                    <a:ext uri="{9D8B030D-6E8A-4147-A177-3AD203B41FA5}">
                      <a16:colId xmlns:a16="http://schemas.microsoft.com/office/drawing/2014/main" val="20001"/>
                    </a:ext>
                  </a:extLst>
                </a:gridCol>
                <a:gridCol w="3167774">
                  <a:extLst>
                    <a:ext uri="{9D8B030D-6E8A-4147-A177-3AD203B41FA5}">
                      <a16:colId xmlns:a16="http://schemas.microsoft.com/office/drawing/2014/main" val="20002"/>
                    </a:ext>
                  </a:extLst>
                </a:gridCol>
              </a:tblGrid>
              <a:tr h="1601995">
                <a:tc>
                  <a:txBody>
                    <a:bodyPr/>
                    <a:lstStyle/>
                    <a:p>
                      <a:pPr marL="342900" lvl="0" indent="-342900" algn="l">
                        <a:lnSpc>
                          <a:spcPct val="107000"/>
                        </a:lnSpc>
                        <a:spcAft>
                          <a:spcPts val="0"/>
                        </a:spcAft>
                        <a:buFont typeface="+mj-lt"/>
                        <a:buAutoNum type="arabicParenR"/>
                      </a:pPr>
                      <a:r>
                        <a:rPr lang="en-GB" sz="2100" dirty="0" smtClean="0">
                          <a:effectLst/>
                        </a:rPr>
                        <a:t>Informing and </a:t>
                      </a:r>
                      <a:r>
                        <a:rPr lang="en-GB" sz="2100" dirty="0">
                          <a:effectLst/>
                        </a:rPr>
                        <a:t>influencing public opinion.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tc>
                <a:tc>
                  <a:txBody>
                    <a:bodyPr/>
                    <a:lstStyle/>
                    <a:p>
                      <a:pPr algn="just">
                        <a:lnSpc>
                          <a:spcPct val="107000"/>
                        </a:lnSpc>
                        <a:spcAft>
                          <a:spcPts val="0"/>
                        </a:spcAft>
                      </a:pPr>
                      <a:r>
                        <a:rPr lang="en-GB" sz="21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solidFill>
                      <a:schemeClr val="bg2"/>
                    </a:solidFill>
                  </a:tcPr>
                </a:tc>
                <a:tc>
                  <a:txBody>
                    <a:bodyPr/>
                    <a:lstStyle/>
                    <a:p>
                      <a:pPr algn="just">
                        <a:lnSpc>
                          <a:spcPct val="107000"/>
                        </a:lnSpc>
                        <a:spcAft>
                          <a:spcPts val="0"/>
                        </a:spcAft>
                      </a:pPr>
                      <a:r>
                        <a:rPr lang="en-GB" sz="21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solidFill>
                      <a:schemeClr val="bg2"/>
                    </a:solidFill>
                  </a:tcPr>
                </a:tc>
                <a:extLst>
                  <a:ext uri="{0D108BD9-81ED-4DB2-BD59-A6C34878D82A}">
                    <a16:rowId xmlns:a16="http://schemas.microsoft.com/office/drawing/2014/main" val="10000"/>
                  </a:ext>
                </a:extLst>
              </a:tr>
              <a:tr h="2064795">
                <a:tc>
                  <a:txBody>
                    <a:bodyPr/>
                    <a:lstStyle/>
                    <a:p>
                      <a:pPr marL="342900" lvl="0" indent="-342900" algn="l">
                        <a:lnSpc>
                          <a:spcPct val="107000"/>
                        </a:lnSpc>
                        <a:spcAft>
                          <a:spcPts val="0"/>
                        </a:spcAft>
                        <a:buFont typeface="+mj-lt"/>
                        <a:buAutoNum type="arabicParenR"/>
                      </a:pPr>
                      <a:r>
                        <a:rPr lang="en-GB" sz="2100" dirty="0">
                          <a:effectLst/>
                        </a:rPr>
                        <a:t>Exchanging ideas and opinions.</a:t>
                      </a:r>
                      <a:endParaRPr lang="en-GB" sz="1000" dirty="0">
                        <a:effectLst/>
                      </a:endParaRPr>
                    </a:p>
                    <a:p>
                      <a:pPr marL="457200" algn="l">
                        <a:lnSpc>
                          <a:spcPct val="107000"/>
                        </a:lnSpc>
                        <a:spcAft>
                          <a:spcPts val="0"/>
                        </a:spcAft>
                      </a:pPr>
                      <a:r>
                        <a:rPr lang="en-GB" sz="2100" dirty="0">
                          <a:effectLst/>
                        </a:rPr>
                        <a:t> </a:t>
                      </a:r>
                      <a:endParaRPr lang="en-GB" sz="1000" dirty="0">
                        <a:effectLst/>
                      </a:endParaRPr>
                    </a:p>
                    <a:p>
                      <a:pPr marL="457200" algn="l">
                        <a:lnSpc>
                          <a:spcPct val="107000"/>
                        </a:lnSpc>
                        <a:spcAft>
                          <a:spcPts val="0"/>
                        </a:spcAft>
                      </a:pPr>
                      <a:r>
                        <a:rPr lang="en-GB" sz="21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tc>
                <a:tc>
                  <a:txBody>
                    <a:bodyPr/>
                    <a:lstStyle/>
                    <a:p>
                      <a:pPr algn="just">
                        <a:lnSpc>
                          <a:spcPct val="107000"/>
                        </a:lnSpc>
                        <a:spcAft>
                          <a:spcPts val="0"/>
                        </a:spcAft>
                      </a:pPr>
                      <a:r>
                        <a:rPr lang="en-GB" sz="21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tc>
                <a:tc>
                  <a:txBody>
                    <a:bodyPr/>
                    <a:lstStyle/>
                    <a:p>
                      <a:pPr algn="just">
                        <a:lnSpc>
                          <a:spcPct val="107000"/>
                        </a:lnSpc>
                        <a:spcAft>
                          <a:spcPts val="0"/>
                        </a:spcAft>
                      </a:pPr>
                      <a:r>
                        <a:rPr lang="en-GB" sz="21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tc>
                <a:extLst>
                  <a:ext uri="{0D108BD9-81ED-4DB2-BD59-A6C34878D82A}">
                    <a16:rowId xmlns:a16="http://schemas.microsoft.com/office/drawing/2014/main" val="10001"/>
                  </a:ext>
                </a:extLst>
              </a:tr>
              <a:tr h="1633710">
                <a:tc>
                  <a:txBody>
                    <a:bodyPr/>
                    <a:lstStyle/>
                    <a:p>
                      <a:pPr marL="342900" lvl="0" indent="-342900" algn="l">
                        <a:lnSpc>
                          <a:spcPct val="107000"/>
                        </a:lnSpc>
                        <a:spcAft>
                          <a:spcPts val="0"/>
                        </a:spcAft>
                        <a:buFont typeface="+mj-lt"/>
                        <a:buAutoNum type="arabicParenR"/>
                      </a:pPr>
                      <a:r>
                        <a:rPr lang="en-GB" sz="2100" dirty="0">
                          <a:effectLst/>
                        </a:rPr>
                        <a:t>Holding those in power to account.</a:t>
                      </a:r>
                      <a:endParaRPr lang="en-GB" sz="1000" dirty="0">
                        <a:effectLst/>
                      </a:endParaRPr>
                    </a:p>
                    <a:p>
                      <a:pPr marL="457200" algn="l">
                        <a:lnSpc>
                          <a:spcPct val="107000"/>
                        </a:lnSpc>
                        <a:spcAft>
                          <a:spcPts val="0"/>
                        </a:spcAft>
                      </a:pPr>
                      <a:r>
                        <a:rPr lang="en-GB" sz="2100" dirty="0">
                          <a:effectLst/>
                        </a:rPr>
                        <a:t> </a:t>
                      </a:r>
                      <a:endParaRPr lang="en-GB" sz="1000" dirty="0">
                        <a:effectLst/>
                      </a:endParaRPr>
                    </a:p>
                    <a:p>
                      <a:pPr marL="457200" algn="l">
                        <a:lnSpc>
                          <a:spcPct val="107000"/>
                        </a:lnSpc>
                        <a:spcAft>
                          <a:spcPts val="0"/>
                        </a:spcAft>
                      </a:pPr>
                      <a:r>
                        <a:rPr lang="en-GB" sz="21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tc>
                <a:tc>
                  <a:txBody>
                    <a:bodyPr/>
                    <a:lstStyle/>
                    <a:p>
                      <a:pPr algn="just">
                        <a:lnSpc>
                          <a:spcPct val="107000"/>
                        </a:lnSpc>
                        <a:spcAft>
                          <a:spcPts val="0"/>
                        </a:spcAft>
                      </a:pPr>
                      <a:r>
                        <a:rPr lang="en-GB" sz="21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tc>
                <a:tc>
                  <a:txBody>
                    <a:bodyPr/>
                    <a:lstStyle/>
                    <a:p>
                      <a:pPr algn="just">
                        <a:lnSpc>
                          <a:spcPct val="107000"/>
                        </a:lnSpc>
                        <a:spcAft>
                          <a:spcPts val="0"/>
                        </a:spcAft>
                      </a:pPr>
                      <a:r>
                        <a:rPr lang="en-GB" sz="21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tc>
                <a:extLst>
                  <a:ext uri="{0D108BD9-81ED-4DB2-BD59-A6C34878D82A}">
                    <a16:rowId xmlns:a16="http://schemas.microsoft.com/office/drawing/2014/main" val="10002"/>
                  </a:ext>
                </a:extLst>
              </a:tr>
            </a:tbl>
          </a:graphicData>
        </a:graphic>
      </p:graphicFrame>
      <p:sp>
        <p:nvSpPr>
          <p:cNvPr id="4" name="Rectangle 3"/>
          <p:cNvSpPr/>
          <p:nvPr/>
        </p:nvSpPr>
        <p:spPr>
          <a:xfrm>
            <a:off x="4141252" y="1095836"/>
            <a:ext cx="2979021"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What does this mean?</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7407417" y="1142003"/>
            <a:ext cx="2687403" cy="461665"/>
          </a:xfrm>
          <a:prstGeom prst="rect">
            <a:avLst/>
          </a:prstGeom>
        </p:spPr>
        <p:txBody>
          <a:bodyPr wrap="none">
            <a:spAutoFit/>
          </a:bodyPr>
          <a:lstStyle/>
          <a:p>
            <a:pPr algn="ctr"/>
            <a:r>
              <a:rPr lang="en-US" sz="2400" dirty="0" smtClean="0">
                <a:ln w="0"/>
                <a:effectLst>
                  <a:outerShdw blurRad="38100" dist="19050" dir="2700000" algn="tl" rotWithShape="0">
                    <a:schemeClr val="dk1">
                      <a:alpha val="40000"/>
                    </a:schemeClr>
                  </a:outerShdw>
                </a:effectLst>
              </a:rPr>
              <a:t>Why is it important</a:t>
            </a:r>
            <a:r>
              <a:rPr lang="en-US" dirty="0" smtClean="0">
                <a:ln w="0"/>
                <a:effectLst>
                  <a:outerShdw blurRad="38100" dist="19050" dir="2700000" algn="tl" rotWithShape="0">
                    <a:schemeClr val="dk1">
                      <a:alpha val="40000"/>
                    </a:schemeClr>
                  </a:outerShdw>
                </a:effectLst>
              </a:rPr>
              <a:t>?</a:t>
            </a:r>
            <a:endParaRPr lang="en-US"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495940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3882" y="0"/>
            <a:ext cx="11161197"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MEDIA RIGHTS AND RESPONSIBILITIES</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3378126" y="923330"/>
            <a:ext cx="5057140" cy="2172970"/>
          </a:xfrm>
          <a:prstGeom prst="rect">
            <a:avLst/>
          </a:prstGeom>
        </p:spPr>
      </p:pic>
      <p:sp>
        <p:nvSpPr>
          <p:cNvPr id="4" name="Vertical Scroll 3"/>
          <p:cNvSpPr/>
          <p:nvPr/>
        </p:nvSpPr>
        <p:spPr>
          <a:xfrm>
            <a:off x="-547421" y="923330"/>
            <a:ext cx="4050276" cy="5867400"/>
          </a:xfrm>
          <a:prstGeom prst="verticalScroll">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 </a:t>
            </a:r>
            <a:endParaRPr lang="en-GB" sz="1100">
              <a:effectLst/>
              <a:ea typeface="Calibri" panose="020F0502020204030204" pitchFamily="34" charset="0"/>
              <a:cs typeface="Times New Roman" panose="02020603050405020304" pitchFamily="18" charset="0"/>
            </a:endParaRPr>
          </a:p>
        </p:txBody>
      </p:sp>
      <p:sp>
        <p:nvSpPr>
          <p:cNvPr id="5" name="Vertical Scroll 4"/>
          <p:cNvSpPr/>
          <p:nvPr/>
        </p:nvSpPr>
        <p:spPr>
          <a:xfrm>
            <a:off x="8215533" y="923330"/>
            <a:ext cx="4145280" cy="5867400"/>
          </a:xfrm>
          <a:prstGeom prst="verticalScroll">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 </a:t>
            </a:r>
            <a:endParaRPr lang="en-GB" sz="1100">
              <a:effectLst/>
              <a:ea typeface="Calibri" panose="020F0502020204030204" pitchFamily="34" charset="0"/>
              <a:cs typeface="Times New Roman" panose="02020603050405020304" pitchFamily="18" charset="0"/>
            </a:endParaRPr>
          </a:p>
        </p:txBody>
      </p:sp>
      <p:sp>
        <p:nvSpPr>
          <p:cNvPr id="6" name="Rectangle 5"/>
          <p:cNvSpPr/>
          <p:nvPr/>
        </p:nvSpPr>
        <p:spPr>
          <a:xfrm>
            <a:off x="676635" y="923330"/>
            <a:ext cx="1952521"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LEGAL RIGHTS</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8958422" y="923330"/>
            <a:ext cx="3233578"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LEGAL RESPONSIBILITIES</a:t>
            </a:r>
            <a:endParaRPr lang="en-US" sz="24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8" name="Table 7"/>
          <p:cNvGraphicFramePr>
            <a:graphicFrameLocks noGrp="1"/>
          </p:cNvGraphicFramePr>
          <p:nvPr>
            <p:extLst/>
          </p:nvPr>
        </p:nvGraphicFramePr>
        <p:xfrm>
          <a:off x="3247901" y="3396053"/>
          <a:ext cx="5317589" cy="3391980"/>
        </p:xfrm>
        <a:graphic>
          <a:graphicData uri="http://schemas.openxmlformats.org/drawingml/2006/table">
            <a:tbl>
              <a:tblPr firstRow="1" firstCol="1" bandRow="1">
                <a:tableStyleId>{5C22544A-7EE6-4342-B048-85BDC9FD1C3A}</a:tableStyleId>
              </a:tblPr>
              <a:tblGrid>
                <a:gridCol w="5317589">
                  <a:extLst>
                    <a:ext uri="{9D8B030D-6E8A-4147-A177-3AD203B41FA5}">
                      <a16:colId xmlns:a16="http://schemas.microsoft.com/office/drawing/2014/main" val="20000"/>
                    </a:ext>
                  </a:extLst>
                </a:gridCol>
              </a:tblGrid>
              <a:tr h="0">
                <a:tc>
                  <a:txBody>
                    <a:bodyPr/>
                    <a:lstStyle/>
                    <a:p>
                      <a:pPr algn="ctr">
                        <a:lnSpc>
                          <a:spcPct val="107000"/>
                        </a:lnSpc>
                        <a:spcAft>
                          <a:spcPts val="0"/>
                        </a:spcAft>
                      </a:pPr>
                      <a:r>
                        <a:rPr lang="en-GB" sz="1600" dirty="0">
                          <a:solidFill>
                            <a:schemeClr val="tx1"/>
                          </a:solidFill>
                          <a:effectLst/>
                        </a:rPr>
                        <a:t>Article 10 Of The Human Rights Act 1998 states…</a:t>
                      </a:r>
                    </a:p>
                    <a:p>
                      <a:pPr>
                        <a:lnSpc>
                          <a:spcPct val="107000"/>
                        </a:lnSpc>
                        <a:spcAft>
                          <a:spcPts val="0"/>
                        </a:spcAft>
                      </a:pPr>
                      <a:r>
                        <a:rPr lang="en-GB" sz="1600" dirty="0">
                          <a:solidFill>
                            <a:schemeClr val="tx1"/>
                          </a:solidFill>
                          <a:effectLst/>
                        </a:rPr>
                        <a:t>Everyone has the right to freedom of expression. This right shall include freedom to hold opinions and to receive and impart information and ideas without interference by public authority and regardless of frontiers.</a:t>
                      </a:r>
                    </a:p>
                    <a:p>
                      <a:pPr>
                        <a:lnSpc>
                          <a:spcPct val="107000"/>
                        </a:lnSpc>
                        <a:spcAft>
                          <a:spcPts val="0"/>
                        </a:spcAft>
                      </a:pPr>
                      <a:r>
                        <a:rPr lang="en-GB" sz="1600" dirty="0">
                          <a:solidFill>
                            <a:schemeClr val="tx1"/>
                          </a:solidFill>
                          <a:effectLst/>
                        </a:rPr>
                        <a:t>The exercise of these freedoms mays be subject to restrictions that are necessary in a democratic society – in the interests of national security, territorial disorder or crime, for the protection of health or morals, for the protection of the reputation or rights of others, for preventing the disclosure of information received in confidence, or for maintaining the authority and impartiality of the judiciary.</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195497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364" y="1497213"/>
            <a:ext cx="11455419" cy="5509200"/>
          </a:xfrm>
          <a:prstGeom prst="rect">
            <a:avLst/>
          </a:prstGeom>
          <a:solidFill>
            <a:schemeClr val="bg2"/>
          </a:solidFill>
        </p:spPr>
        <p:txBody>
          <a:bodyPr wrap="square">
            <a:spAutoFit/>
          </a:bodyPr>
          <a:lstStyle/>
          <a:p>
            <a:r>
              <a:rPr lang="en-US" sz="3200" dirty="0">
                <a:solidFill>
                  <a:srgbClr val="121212"/>
                </a:solidFill>
                <a:latin typeface="+mj-lt"/>
              </a:rPr>
              <a:t>The public interest includes: </a:t>
            </a:r>
            <a:endParaRPr lang="en-US" sz="3200" dirty="0" smtClean="0">
              <a:solidFill>
                <a:srgbClr val="121212"/>
              </a:solidFill>
              <a:latin typeface="+mj-lt"/>
            </a:endParaRPr>
          </a:p>
          <a:p>
            <a:pPr marL="457200" indent="-457200">
              <a:buAutoNum type="alphaLcParenR"/>
            </a:pPr>
            <a:r>
              <a:rPr lang="en-US" sz="3200" dirty="0" smtClean="0">
                <a:solidFill>
                  <a:srgbClr val="121212"/>
                </a:solidFill>
                <a:latin typeface="+mj-lt"/>
              </a:rPr>
              <a:t>Detecting </a:t>
            </a:r>
            <a:r>
              <a:rPr lang="en-US" sz="3200" dirty="0">
                <a:solidFill>
                  <a:srgbClr val="121212"/>
                </a:solidFill>
                <a:latin typeface="+mj-lt"/>
              </a:rPr>
              <a:t>or exposing crime or a serious </a:t>
            </a:r>
            <a:r>
              <a:rPr lang="en-US" sz="3200" dirty="0" smtClean="0">
                <a:solidFill>
                  <a:srgbClr val="121212"/>
                </a:solidFill>
                <a:latin typeface="+mj-lt"/>
              </a:rPr>
              <a:t>misdemeanor; </a:t>
            </a:r>
          </a:p>
          <a:p>
            <a:pPr marL="457200" indent="-457200">
              <a:buAutoNum type="alphaLcParenR"/>
            </a:pPr>
            <a:r>
              <a:rPr lang="en-US" sz="3200" dirty="0" smtClean="0">
                <a:solidFill>
                  <a:srgbClr val="121212"/>
                </a:solidFill>
                <a:latin typeface="+mj-lt"/>
              </a:rPr>
              <a:t>Protecting </a:t>
            </a:r>
            <a:r>
              <a:rPr lang="en-US" sz="3200" dirty="0">
                <a:solidFill>
                  <a:srgbClr val="121212"/>
                </a:solidFill>
                <a:latin typeface="+mj-lt"/>
              </a:rPr>
              <a:t>public health and safety; </a:t>
            </a:r>
            <a:endParaRPr lang="en-US" sz="3200" dirty="0" smtClean="0">
              <a:solidFill>
                <a:srgbClr val="121212"/>
              </a:solidFill>
              <a:latin typeface="+mj-lt"/>
            </a:endParaRPr>
          </a:p>
          <a:p>
            <a:pPr marL="457200" indent="-457200">
              <a:buAutoNum type="alphaLcParenR"/>
            </a:pPr>
            <a:r>
              <a:rPr lang="en-US" sz="3200" dirty="0" smtClean="0">
                <a:solidFill>
                  <a:srgbClr val="121212"/>
                </a:solidFill>
                <a:latin typeface="+mj-lt"/>
              </a:rPr>
              <a:t>Preventing </a:t>
            </a:r>
            <a:r>
              <a:rPr lang="en-US" sz="3200" dirty="0">
                <a:solidFill>
                  <a:srgbClr val="121212"/>
                </a:solidFill>
                <a:latin typeface="+mj-lt"/>
              </a:rPr>
              <a:t>the public from being misled by some statement or action of an individual or organisation; </a:t>
            </a:r>
            <a:endParaRPr lang="en-US" sz="3200" dirty="0" smtClean="0">
              <a:solidFill>
                <a:srgbClr val="121212"/>
              </a:solidFill>
              <a:latin typeface="+mj-lt"/>
            </a:endParaRPr>
          </a:p>
          <a:p>
            <a:pPr marL="457200" indent="-457200">
              <a:buAutoNum type="alphaLcParenR"/>
            </a:pPr>
            <a:r>
              <a:rPr lang="en-US" sz="3200" dirty="0" smtClean="0">
                <a:solidFill>
                  <a:srgbClr val="121212"/>
                </a:solidFill>
                <a:latin typeface="+mj-lt"/>
              </a:rPr>
              <a:t>Exposing </a:t>
            </a:r>
            <a:r>
              <a:rPr lang="en-US" sz="3200" dirty="0">
                <a:solidFill>
                  <a:srgbClr val="121212"/>
                </a:solidFill>
                <a:latin typeface="+mj-lt"/>
              </a:rPr>
              <a:t>misuse of public funds or other forms of corruption by public bodies;</a:t>
            </a:r>
          </a:p>
          <a:p>
            <a:r>
              <a:rPr lang="en-US" sz="3200" dirty="0">
                <a:solidFill>
                  <a:srgbClr val="121212"/>
                </a:solidFill>
                <a:latin typeface="+mj-lt"/>
              </a:rPr>
              <a:t>e) Revealing potential conflicts of interest by those in positions of power and influence; </a:t>
            </a:r>
            <a:endParaRPr lang="en-US" sz="3200" dirty="0" smtClean="0">
              <a:solidFill>
                <a:srgbClr val="121212"/>
              </a:solidFill>
              <a:latin typeface="+mj-lt"/>
            </a:endParaRPr>
          </a:p>
          <a:p>
            <a:r>
              <a:rPr lang="en-US" sz="3200" dirty="0" smtClean="0">
                <a:solidFill>
                  <a:srgbClr val="121212"/>
                </a:solidFill>
                <a:latin typeface="+mj-lt"/>
              </a:rPr>
              <a:t>f</a:t>
            </a:r>
            <a:r>
              <a:rPr lang="en-US" sz="3200" dirty="0">
                <a:solidFill>
                  <a:srgbClr val="121212"/>
                </a:solidFill>
                <a:latin typeface="+mj-lt"/>
              </a:rPr>
              <a:t>) Exposing corporate greed; </a:t>
            </a:r>
            <a:endParaRPr lang="en-US" sz="3200" dirty="0" smtClean="0">
              <a:solidFill>
                <a:srgbClr val="121212"/>
              </a:solidFill>
              <a:latin typeface="+mj-lt"/>
            </a:endParaRPr>
          </a:p>
          <a:p>
            <a:r>
              <a:rPr lang="en-US" sz="3200" dirty="0" smtClean="0">
                <a:solidFill>
                  <a:srgbClr val="121212"/>
                </a:solidFill>
                <a:latin typeface="+mj-lt"/>
              </a:rPr>
              <a:t>g</a:t>
            </a:r>
            <a:r>
              <a:rPr lang="en-US" sz="3200" dirty="0">
                <a:solidFill>
                  <a:srgbClr val="121212"/>
                </a:solidFill>
                <a:latin typeface="+mj-lt"/>
              </a:rPr>
              <a:t>) Exposing hypocritical </a:t>
            </a:r>
            <a:r>
              <a:rPr lang="en-US" sz="3200" dirty="0" smtClean="0">
                <a:solidFill>
                  <a:srgbClr val="121212"/>
                </a:solidFill>
                <a:latin typeface="+mj-lt"/>
              </a:rPr>
              <a:t>behavior </a:t>
            </a:r>
            <a:r>
              <a:rPr lang="en-US" sz="3200" dirty="0">
                <a:solidFill>
                  <a:srgbClr val="121212"/>
                </a:solidFill>
                <a:latin typeface="+mj-lt"/>
              </a:rPr>
              <a:t>by those holding high office.</a:t>
            </a:r>
            <a:endParaRPr lang="en-US" sz="3200" b="0" i="0" u="none" strike="noStrike" dirty="0">
              <a:solidFill>
                <a:srgbClr val="121212"/>
              </a:solidFill>
              <a:effectLst/>
              <a:latin typeface="+mj-lt"/>
            </a:endParaRPr>
          </a:p>
        </p:txBody>
      </p:sp>
      <p:sp>
        <p:nvSpPr>
          <p:cNvPr id="3" name="Rectangle 2"/>
          <p:cNvSpPr/>
          <p:nvPr/>
        </p:nvSpPr>
        <p:spPr>
          <a:xfrm>
            <a:off x="1274871" y="266339"/>
            <a:ext cx="9534406" cy="923330"/>
          </a:xfrm>
          <a:prstGeom prst="rect">
            <a:avLst/>
          </a:prstGeom>
          <a:noFill/>
        </p:spPr>
        <p:txBody>
          <a:bodyPr wrap="none" lIns="91440" tIns="45720" rIns="91440" bIns="45720">
            <a:spAutoFit/>
          </a:bodyPr>
          <a:lstStyle/>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What Is “In The Public Interest”?</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48291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p:nvPr/>
        </p:nvPicPr>
        <p:blipFill>
          <a:blip r:embed="rId4" cstate="print">
            <a:extLst>
              <a:ext uri="{28A0092B-C50C-407E-A947-70E740481C1C}">
                <a14:useLocalDpi xmlns:a14="http://schemas.microsoft.com/office/drawing/2010/main" val="0"/>
              </a:ext>
            </a:extLst>
          </a:blip>
          <a:stretch>
            <a:fillRect/>
          </a:stretch>
        </p:blipFill>
        <p:spPr>
          <a:xfrm rot="853285">
            <a:off x="9167886" y="513861"/>
            <a:ext cx="2381250" cy="1666240"/>
          </a:xfrm>
          <a:prstGeom prst="rect">
            <a:avLst/>
          </a:prstGeom>
        </p:spPr>
      </p:pic>
      <p:sp>
        <p:nvSpPr>
          <p:cNvPr id="4" name="Rectangle 3"/>
          <p:cNvSpPr/>
          <p:nvPr/>
        </p:nvSpPr>
        <p:spPr>
          <a:xfrm>
            <a:off x="188638" y="246892"/>
            <a:ext cx="7844015" cy="923330"/>
          </a:xfrm>
          <a:prstGeom prst="rect">
            <a:avLst/>
          </a:prstGeom>
        </p:spPr>
        <p:txBody>
          <a:bodyPr wrap="square">
            <a:spAutoFit/>
          </a:bodyPr>
          <a:lstStyle/>
          <a:p>
            <a:r>
              <a:rPr lang="en-GB" dirty="0">
                <a:hlinkClick r:id="rId5"/>
              </a:rPr>
              <a:t>https://</a:t>
            </a:r>
            <a:r>
              <a:rPr lang="en-GB" dirty="0" smtClean="0">
                <a:hlinkClick r:id="rId5"/>
              </a:rPr>
              <a:t>www.standard.co.uk/news/uk/sir-cliff-richard-successfully-sues-bbc-for-invasion-of-privacy-a3889976.html</a:t>
            </a:r>
            <a:endParaRPr lang="en-GB" dirty="0" smtClean="0"/>
          </a:p>
          <a:p>
            <a:endParaRPr lang="en-GB" dirty="0"/>
          </a:p>
        </p:txBody>
      </p:sp>
    </p:spTree>
    <p:extLst>
      <p:ext uri="{BB962C8B-B14F-4D97-AF65-F5344CB8AC3E}">
        <p14:creationId xmlns:p14="http://schemas.microsoft.com/office/powerpoint/2010/main" val="287940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nodeType="clickEffect">
                                  <p:stCondLst>
                                    <p:cond delay="0"/>
                                  </p:stCondLst>
                                  <p:childTnLst>
                                    <p:animMotion origin="layout" path="M 0 0 C 0.007 -0.01 0.014 -0.021 0.021 -0.035 C 0.04 -0.075 0.045 -0.114 0.031 -0.12 C 0.017 -0.127 -0.01 -0.099 -0.029 -0.059 C -0.039 -0.038 -0.045 -0.018 -0.047 -0.003 C -0.05 0.009 -0.051 0.021 -0.051 0.035 C -0.051 0.08 -0.038 0.117 -0.023 0.117 C -0.008 0.117 0.005 0.08 0.005 0.035 C 0.005 0.014 0.002 -0.006 -0.003 -0.02 C -0.005 -0.032 -0.01 -0.045 -0.016 -0.058 C -0.036 -0.099 -0.063 -0.127 -0.077 -0.12 C -0.091 -0.113 -0.086 -0.075 -0.066 -0.034 C -0.058 -0.015 -0.047 0.001 -0.036 0.012 C -0.028 0.022 -0.019 0.031 -0.007 0.04 C 0.029 0.069 0.065 0.082 0.075 0.07 C 0.084 0.058 0.064 0.025 0.028 -0.003 C 0.013 -0.015 -0.003 -0.024 -0.016 -0.03 C -0.028 -0.036 -0.043 -0.041 -0.059 -0.044 C -0.103 -0.054 -0.141 -0.051 -0.144 -0.035 C -0.148 -0.02 -0.115 0 -0.071 0.01 C -0.051 0.014 -0.032 0.016 -0.017 0.015 C -0.004 0.015 0.01 0.013 0.025 0.01 C 0.069 0 0.102 -0.021 0.098 -0.036 C 0.095 -0.051 0.057 -0.055 0.013 -0.045 C -0.008 -0.04 -0.027 -0.033 -0.04 -0.025 C -0.051 -0.019 -0.062 -0.012 -0.074 -0.003 C -0.109 0.026 -0.13 0.058 -0.12 0.07 C -0.111 0.082 -0.074 0.069 -0.039 0.041 C -0.022 0.027 -0.008 0.013 0 0 Z" pathEditMode="relative" ptsTypes="">
                                      <p:cBhvr>
                                        <p:cTn id="6"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3135" y="1098230"/>
            <a:ext cx="3437431" cy="1200329"/>
          </a:xfrm>
          <a:prstGeom prst="rect">
            <a:avLst/>
          </a:prstGeom>
        </p:spPr>
        <p:txBody>
          <a:bodyPr wrap="square">
            <a:spAutoFit/>
          </a:bodyPr>
          <a:lstStyle/>
          <a:p>
            <a:r>
              <a:rPr lang="en-US" dirty="0">
                <a:hlinkClick r:id="rId3"/>
              </a:rPr>
              <a:t>(142) BREAKING: Labour demand PM sacks Matt Hancock over affair scandal 'blatant abuse of power' - YouTube</a:t>
            </a:r>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5325" y="420313"/>
            <a:ext cx="4056992" cy="5958707"/>
          </a:xfrm>
          <a:prstGeom prst="rect">
            <a:avLst/>
          </a:prstGeom>
        </p:spPr>
      </p:pic>
    </p:spTree>
    <p:extLst>
      <p:ext uri="{BB962C8B-B14F-4D97-AF65-F5344CB8AC3E}">
        <p14:creationId xmlns:p14="http://schemas.microsoft.com/office/powerpoint/2010/main" val="3653866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title"/>
          </p:nvPr>
        </p:nvSpPr>
        <p:spPr/>
        <p:txBody>
          <a:bodyPr/>
          <a:lstStyle/>
          <a:p>
            <a:pPr eaLnBrk="1" hangingPunct="1"/>
            <a:r>
              <a:rPr lang="en-GB" altLang="en-US" sz="4800" dirty="0"/>
              <a:t>Media Runs the World!!</a:t>
            </a:r>
          </a:p>
        </p:txBody>
      </p:sp>
      <p:sp>
        <p:nvSpPr>
          <p:cNvPr id="8197" name="Rectangle 7"/>
          <p:cNvSpPr>
            <a:spLocks noGrp="1" noChangeArrowheads="1"/>
          </p:cNvSpPr>
          <p:nvPr>
            <p:ph type="body" idx="1"/>
          </p:nvPr>
        </p:nvSpPr>
        <p:spPr>
          <a:xfrm>
            <a:off x="419100" y="1263071"/>
            <a:ext cx="11353800" cy="5594929"/>
          </a:xfrm>
        </p:spPr>
        <p:txBody>
          <a:bodyPr>
            <a:normAutofit fontScale="92500" lnSpcReduction="10000"/>
          </a:bodyPr>
          <a:lstStyle/>
          <a:p>
            <a:pPr algn="just" eaLnBrk="1" hangingPunct="1">
              <a:lnSpc>
                <a:spcPct val="160000"/>
              </a:lnSpc>
            </a:pPr>
            <a:r>
              <a:rPr lang="en-GB" altLang="en-US" u="sng" dirty="0">
                <a:latin typeface="+mj-lt"/>
              </a:rPr>
              <a:t>‘Media'</a:t>
            </a:r>
            <a:r>
              <a:rPr lang="en-GB" altLang="en-US" dirty="0">
                <a:latin typeface="+mj-lt"/>
              </a:rPr>
              <a:t> refers to the different channels we use to communicate information in the everyday world. Media is the </a:t>
            </a:r>
            <a:r>
              <a:rPr lang="en-GB" altLang="en-US" u="sng" dirty="0">
                <a:latin typeface="+mj-lt"/>
              </a:rPr>
              <a:t>plural</a:t>
            </a:r>
            <a:r>
              <a:rPr lang="en-GB" altLang="en-US" dirty="0">
                <a:latin typeface="+mj-lt"/>
              </a:rPr>
              <a:t> of </a:t>
            </a:r>
            <a:r>
              <a:rPr lang="en-GB" altLang="en-US" i="1" u="sng" dirty="0">
                <a:latin typeface="+mj-lt"/>
              </a:rPr>
              <a:t>medium</a:t>
            </a:r>
            <a:r>
              <a:rPr lang="en-GB" altLang="en-US" dirty="0">
                <a:latin typeface="+mj-lt"/>
              </a:rPr>
              <a:t> (meaning of communication).</a:t>
            </a:r>
          </a:p>
          <a:p>
            <a:pPr eaLnBrk="1" hangingPunct="1">
              <a:lnSpc>
                <a:spcPct val="80000"/>
              </a:lnSpc>
            </a:pPr>
            <a:endParaRPr lang="en-GB" altLang="en-US" dirty="0">
              <a:latin typeface="+mj-lt"/>
            </a:endParaRPr>
          </a:p>
          <a:p>
            <a:pPr eaLnBrk="1" hangingPunct="1">
              <a:lnSpc>
                <a:spcPct val="80000"/>
              </a:lnSpc>
            </a:pPr>
            <a:r>
              <a:rPr lang="en-GB" altLang="en-US" b="1" dirty="0">
                <a:latin typeface="+mj-lt"/>
              </a:rPr>
              <a:t>Task 1 - What are the main forms of media? List them in your book</a:t>
            </a:r>
            <a:r>
              <a:rPr lang="en-GB" altLang="en-US" dirty="0">
                <a:latin typeface="+mj-lt"/>
              </a:rPr>
              <a:t>.</a:t>
            </a:r>
          </a:p>
          <a:p>
            <a:pPr lvl="1" eaLnBrk="1" hangingPunct="1">
              <a:lnSpc>
                <a:spcPct val="80000"/>
              </a:lnSpc>
            </a:pPr>
            <a:r>
              <a:rPr lang="en-GB" altLang="en-US" sz="2800" b="1" i="1" dirty="0">
                <a:solidFill>
                  <a:srgbClr val="FF3399"/>
                </a:solidFill>
                <a:latin typeface="+mj-lt"/>
              </a:rPr>
              <a:t>Television</a:t>
            </a:r>
            <a:endParaRPr lang="en-GB" altLang="en-US" sz="2800" i="1" dirty="0">
              <a:solidFill>
                <a:srgbClr val="FF3399"/>
              </a:solidFill>
              <a:latin typeface="+mj-lt"/>
            </a:endParaRPr>
          </a:p>
          <a:p>
            <a:pPr lvl="1" eaLnBrk="1" hangingPunct="1">
              <a:lnSpc>
                <a:spcPct val="80000"/>
              </a:lnSpc>
            </a:pPr>
            <a:r>
              <a:rPr lang="en-GB" altLang="en-US" sz="2800" b="1" i="1" dirty="0">
                <a:solidFill>
                  <a:srgbClr val="00CC00"/>
                </a:solidFill>
                <a:latin typeface="+mj-lt"/>
              </a:rPr>
              <a:t>Magazines</a:t>
            </a:r>
            <a:endParaRPr lang="en-GB" altLang="en-US" sz="2800" i="1" dirty="0">
              <a:solidFill>
                <a:srgbClr val="00CC00"/>
              </a:solidFill>
              <a:latin typeface="+mj-lt"/>
            </a:endParaRPr>
          </a:p>
          <a:p>
            <a:pPr lvl="1" eaLnBrk="1" hangingPunct="1">
              <a:lnSpc>
                <a:spcPct val="80000"/>
              </a:lnSpc>
            </a:pPr>
            <a:r>
              <a:rPr lang="en-GB" altLang="en-US" sz="2800" b="1" i="1" dirty="0">
                <a:solidFill>
                  <a:srgbClr val="0000FF"/>
                </a:solidFill>
                <a:latin typeface="+mj-lt"/>
              </a:rPr>
              <a:t>Film</a:t>
            </a:r>
            <a:endParaRPr lang="en-GB" altLang="en-US" sz="2800" i="1" dirty="0">
              <a:solidFill>
                <a:srgbClr val="0000FF"/>
              </a:solidFill>
              <a:latin typeface="+mj-lt"/>
            </a:endParaRPr>
          </a:p>
          <a:p>
            <a:pPr lvl="1" eaLnBrk="1" hangingPunct="1">
              <a:lnSpc>
                <a:spcPct val="80000"/>
              </a:lnSpc>
            </a:pPr>
            <a:r>
              <a:rPr lang="en-GB" altLang="en-US" sz="2800" b="1" i="1" dirty="0">
                <a:solidFill>
                  <a:srgbClr val="FFC000"/>
                </a:solidFill>
                <a:latin typeface="+mj-lt"/>
              </a:rPr>
              <a:t>Radio</a:t>
            </a:r>
          </a:p>
          <a:p>
            <a:pPr lvl="1" eaLnBrk="1" hangingPunct="1">
              <a:lnSpc>
                <a:spcPct val="80000"/>
              </a:lnSpc>
            </a:pPr>
            <a:r>
              <a:rPr lang="en-GB" altLang="en-US" sz="2800" b="1" i="1" dirty="0">
                <a:solidFill>
                  <a:srgbClr val="00FFFF"/>
                </a:solidFill>
                <a:latin typeface="+mj-lt"/>
              </a:rPr>
              <a:t>Advertising</a:t>
            </a:r>
            <a:endParaRPr lang="en-GB" altLang="en-US" sz="2800" i="1" dirty="0">
              <a:solidFill>
                <a:srgbClr val="00FFFF"/>
              </a:solidFill>
              <a:latin typeface="+mj-lt"/>
            </a:endParaRPr>
          </a:p>
          <a:p>
            <a:pPr lvl="1" eaLnBrk="1" hangingPunct="1">
              <a:lnSpc>
                <a:spcPct val="80000"/>
              </a:lnSpc>
            </a:pPr>
            <a:r>
              <a:rPr lang="en-GB" altLang="en-US" sz="2800" b="1" i="1" dirty="0">
                <a:solidFill>
                  <a:srgbClr val="FF0000"/>
                </a:solidFill>
                <a:latin typeface="+mj-lt"/>
              </a:rPr>
              <a:t>Music</a:t>
            </a:r>
            <a:endParaRPr lang="en-GB" altLang="en-US" sz="2800" i="1" dirty="0">
              <a:solidFill>
                <a:srgbClr val="FF0000"/>
              </a:solidFill>
              <a:latin typeface="+mj-lt"/>
            </a:endParaRPr>
          </a:p>
          <a:p>
            <a:pPr lvl="1" eaLnBrk="1" hangingPunct="1">
              <a:lnSpc>
                <a:spcPct val="80000"/>
              </a:lnSpc>
            </a:pPr>
            <a:r>
              <a:rPr lang="en-GB" altLang="en-US" sz="2800" b="1" i="1" dirty="0">
                <a:solidFill>
                  <a:srgbClr val="9966FF"/>
                </a:solidFill>
                <a:latin typeface="+mj-lt"/>
              </a:rPr>
              <a:t>News</a:t>
            </a:r>
          </a:p>
          <a:p>
            <a:pPr lvl="1" eaLnBrk="1" hangingPunct="1">
              <a:lnSpc>
                <a:spcPct val="80000"/>
              </a:lnSpc>
            </a:pPr>
            <a:r>
              <a:rPr lang="en-GB" altLang="en-US" sz="2800" b="1" i="1" dirty="0">
                <a:solidFill>
                  <a:srgbClr val="FF66CC"/>
                </a:solidFill>
                <a:latin typeface="+mj-lt"/>
              </a:rPr>
              <a:t>Internet</a:t>
            </a:r>
          </a:p>
          <a:p>
            <a:pPr lvl="1" eaLnBrk="1" hangingPunct="1">
              <a:lnSpc>
                <a:spcPct val="80000"/>
              </a:lnSpc>
            </a:pPr>
            <a:endParaRPr lang="en-GB" altLang="en-US" i="1" dirty="0">
              <a:solidFill>
                <a:srgbClr val="FF66CC"/>
              </a:solidFill>
              <a:latin typeface="Comic Sans MS" panose="030F0702030302020204" pitchFamily="66" charset="0"/>
            </a:endParaRPr>
          </a:p>
          <a:p>
            <a:pPr eaLnBrk="1" hangingPunct="1">
              <a:lnSpc>
                <a:spcPct val="80000"/>
              </a:lnSpc>
              <a:buFontTx/>
              <a:buNone/>
            </a:pPr>
            <a:r>
              <a:rPr lang="en-GB" altLang="en-US" sz="1600" dirty="0"/>
              <a:t> </a:t>
            </a:r>
          </a:p>
          <a:p>
            <a:pPr eaLnBrk="1" hangingPunct="1">
              <a:lnSpc>
                <a:spcPct val="80000"/>
              </a:lnSpc>
            </a:pPr>
            <a:endParaRPr lang="en-GB" altLang="en-US" sz="1600" dirty="0"/>
          </a:p>
        </p:txBody>
      </p:sp>
    </p:spTree>
    <p:extLst>
      <p:ext uri="{BB962C8B-B14F-4D97-AF65-F5344CB8AC3E}">
        <p14:creationId xmlns:p14="http://schemas.microsoft.com/office/powerpoint/2010/main" val="2651974511"/>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8197">
                                            <p:txEl>
                                              <p:pRg st="3" end="3"/>
                                            </p:txEl>
                                          </p:spTgt>
                                        </p:tgtEl>
                                        <p:attrNameLst>
                                          <p:attrName>style.visibility</p:attrName>
                                        </p:attrNameLst>
                                      </p:cBhvr>
                                      <p:to>
                                        <p:strVal val="visible"/>
                                      </p:to>
                                    </p:set>
                                    <p:animEffect transition="in" filter="fade">
                                      <p:cBhvr>
                                        <p:cTn id="7" dur="800" decel="100000"/>
                                        <p:tgtEl>
                                          <p:spTgt spid="8197">
                                            <p:txEl>
                                              <p:pRg st="3" end="3"/>
                                            </p:txEl>
                                          </p:spTgt>
                                        </p:tgtEl>
                                      </p:cBhvr>
                                    </p:animEffect>
                                    <p:anim calcmode="lin" valueType="num">
                                      <p:cBhvr>
                                        <p:cTn id="8" dur="800" decel="100000" fill="hold"/>
                                        <p:tgtEl>
                                          <p:spTgt spid="8197">
                                            <p:txEl>
                                              <p:pRg st="3" end="3"/>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8197">
                                            <p:txEl>
                                              <p:pRg st="3" end="3"/>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8197">
                                            <p:txEl>
                                              <p:pRg st="3" end="3"/>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197">
                                            <p:txEl>
                                              <p:pRg st="3" end="3"/>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197">
                                            <p:txEl>
                                              <p:pRg st="3" end="3"/>
                                            </p:txEl>
                                          </p:spTgt>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0" presetClass="entr" presetSubtype="0" fill="hold" nodeType="afterEffect">
                                  <p:stCondLst>
                                    <p:cond delay="0"/>
                                  </p:stCondLst>
                                  <p:childTnLst>
                                    <p:set>
                                      <p:cBhvr>
                                        <p:cTn id="15" dur="1" fill="hold">
                                          <p:stCondLst>
                                            <p:cond delay="0"/>
                                          </p:stCondLst>
                                        </p:cTn>
                                        <p:tgtEl>
                                          <p:spTgt spid="8197">
                                            <p:txEl>
                                              <p:pRg st="4" end="4"/>
                                            </p:txEl>
                                          </p:spTgt>
                                        </p:tgtEl>
                                        <p:attrNameLst>
                                          <p:attrName>style.visibility</p:attrName>
                                        </p:attrNameLst>
                                      </p:cBhvr>
                                      <p:to>
                                        <p:strVal val="visible"/>
                                      </p:to>
                                    </p:set>
                                    <p:animEffect transition="in" filter="fade">
                                      <p:cBhvr>
                                        <p:cTn id="16" dur="800" decel="100000"/>
                                        <p:tgtEl>
                                          <p:spTgt spid="8197">
                                            <p:txEl>
                                              <p:pRg st="4" end="4"/>
                                            </p:txEl>
                                          </p:spTgt>
                                        </p:tgtEl>
                                      </p:cBhvr>
                                    </p:animEffect>
                                    <p:anim calcmode="lin" valueType="num">
                                      <p:cBhvr>
                                        <p:cTn id="17" dur="800" decel="100000" fill="hold"/>
                                        <p:tgtEl>
                                          <p:spTgt spid="8197">
                                            <p:txEl>
                                              <p:pRg st="4" end="4"/>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8197">
                                            <p:txEl>
                                              <p:pRg st="4" end="4"/>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8197">
                                            <p:txEl>
                                              <p:pRg st="4" end="4"/>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8197">
                                            <p:txEl>
                                              <p:pRg st="4" end="4"/>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8197">
                                            <p:txEl>
                                              <p:pRg st="4" end="4"/>
                                            </p:txEl>
                                          </p:spTgt>
                                        </p:tgtEl>
                                        <p:attrNameLst>
                                          <p:attrName>ppt_y</p:attrName>
                                        </p:attrNameLst>
                                      </p:cBhvr>
                                      <p:tavLst>
                                        <p:tav tm="0">
                                          <p:val>
                                            <p:strVal val="#ppt_y+0.1"/>
                                          </p:val>
                                        </p:tav>
                                        <p:tav tm="100000">
                                          <p:val>
                                            <p:strVal val="#ppt_y"/>
                                          </p:val>
                                        </p:tav>
                                      </p:tavLst>
                                    </p:anim>
                                  </p:childTnLst>
                                </p:cTn>
                              </p:par>
                            </p:childTnLst>
                          </p:cTn>
                        </p:par>
                        <p:par>
                          <p:cTn id="22" fill="hold" nodeType="afterGroup">
                            <p:stCondLst>
                              <p:cond delay="2000"/>
                            </p:stCondLst>
                            <p:childTnLst>
                              <p:par>
                                <p:cTn id="23" presetID="30" presetClass="entr" presetSubtype="0" fill="hold" nodeType="afterEffect">
                                  <p:stCondLst>
                                    <p:cond delay="0"/>
                                  </p:stCondLst>
                                  <p:childTnLst>
                                    <p:set>
                                      <p:cBhvr>
                                        <p:cTn id="24" dur="1" fill="hold">
                                          <p:stCondLst>
                                            <p:cond delay="0"/>
                                          </p:stCondLst>
                                        </p:cTn>
                                        <p:tgtEl>
                                          <p:spTgt spid="8197">
                                            <p:txEl>
                                              <p:pRg st="5" end="5"/>
                                            </p:txEl>
                                          </p:spTgt>
                                        </p:tgtEl>
                                        <p:attrNameLst>
                                          <p:attrName>style.visibility</p:attrName>
                                        </p:attrNameLst>
                                      </p:cBhvr>
                                      <p:to>
                                        <p:strVal val="visible"/>
                                      </p:to>
                                    </p:set>
                                    <p:animEffect transition="in" filter="fade">
                                      <p:cBhvr>
                                        <p:cTn id="25" dur="800" decel="100000"/>
                                        <p:tgtEl>
                                          <p:spTgt spid="8197">
                                            <p:txEl>
                                              <p:pRg st="5" end="5"/>
                                            </p:txEl>
                                          </p:spTgt>
                                        </p:tgtEl>
                                      </p:cBhvr>
                                    </p:animEffect>
                                    <p:anim calcmode="lin" valueType="num">
                                      <p:cBhvr>
                                        <p:cTn id="26" dur="800" decel="100000" fill="hold"/>
                                        <p:tgtEl>
                                          <p:spTgt spid="8197">
                                            <p:txEl>
                                              <p:pRg st="5" end="5"/>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8197">
                                            <p:txEl>
                                              <p:pRg st="5" end="5"/>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8197">
                                            <p:txEl>
                                              <p:pRg st="5" end="5"/>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8197">
                                            <p:txEl>
                                              <p:pRg st="5" end="5"/>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8197">
                                            <p:txEl>
                                              <p:pRg st="5" end="5"/>
                                            </p:txEl>
                                          </p:spTgt>
                                        </p:tgtEl>
                                        <p:attrNameLst>
                                          <p:attrName>ppt_y</p:attrName>
                                        </p:attrNameLst>
                                      </p:cBhvr>
                                      <p:tavLst>
                                        <p:tav tm="0">
                                          <p:val>
                                            <p:strVal val="#ppt_y+0.1"/>
                                          </p:val>
                                        </p:tav>
                                        <p:tav tm="100000">
                                          <p:val>
                                            <p:strVal val="#ppt_y"/>
                                          </p:val>
                                        </p:tav>
                                      </p:tavLst>
                                    </p:anim>
                                  </p:childTnLst>
                                </p:cTn>
                              </p:par>
                            </p:childTnLst>
                          </p:cTn>
                        </p:par>
                        <p:par>
                          <p:cTn id="31" fill="hold" nodeType="afterGroup">
                            <p:stCondLst>
                              <p:cond delay="3000"/>
                            </p:stCondLst>
                            <p:childTnLst>
                              <p:par>
                                <p:cTn id="32" presetID="30" presetClass="entr" presetSubtype="0" fill="hold" nodeType="afterEffect">
                                  <p:stCondLst>
                                    <p:cond delay="0"/>
                                  </p:stCondLst>
                                  <p:childTnLst>
                                    <p:set>
                                      <p:cBhvr>
                                        <p:cTn id="33" dur="1" fill="hold">
                                          <p:stCondLst>
                                            <p:cond delay="0"/>
                                          </p:stCondLst>
                                        </p:cTn>
                                        <p:tgtEl>
                                          <p:spTgt spid="8197">
                                            <p:txEl>
                                              <p:pRg st="6" end="6"/>
                                            </p:txEl>
                                          </p:spTgt>
                                        </p:tgtEl>
                                        <p:attrNameLst>
                                          <p:attrName>style.visibility</p:attrName>
                                        </p:attrNameLst>
                                      </p:cBhvr>
                                      <p:to>
                                        <p:strVal val="visible"/>
                                      </p:to>
                                    </p:set>
                                    <p:animEffect transition="in" filter="fade">
                                      <p:cBhvr>
                                        <p:cTn id="34" dur="800" decel="100000"/>
                                        <p:tgtEl>
                                          <p:spTgt spid="8197">
                                            <p:txEl>
                                              <p:pRg st="6" end="6"/>
                                            </p:txEl>
                                          </p:spTgt>
                                        </p:tgtEl>
                                      </p:cBhvr>
                                    </p:animEffect>
                                    <p:anim calcmode="lin" valueType="num">
                                      <p:cBhvr>
                                        <p:cTn id="35" dur="800" decel="100000" fill="hold"/>
                                        <p:tgtEl>
                                          <p:spTgt spid="8197">
                                            <p:txEl>
                                              <p:pRg st="6" end="6"/>
                                            </p:txEl>
                                          </p:spTgt>
                                        </p:tgtEl>
                                        <p:attrNameLst>
                                          <p:attrName>style.rotation</p:attrName>
                                        </p:attrNameLst>
                                      </p:cBhvr>
                                      <p:tavLst>
                                        <p:tav tm="0">
                                          <p:val>
                                            <p:fltVal val="-90"/>
                                          </p:val>
                                        </p:tav>
                                        <p:tav tm="100000">
                                          <p:val>
                                            <p:fltVal val="0"/>
                                          </p:val>
                                        </p:tav>
                                      </p:tavLst>
                                    </p:anim>
                                    <p:anim calcmode="lin" valueType="num">
                                      <p:cBhvr>
                                        <p:cTn id="36" dur="800" decel="100000" fill="hold"/>
                                        <p:tgtEl>
                                          <p:spTgt spid="8197">
                                            <p:txEl>
                                              <p:pRg st="6" end="6"/>
                                            </p:tx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8197">
                                            <p:txEl>
                                              <p:pRg st="6" end="6"/>
                                            </p:tx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8197">
                                            <p:txEl>
                                              <p:pRg st="6" end="6"/>
                                            </p:tx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8197">
                                            <p:txEl>
                                              <p:pRg st="6" end="6"/>
                                            </p:txEl>
                                          </p:spTgt>
                                        </p:tgtEl>
                                        <p:attrNameLst>
                                          <p:attrName>ppt_y</p:attrName>
                                        </p:attrNameLst>
                                      </p:cBhvr>
                                      <p:tavLst>
                                        <p:tav tm="0">
                                          <p:val>
                                            <p:strVal val="#ppt_y+0.1"/>
                                          </p:val>
                                        </p:tav>
                                        <p:tav tm="100000">
                                          <p:val>
                                            <p:strVal val="#ppt_y"/>
                                          </p:val>
                                        </p:tav>
                                      </p:tavLst>
                                    </p:anim>
                                  </p:childTnLst>
                                </p:cTn>
                              </p:par>
                            </p:childTnLst>
                          </p:cTn>
                        </p:par>
                        <p:par>
                          <p:cTn id="40" fill="hold" nodeType="afterGroup">
                            <p:stCondLst>
                              <p:cond delay="4000"/>
                            </p:stCondLst>
                            <p:childTnLst>
                              <p:par>
                                <p:cTn id="41" presetID="30" presetClass="entr" presetSubtype="0" fill="hold" nodeType="afterEffect">
                                  <p:stCondLst>
                                    <p:cond delay="0"/>
                                  </p:stCondLst>
                                  <p:childTnLst>
                                    <p:set>
                                      <p:cBhvr>
                                        <p:cTn id="42" dur="1" fill="hold">
                                          <p:stCondLst>
                                            <p:cond delay="0"/>
                                          </p:stCondLst>
                                        </p:cTn>
                                        <p:tgtEl>
                                          <p:spTgt spid="8197">
                                            <p:txEl>
                                              <p:pRg st="7" end="7"/>
                                            </p:txEl>
                                          </p:spTgt>
                                        </p:tgtEl>
                                        <p:attrNameLst>
                                          <p:attrName>style.visibility</p:attrName>
                                        </p:attrNameLst>
                                      </p:cBhvr>
                                      <p:to>
                                        <p:strVal val="visible"/>
                                      </p:to>
                                    </p:set>
                                    <p:animEffect transition="in" filter="fade">
                                      <p:cBhvr>
                                        <p:cTn id="43" dur="800" decel="100000"/>
                                        <p:tgtEl>
                                          <p:spTgt spid="8197">
                                            <p:txEl>
                                              <p:pRg st="7" end="7"/>
                                            </p:txEl>
                                          </p:spTgt>
                                        </p:tgtEl>
                                      </p:cBhvr>
                                    </p:animEffect>
                                    <p:anim calcmode="lin" valueType="num">
                                      <p:cBhvr>
                                        <p:cTn id="44" dur="800" decel="100000" fill="hold"/>
                                        <p:tgtEl>
                                          <p:spTgt spid="8197">
                                            <p:txEl>
                                              <p:pRg st="7" end="7"/>
                                            </p:txEl>
                                          </p:spTgt>
                                        </p:tgtEl>
                                        <p:attrNameLst>
                                          <p:attrName>style.rotation</p:attrName>
                                        </p:attrNameLst>
                                      </p:cBhvr>
                                      <p:tavLst>
                                        <p:tav tm="0">
                                          <p:val>
                                            <p:fltVal val="-90"/>
                                          </p:val>
                                        </p:tav>
                                        <p:tav tm="100000">
                                          <p:val>
                                            <p:fltVal val="0"/>
                                          </p:val>
                                        </p:tav>
                                      </p:tavLst>
                                    </p:anim>
                                    <p:anim calcmode="lin" valueType="num">
                                      <p:cBhvr>
                                        <p:cTn id="45" dur="800" decel="100000" fill="hold"/>
                                        <p:tgtEl>
                                          <p:spTgt spid="8197">
                                            <p:txEl>
                                              <p:pRg st="7" end="7"/>
                                            </p:tx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8197">
                                            <p:txEl>
                                              <p:pRg st="7" end="7"/>
                                            </p:tx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8197">
                                            <p:txEl>
                                              <p:pRg st="7" end="7"/>
                                            </p:tx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8197">
                                            <p:txEl>
                                              <p:pRg st="7" end="7"/>
                                            </p:txEl>
                                          </p:spTgt>
                                        </p:tgtEl>
                                        <p:attrNameLst>
                                          <p:attrName>ppt_y</p:attrName>
                                        </p:attrNameLst>
                                      </p:cBhvr>
                                      <p:tavLst>
                                        <p:tav tm="0">
                                          <p:val>
                                            <p:strVal val="#ppt_y+0.1"/>
                                          </p:val>
                                        </p:tav>
                                        <p:tav tm="100000">
                                          <p:val>
                                            <p:strVal val="#ppt_y"/>
                                          </p:val>
                                        </p:tav>
                                      </p:tavLst>
                                    </p:anim>
                                  </p:childTnLst>
                                </p:cTn>
                              </p:par>
                            </p:childTnLst>
                          </p:cTn>
                        </p:par>
                        <p:par>
                          <p:cTn id="49" fill="hold" nodeType="afterGroup">
                            <p:stCondLst>
                              <p:cond delay="5000"/>
                            </p:stCondLst>
                            <p:childTnLst>
                              <p:par>
                                <p:cTn id="50" presetID="30" presetClass="entr" presetSubtype="0" fill="hold" nodeType="afterEffect">
                                  <p:stCondLst>
                                    <p:cond delay="0"/>
                                  </p:stCondLst>
                                  <p:childTnLst>
                                    <p:set>
                                      <p:cBhvr>
                                        <p:cTn id="51" dur="1" fill="hold">
                                          <p:stCondLst>
                                            <p:cond delay="0"/>
                                          </p:stCondLst>
                                        </p:cTn>
                                        <p:tgtEl>
                                          <p:spTgt spid="8197">
                                            <p:txEl>
                                              <p:pRg st="8" end="8"/>
                                            </p:txEl>
                                          </p:spTgt>
                                        </p:tgtEl>
                                        <p:attrNameLst>
                                          <p:attrName>style.visibility</p:attrName>
                                        </p:attrNameLst>
                                      </p:cBhvr>
                                      <p:to>
                                        <p:strVal val="visible"/>
                                      </p:to>
                                    </p:set>
                                    <p:animEffect transition="in" filter="fade">
                                      <p:cBhvr>
                                        <p:cTn id="52" dur="800" decel="100000"/>
                                        <p:tgtEl>
                                          <p:spTgt spid="8197">
                                            <p:txEl>
                                              <p:pRg st="8" end="8"/>
                                            </p:txEl>
                                          </p:spTgt>
                                        </p:tgtEl>
                                      </p:cBhvr>
                                    </p:animEffect>
                                    <p:anim calcmode="lin" valueType="num">
                                      <p:cBhvr>
                                        <p:cTn id="53" dur="800" decel="100000" fill="hold"/>
                                        <p:tgtEl>
                                          <p:spTgt spid="8197">
                                            <p:txEl>
                                              <p:pRg st="8" end="8"/>
                                            </p:txEl>
                                          </p:spTgt>
                                        </p:tgtEl>
                                        <p:attrNameLst>
                                          <p:attrName>style.rotation</p:attrName>
                                        </p:attrNameLst>
                                      </p:cBhvr>
                                      <p:tavLst>
                                        <p:tav tm="0">
                                          <p:val>
                                            <p:fltVal val="-90"/>
                                          </p:val>
                                        </p:tav>
                                        <p:tav tm="100000">
                                          <p:val>
                                            <p:fltVal val="0"/>
                                          </p:val>
                                        </p:tav>
                                      </p:tavLst>
                                    </p:anim>
                                    <p:anim calcmode="lin" valueType="num">
                                      <p:cBhvr>
                                        <p:cTn id="54" dur="800" decel="100000" fill="hold"/>
                                        <p:tgtEl>
                                          <p:spTgt spid="8197">
                                            <p:txEl>
                                              <p:pRg st="8" end="8"/>
                                            </p:txEl>
                                          </p:spTgt>
                                        </p:tgtEl>
                                        <p:attrNameLst>
                                          <p:attrName>ppt_x</p:attrName>
                                        </p:attrNameLst>
                                      </p:cBhvr>
                                      <p:tavLst>
                                        <p:tav tm="0">
                                          <p:val>
                                            <p:strVal val="#ppt_x+0.4"/>
                                          </p:val>
                                        </p:tav>
                                        <p:tav tm="100000">
                                          <p:val>
                                            <p:strVal val="#ppt_x-0.05"/>
                                          </p:val>
                                        </p:tav>
                                      </p:tavLst>
                                    </p:anim>
                                    <p:anim calcmode="lin" valueType="num">
                                      <p:cBhvr>
                                        <p:cTn id="55" dur="800" decel="100000" fill="hold"/>
                                        <p:tgtEl>
                                          <p:spTgt spid="8197">
                                            <p:txEl>
                                              <p:pRg st="8" end="8"/>
                                            </p:txEl>
                                          </p:spTgt>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8197">
                                            <p:txEl>
                                              <p:pRg st="8" end="8"/>
                                            </p:txEl>
                                          </p:spTgt>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8197">
                                            <p:txEl>
                                              <p:pRg st="8" end="8"/>
                                            </p:txEl>
                                          </p:spTgt>
                                        </p:tgtEl>
                                        <p:attrNameLst>
                                          <p:attrName>ppt_y</p:attrName>
                                        </p:attrNameLst>
                                      </p:cBhvr>
                                      <p:tavLst>
                                        <p:tav tm="0">
                                          <p:val>
                                            <p:strVal val="#ppt_y+0.1"/>
                                          </p:val>
                                        </p:tav>
                                        <p:tav tm="100000">
                                          <p:val>
                                            <p:strVal val="#ppt_y"/>
                                          </p:val>
                                        </p:tav>
                                      </p:tavLst>
                                    </p:anim>
                                  </p:childTnLst>
                                </p:cTn>
                              </p:par>
                            </p:childTnLst>
                          </p:cTn>
                        </p:par>
                        <p:par>
                          <p:cTn id="58" fill="hold" nodeType="afterGroup">
                            <p:stCondLst>
                              <p:cond delay="6000"/>
                            </p:stCondLst>
                            <p:childTnLst>
                              <p:par>
                                <p:cTn id="59" presetID="30" presetClass="entr" presetSubtype="0" fill="hold" nodeType="afterEffect">
                                  <p:stCondLst>
                                    <p:cond delay="0"/>
                                  </p:stCondLst>
                                  <p:childTnLst>
                                    <p:set>
                                      <p:cBhvr>
                                        <p:cTn id="60" dur="1" fill="hold">
                                          <p:stCondLst>
                                            <p:cond delay="0"/>
                                          </p:stCondLst>
                                        </p:cTn>
                                        <p:tgtEl>
                                          <p:spTgt spid="8197">
                                            <p:txEl>
                                              <p:pRg st="9" end="9"/>
                                            </p:txEl>
                                          </p:spTgt>
                                        </p:tgtEl>
                                        <p:attrNameLst>
                                          <p:attrName>style.visibility</p:attrName>
                                        </p:attrNameLst>
                                      </p:cBhvr>
                                      <p:to>
                                        <p:strVal val="visible"/>
                                      </p:to>
                                    </p:set>
                                    <p:animEffect transition="in" filter="fade">
                                      <p:cBhvr>
                                        <p:cTn id="61" dur="800" decel="100000"/>
                                        <p:tgtEl>
                                          <p:spTgt spid="8197">
                                            <p:txEl>
                                              <p:pRg st="9" end="9"/>
                                            </p:txEl>
                                          </p:spTgt>
                                        </p:tgtEl>
                                      </p:cBhvr>
                                    </p:animEffect>
                                    <p:anim calcmode="lin" valueType="num">
                                      <p:cBhvr>
                                        <p:cTn id="62" dur="800" decel="100000" fill="hold"/>
                                        <p:tgtEl>
                                          <p:spTgt spid="8197">
                                            <p:txEl>
                                              <p:pRg st="9" end="9"/>
                                            </p:txEl>
                                          </p:spTgt>
                                        </p:tgtEl>
                                        <p:attrNameLst>
                                          <p:attrName>style.rotation</p:attrName>
                                        </p:attrNameLst>
                                      </p:cBhvr>
                                      <p:tavLst>
                                        <p:tav tm="0">
                                          <p:val>
                                            <p:fltVal val="-90"/>
                                          </p:val>
                                        </p:tav>
                                        <p:tav tm="100000">
                                          <p:val>
                                            <p:fltVal val="0"/>
                                          </p:val>
                                        </p:tav>
                                      </p:tavLst>
                                    </p:anim>
                                    <p:anim calcmode="lin" valueType="num">
                                      <p:cBhvr>
                                        <p:cTn id="63" dur="800" decel="100000" fill="hold"/>
                                        <p:tgtEl>
                                          <p:spTgt spid="8197">
                                            <p:txEl>
                                              <p:pRg st="9" end="9"/>
                                            </p:txEl>
                                          </p:spTgt>
                                        </p:tgtEl>
                                        <p:attrNameLst>
                                          <p:attrName>ppt_x</p:attrName>
                                        </p:attrNameLst>
                                      </p:cBhvr>
                                      <p:tavLst>
                                        <p:tav tm="0">
                                          <p:val>
                                            <p:strVal val="#ppt_x+0.4"/>
                                          </p:val>
                                        </p:tav>
                                        <p:tav tm="100000">
                                          <p:val>
                                            <p:strVal val="#ppt_x-0.05"/>
                                          </p:val>
                                        </p:tav>
                                      </p:tavLst>
                                    </p:anim>
                                    <p:anim calcmode="lin" valueType="num">
                                      <p:cBhvr>
                                        <p:cTn id="64" dur="800" decel="100000" fill="hold"/>
                                        <p:tgtEl>
                                          <p:spTgt spid="8197">
                                            <p:txEl>
                                              <p:pRg st="9" end="9"/>
                                            </p:txEl>
                                          </p:spTgt>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8197">
                                            <p:txEl>
                                              <p:pRg st="9" end="9"/>
                                            </p:txEl>
                                          </p:spTgt>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8197">
                                            <p:txEl>
                                              <p:pRg st="9" end="9"/>
                                            </p:txEl>
                                          </p:spTgt>
                                        </p:tgtEl>
                                        <p:attrNameLst>
                                          <p:attrName>ppt_y</p:attrName>
                                        </p:attrNameLst>
                                      </p:cBhvr>
                                      <p:tavLst>
                                        <p:tav tm="0">
                                          <p:val>
                                            <p:strVal val="#ppt_y+0.1"/>
                                          </p:val>
                                        </p:tav>
                                        <p:tav tm="100000">
                                          <p:val>
                                            <p:strVal val="#ppt_y"/>
                                          </p:val>
                                        </p:tav>
                                      </p:tavLst>
                                    </p:anim>
                                  </p:childTnLst>
                                </p:cTn>
                              </p:par>
                            </p:childTnLst>
                          </p:cTn>
                        </p:par>
                        <p:par>
                          <p:cTn id="67" fill="hold" nodeType="afterGroup">
                            <p:stCondLst>
                              <p:cond delay="7000"/>
                            </p:stCondLst>
                            <p:childTnLst>
                              <p:par>
                                <p:cTn id="68" presetID="30" presetClass="entr" presetSubtype="0" fill="hold" nodeType="afterEffect">
                                  <p:stCondLst>
                                    <p:cond delay="0"/>
                                  </p:stCondLst>
                                  <p:childTnLst>
                                    <p:set>
                                      <p:cBhvr>
                                        <p:cTn id="69" dur="1" fill="hold">
                                          <p:stCondLst>
                                            <p:cond delay="0"/>
                                          </p:stCondLst>
                                        </p:cTn>
                                        <p:tgtEl>
                                          <p:spTgt spid="8197">
                                            <p:txEl>
                                              <p:pRg st="10" end="10"/>
                                            </p:txEl>
                                          </p:spTgt>
                                        </p:tgtEl>
                                        <p:attrNameLst>
                                          <p:attrName>style.visibility</p:attrName>
                                        </p:attrNameLst>
                                      </p:cBhvr>
                                      <p:to>
                                        <p:strVal val="visible"/>
                                      </p:to>
                                    </p:set>
                                    <p:animEffect transition="in" filter="fade">
                                      <p:cBhvr>
                                        <p:cTn id="70" dur="800" decel="100000"/>
                                        <p:tgtEl>
                                          <p:spTgt spid="8197">
                                            <p:txEl>
                                              <p:pRg st="10" end="10"/>
                                            </p:txEl>
                                          </p:spTgt>
                                        </p:tgtEl>
                                      </p:cBhvr>
                                    </p:animEffect>
                                    <p:anim calcmode="lin" valueType="num">
                                      <p:cBhvr>
                                        <p:cTn id="71" dur="800" decel="100000" fill="hold"/>
                                        <p:tgtEl>
                                          <p:spTgt spid="8197">
                                            <p:txEl>
                                              <p:pRg st="10" end="10"/>
                                            </p:txEl>
                                          </p:spTgt>
                                        </p:tgtEl>
                                        <p:attrNameLst>
                                          <p:attrName>style.rotation</p:attrName>
                                        </p:attrNameLst>
                                      </p:cBhvr>
                                      <p:tavLst>
                                        <p:tav tm="0">
                                          <p:val>
                                            <p:fltVal val="-90"/>
                                          </p:val>
                                        </p:tav>
                                        <p:tav tm="100000">
                                          <p:val>
                                            <p:fltVal val="0"/>
                                          </p:val>
                                        </p:tav>
                                      </p:tavLst>
                                    </p:anim>
                                    <p:anim calcmode="lin" valueType="num">
                                      <p:cBhvr>
                                        <p:cTn id="72" dur="800" decel="100000" fill="hold"/>
                                        <p:tgtEl>
                                          <p:spTgt spid="8197">
                                            <p:txEl>
                                              <p:pRg st="10" end="10"/>
                                            </p:txEl>
                                          </p:spTgt>
                                        </p:tgtEl>
                                        <p:attrNameLst>
                                          <p:attrName>ppt_x</p:attrName>
                                        </p:attrNameLst>
                                      </p:cBhvr>
                                      <p:tavLst>
                                        <p:tav tm="0">
                                          <p:val>
                                            <p:strVal val="#ppt_x+0.4"/>
                                          </p:val>
                                        </p:tav>
                                        <p:tav tm="100000">
                                          <p:val>
                                            <p:strVal val="#ppt_x-0.05"/>
                                          </p:val>
                                        </p:tav>
                                      </p:tavLst>
                                    </p:anim>
                                    <p:anim calcmode="lin" valueType="num">
                                      <p:cBhvr>
                                        <p:cTn id="73" dur="800" decel="100000" fill="hold"/>
                                        <p:tgtEl>
                                          <p:spTgt spid="8197">
                                            <p:txEl>
                                              <p:pRg st="10" end="10"/>
                                            </p:txEl>
                                          </p:spTgt>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8197">
                                            <p:txEl>
                                              <p:pRg st="10" end="10"/>
                                            </p:txEl>
                                          </p:spTgt>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8197">
                                            <p:txEl>
                                              <p:pRg st="10" end="1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rot="853285">
            <a:off x="9167886" y="513861"/>
            <a:ext cx="2381250" cy="1666240"/>
          </a:xfrm>
          <a:prstGeom prst="rect">
            <a:avLst/>
          </a:prstGeom>
        </p:spPr>
      </p:pic>
      <p:sp>
        <p:nvSpPr>
          <p:cNvPr id="5" name="Rectangle 4"/>
          <p:cNvSpPr/>
          <p:nvPr/>
        </p:nvSpPr>
        <p:spPr>
          <a:xfrm>
            <a:off x="1227893" y="3066010"/>
            <a:ext cx="3643433" cy="646331"/>
          </a:xfrm>
          <a:prstGeom prst="rect">
            <a:avLst/>
          </a:prstGeom>
        </p:spPr>
        <p:txBody>
          <a:bodyPr wrap="none">
            <a:spAutoFit/>
          </a:bodyPr>
          <a:lstStyle/>
          <a:p>
            <a:r>
              <a:rPr lang="en-GB" dirty="0">
                <a:solidFill>
                  <a:schemeClr val="bg1"/>
                </a:solidFill>
                <a:hlinkClick r:id="rId4"/>
              </a:rPr>
              <a:t>https://</a:t>
            </a:r>
            <a:r>
              <a:rPr lang="en-GB" dirty="0" smtClean="0">
                <a:solidFill>
                  <a:schemeClr val="bg1"/>
                </a:solidFill>
                <a:hlinkClick r:id="rId4"/>
              </a:rPr>
              <a:t>news.sky.com/entertainment</a:t>
            </a:r>
            <a:endParaRPr lang="en-GB" dirty="0" smtClean="0">
              <a:solidFill>
                <a:schemeClr val="bg1"/>
              </a:solidFill>
            </a:endParaRPr>
          </a:p>
          <a:p>
            <a:endParaRPr lang="en-GB" dirty="0">
              <a:solidFill>
                <a:schemeClr val="bg1"/>
              </a:solidFill>
            </a:endParaRPr>
          </a:p>
        </p:txBody>
      </p:sp>
      <p:sp>
        <p:nvSpPr>
          <p:cNvPr id="6" name="Rectangle 5"/>
          <p:cNvSpPr/>
          <p:nvPr/>
        </p:nvSpPr>
        <p:spPr>
          <a:xfrm>
            <a:off x="1227893" y="3894205"/>
            <a:ext cx="6096000" cy="923330"/>
          </a:xfrm>
          <a:prstGeom prst="rect">
            <a:avLst/>
          </a:prstGeom>
        </p:spPr>
        <p:txBody>
          <a:bodyPr>
            <a:spAutoFit/>
          </a:bodyPr>
          <a:lstStyle/>
          <a:p>
            <a:r>
              <a:rPr lang="en-GB" dirty="0">
                <a:solidFill>
                  <a:schemeClr val="bg1"/>
                </a:solidFill>
                <a:hlinkClick r:id="rId5"/>
              </a:rPr>
              <a:t>https://</a:t>
            </a:r>
            <a:r>
              <a:rPr lang="en-GB" dirty="0" smtClean="0">
                <a:solidFill>
                  <a:schemeClr val="bg1"/>
                </a:solidFill>
                <a:hlinkClick r:id="rId5"/>
              </a:rPr>
              <a:t>www.ibtimes.co.uk/topless-photos-kate-middleton-six-journalists-face-trial-invasion-privacy-1588234</a:t>
            </a:r>
            <a:endParaRPr lang="en-GB" dirty="0" smtClean="0">
              <a:solidFill>
                <a:schemeClr val="bg1"/>
              </a:solidFill>
            </a:endParaRPr>
          </a:p>
          <a:p>
            <a:endParaRPr lang="en-GB" dirty="0">
              <a:solidFill>
                <a:schemeClr val="bg1"/>
              </a:solidFill>
            </a:endParaRPr>
          </a:p>
        </p:txBody>
      </p:sp>
      <p:sp>
        <p:nvSpPr>
          <p:cNvPr id="7" name="Rectangle 6"/>
          <p:cNvSpPr/>
          <p:nvPr/>
        </p:nvSpPr>
        <p:spPr>
          <a:xfrm>
            <a:off x="1227893" y="5181262"/>
            <a:ext cx="6014916" cy="646331"/>
          </a:xfrm>
          <a:prstGeom prst="rect">
            <a:avLst/>
          </a:prstGeom>
        </p:spPr>
        <p:txBody>
          <a:bodyPr wrap="none">
            <a:spAutoFit/>
          </a:bodyPr>
          <a:lstStyle/>
          <a:p>
            <a:r>
              <a:rPr lang="en-GB" dirty="0">
                <a:solidFill>
                  <a:schemeClr val="bg1"/>
                </a:solidFill>
                <a:hlinkClick r:id="rId6"/>
              </a:rPr>
              <a:t>https://</a:t>
            </a:r>
            <a:r>
              <a:rPr lang="en-GB" dirty="0" smtClean="0">
                <a:solidFill>
                  <a:schemeClr val="bg1"/>
                </a:solidFill>
                <a:hlinkClick r:id="rId6"/>
              </a:rPr>
              <a:t>www.youtube.com/watch?v=jtdLW1WcUxg&amp;safe=true</a:t>
            </a:r>
            <a:endParaRPr lang="en-GB" dirty="0" smtClean="0">
              <a:solidFill>
                <a:schemeClr val="bg1"/>
              </a:solidFill>
            </a:endParaRPr>
          </a:p>
          <a:p>
            <a:endParaRPr lang="en-GB" dirty="0">
              <a:solidFill>
                <a:schemeClr val="bg1"/>
              </a:solidFill>
            </a:endParaRPr>
          </a:p>
        </p:txBody>
      </p:sp>
      <p:sp>
        <p:nvSpPr>
          <p:cNvPr id="9" name="TextBox 8"/>
          <p:cNvSpPr txBox="1"/>
          <p:nvPr/>
        </p:nvSpPr>
        <p:spPr>
          <a:xfrm>
            <a:off x="851338" y="583324"/>
            <a:ext cx="7015655" cy="1569660"/>
          </a:xfrm>
          <a:prstGeom prst="rect">
            <a:avLst/>
          </a:prstGeom>
          <a:noFill/>
        </p:spPr>
        <p:txBody>
          <a:bodyPr wrap="square" rtlCol="0">
            <a:spAutoFit/>
          </a:bodyPr>
          <a:lstStyle/>
          <a:p>
            <a:r>
              <a:rPr lang="en-GB" sz="3200" dirty="0" smtClean="0"/>
              <a:t>Watch these clips: How </a:t>
            </a:r>
            <a:r>
              <a:rPr lang="en-GB" sz="3200" dirty="0"/>
              <a:t>are the current stories linked to this definition of public interest? </a:t>
            </a:r>
            <a:r>
              <a:rPr lang="en-GB" sz="3200" dirty="0" smtClean="0"/>
              <a:t>When </a:t>
            </a:r>
            <a:r>
              <a:rPr lang="en-GB" sz="3200" dirty="0"/>
              <a:t>do journalists go too far?</a:t>
            </a:r>
          </a:p>
        </p:txBody>
      </p:sp>
    </p:spTree>
    <p:extLst>
      <p:ext uri="{BB962C8B-B14F-4D97-AF65-F5344CB8AC3E}">
        <p14:creationId xmlns:p14="http://schemas.microsoft.com/office/powerpoint/2010/main" val="131965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nodeType="clickEffect">
                                  <p:stCondLst>
                                    <p:cond delay="0"/>
                                  </p:stCondLst>
                                  <p:childTnLst>
                                    <p:animMotion origin="layout" path="M 0 0 C 0.007 -0.01 0.014 -0.021 0.021 -0.035 C 0.04 -0.075 0.045 -0.114 0.031 -0.12 C 0.017 -0.127 -0.01 -0.099 -0.029 -0.059 C -0.039 -0.038 -0.045 -0.018 -0.047 -0.003 C -0.05 0.009 -0.051 0.021 -0.051 0.035 C -0.051 0.08 -0.038 0.117 -0.023 0.117 C -0.008 0.117 0.005 0.08 0.005 0.035 C 0.005 0.014 0.002 -0.006 -0.003 -0.02 C -0.005 -0.032 -0.01 -0.045 -0.016 -0.058 C -0.036 -0.099 -0.063 -0.127 -0.077 -0.12 C -0.091 -0.113 -0.086 -0.075 -0.066 -0.034 C -0.058 -0.015 -0.047 0.001 -0.036 0.012 C -0.028 0.022 -0.019 0.031 -0.007 0.04 C 0.029 0.069 0.065 0.082 0.075 0.07 C 0.084 0.058 0.064 0.025 0.028 -0.003 C 0.013 -0.015 -0.003 -0.024 -0.016 -0.03 C -0.028 -0.036 -0.043 -0.041 -0.059 -0.044 C -0.103 -0.054 -0.141 -0.051 -0.144 -0.035 C -0.148 -0.02 -0.115 0 -0.071 0.01 C -0.051 0.014 -0.032 0.016 -0.017 0.015 C -0.004 0.015 0.01 0.013 0.025 0.01 C 0.069 0 0.102 -0.021 0.098 -0.036 C 0.095 -0.051 0.057 -0.055 0.013 -0.045 C -0.008 -0.04 -0.027 -0.033 -0.04 -0.025 C -0.051 -0.019 -0.062 -0.012 -0.074 -0.003 C -0.109 0.026 -0.13 0.058 -0.12 0.07 C -0.111 0.082 -0.074 0.069 -0.039 0.041 C -0.022 0.027 -0.008 0.013 0 0 Z" pathEditMode="relative" ptsTypes="">
                                      <p:cBhvr>
                                        <p:cTn id="6"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9764486" cy="5338989"/>
          </a:xfrm>
        </p:spPr>
        <p:txBody>
          <a:bodyPr>
            <a:normAutofit fontScale="90000"/>
          </a:bodyPr>
          <a:lstStyle/>
          <a:p>
            <a:pPr lvl="0"/>
            <a:r>
              <a:rPr lang="en-GB" dirty="0"/>
              <a:t>Lesson 5: </a:t>
            </a:r>
            <a:r>
              <a:rPr lang="en-US" dirty="0"/>
              <a:t>How do we ensure that the press is both free and responsible?</a:t>
            </a:r>
            <a:br>
              <a:rPr lang="en-US" dirty="0"/>
            </a:br>
            <a:r>
              <a:rPr lang="en-US" dirty="0" smtClean="0">
                <a:cs typeface="Times New Roman" panose="02020603050405020304" pitchFamily="18" charset="0"/>
              </a:rPr>
              <a:t/>
            </a:r>
            <a:br>
              <a:rPr lang="en-US" dirty="0" smtClean="0">
                <a:cs typeface="Times New Roman" panose="02020603050405020304" pitchFamily="18" charset="0"/>
              </a:rPr>
            </a:br>
            <a:r>
              <a:rPr lang="en-US" dirty="0">
                <a:cs typeface="Times New Roman" panose="02020603050405020304" pitchFamily="18" charset="0"/>
              </a:rPr>
              <a:t/>
            </a:r>
            <a:br>
              <a:rPr lang="en-US" dirty="0">
                <a:cs typeface="Times New Roman" panose="02020603050405020304" pitchFamily="18" charset="0"/>
              </a:rPr>
            </a:br>
            <a:r>
              <a:rPr lang="en-US" dirty="0" smtClean="0">
                <a:cs typeface="Times New Roman" panose="02020603050405020304" pitchFamily="18" charset="0"/>
              </a:rPr>
              <a:t/>
            </a:r>
            <a:br>
              <a:rPr lang="en-US" dirty="0" smtClean="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8792" y="4503283"/>
            <a:ext cx="4139661" cy="1984602"/>
          </a:xfrm>
          <a:prstGeom prst="rect">
            <a:avLst/>
          </a:prstGeom>
        </p:spPr>
      </p:pic>
    </p:spTree>
    <p:extLst>
      <p:ext uri="{BB962C8B-B14F-4D97-AF65-F5344CB8AC3E}">
        <p14:creationId xmlns:p14="http://schemas.microsoft.com/office/powerpoint/2010/main" val="42122972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2235" y="1710154"/>
            <a:ext cx="5184096" cy="37029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922" y="1642576"/>
            <a:ext cx="4910465" cy="3667567"/>
          </a:xfrm>
          <a:prstGeom prst="rect">
            <a:avLst/>
          </a:prstGeom>
        </p:spPr>
      </p:pic>
      <p:sp>
        <p:nvSpPr>
          <p:cNvPr id="7" name="TextBox 6"/>
          <p:cNvSpPr txBox="1"/>
          <p:nvPr/>
        </p:nvSpPr>
        <p:spPr>
          <a:xfrm>
            <a:off x="1093076" y="283779"/>
            <a:ext cx="10673255" cy="1323439"/>
          </a:xfrm>
          <a:prstGeom prst="rect">
            <a:avLst/>
          </a:prstGeom>
          <a:noFill/>
        </p:spPr>
        <p:txBody>
          <a:bodyPr wrap="square" rtlCol="0">
            <a:spAutoFit/>
          </a:bodyPr>
          <a:lstStyle/>
          <a:p>
            <a:r>
              <a:rPr lang="en-US" sz="4000" dirty="0" smtClean="0"/>
              <a:t>Case Study: The News of the World and Milly </a:t>
            </a:r>
            <a:r>
              <a:rPr lang="en-US" sz="4000" dirty="0" err="1" smtClean="0"/>
              <a:t>Dowler</a:t>
            </a:r>
            <a:r>
              <a:rPr lang="en-US" dirty="0" smtClean="0"/>
              <a:t>.</a:t>
            </a:r>
            <a:endParaRPr lang="en-GB" dirty="0"/>
          </a:p>
        </p:txBody>
      </p:sp>
      <p:sp>
        <p:nvSpPr>
          <p:cNvPr id="8" name="TextBox 7"/>
          <p:cNvSpPr txBox="1"/>
          <p:nvPr/>
        </p:nvSpPr>
        <p:spPr>
          <a:xfrm>
            <a:off x="866922" y="5516016"/>
            <a:ext cx="10673255" cy="1323439"/>
          </a:xfrm>
          <a:prstGeom prst="rect">
            <a:avLst/>
          </a:prstGeom>
          <a:noFill/>
        </p:spPr>
        <p:txBody>
          <a:bodyPr wrap="square" rtlCol="0">
            <a:spAutoFit/>
          </a:bodyPr>
          <a:lstStyle/>
          <a:p>
            <a:r>
              <a:rPr lang="en-US" sz="4000" dirty="0" smtClean="0"/>
              <a:t>Task 1: Complete the guided reading to find out what happened.</a:t>
            </a:r>
            <a:endParaRPr lang="en-GB" dirty="0"/>
          </a:p>
        </p:txBody>
      </p:sp>
    </p:spTree>
    <p:extLst>
      <p:ext uri="{BB962C8B-B14F-4D97-AF65-F5344CB8AC3E}">
        <p14:creationId xmlns:p14="http://schemas.microsoft.com/office/powerpoint/2010/main" val="33483787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9764486" cy="5338989"/>
          </a:xfrm>
        </p:spPr>
        <p:txBody>
          <a:bodyPr>
            <a:normAutofit fontScale="90000"/>
          </a:bodyPr>
          <a:lstStyle/>
          <a:p>
            <a:r>
              <a:rPr lang="en-US" dirty="0"/>
              <a:t>How do we ensure that the press is both free and responsible</a:t>
            </a:r>
            <a:r>
              <a:rPr lang="en-US" dirty="0" smtClean="0"/>
              <a:t>?</a:t>
            </a:r>
            <a:br>
              <a:rPr lang="en-US" dirty="0" smtClean="0"/>
            </a:br>
            <a:r>
              <a:rPr lang="en-US" dirty="0"/>
              <a:t/>
            </a:r>
            <a:br>
              <a:rPr lang="en-US" dirty="0"/>
            </a:br>
            <a:r>
              <a:rPr lang="en-US" dirty="0"/>
              <a:t>In 2011, following the discovery of widespread “phone-hacking” by journalists at the News of the World and other newspapers, David Cameron set up a public inquiry under the chairmanship of Lord Justice </a:t>
            </a:r>
            <a:r>
              <a:rPr lang="en-US" dirty="0" err="1"/>
              <a:t>Leveson</a:t>
            </a:r>
            <a:r>
              <a:rPr lang="en-US" dirty="0"/>
              <a:t>. </a:t>
            </a:r>
            <a:br>
              <a:rPr lang="en-US" dirty="0"/>
            </a:br>
            <a:r>
              <a:rPr lang="en-US" dirty="0" smtClean="0">
                <a:cs typeface="Times New Roman" panose="02020603050405020304" pitchFamily="18" charset="0"/>
              </a:rPr>
              <a:t/>
            </a:r>
            <a:br>
              <a:rPr lang="en-US" dirty="0" smtClean="0">
                <a:cs typeface="Times New Roman" panose="02020603050405020304" pitchFamily="18" charset="0"/>
              </a:rPr>
            </a:br>
            <a:r>
              <a:rPr lang="en-US" dirty="0">
                <a:cs typeface="Times New Roman" panose="02020603050405020304" pitchFamily="18" charset="0"/>
              </a:rPr>
              <a:t/>
            </a:r>
            <a:br>
              <a:rPr lang="en-US" dirty="0">
                <a:cs typeface="Times New Roman" panose="02020603050405020304" pitchFamily="18" charset="0"/>
              </a:rPr>
            </a:br>
            <a:r>
              <a:rPr lang="en-US" dirty="0" smtClean="0">
                <a:cs typeface="Times New Roman" panose="02020603050405020304" pitchFamily="18" charset="0"/>
              </a:rPr>
              <a:t/>
            </a:r>
            <a:br>
              <a:rPr lang="en-US" dirty="0" smtClean="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8792" y="4503283"/>
            <a:ext cx="4139661" cy="1984602"/>
          </a:xfrm>
          <a:prstGeom prst="rect">
            <a:avLst/>
          </a:prstGeom>
        </p:spPr>
      </p:pic>
    </p:spTree>
    <p:extLst>
      <p:ext uri="{BB962C8B-B14F-4D97-AF65-F5344CB8AC3E}">
        <p14:creationId xmlns:p14="http://schemas.microsoft.com/office/powerpoint/2010/main" val="16037504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2076" y="3121572"/>
            <a:ext cx="9764486" cy="3418115"/>
          </a:xfrm>
        </p:spPr>
        <p:txBody>
          <a:bodyPr>
            <a:normAutofit fontScale="90000"/>
          </a:bodyPr>
          <a:lstStyle/>
          <a:p>
            <a:r>
              <a:rPr lang="en-US" dirty="0"/>
              <a:t>How do we ensure that the press is both free and responsible</a:t>
            </a:r>
            <a:r>
              <a:rPr lang="en-US" dirty="0" smtClean="0"/>
              <a:t>?</a:t>
            </a:r>
            <a:br>
              <a:rPr lang="en-US" dirty="0" smtClean="0"/>
            </a:br>
            <a:r>
              <a:rPr lang="en-US" dirty="0"/>
              <a:t/>
            </a:r>
            <a:br>
              <a:rPr lang="en-US" dirty="0"/>
            </a:br>
            <a:r>
              <a:rPr lang="en-US" sz="2900" dirty="0" err="1"/>
              <a:t>Leveson</a:t>
            </a:r>
            <a:r>
              <a:rPr lang="en-US" sz="2900" dirty="0"/>
              <a:t> </a:t>
            </a:r>
            <a:r>
              <a:rPr lang="en-US" sz="2900" b="1" dirty="0">
                <a:solidFill>
                  <a:schemeClr val="accent4">
                    <a:lumMod val="75000"/>
                  </a:schemeClr>
                </a:solidFill>
              </a:rPr>
              <a:t>found that the existing Press Complaints Commission (PCC) – the main industry regulator of the press in the UK since 1990 – was not fit for purpose</a:t>
            </a:r>
            <a:r>
              <a:rPr lang="en-US" sz="2900" b="1" dirty="0" smtClean="0">
                <a:solidFill>
                  <a:schemeClr val="accent4">
                    <a:lumMod val="75000"/>
                  </a:schemeClr>
                </a:solidFill>
              </a:rPr>
              <a:t>.</a:t>
            </a:r>
            <a:r>
              <a:rPr lang="en-US" sz="2900" dirty="0" smtClean="0"/>
              <a:t/>
            </a:r>
            <a:br>
              <a:rPr lang="en-US" sz="2900" dirty="0" smtClean="0"/>
            </a:br>
            <a:r>
              <a:rPr lang="en-US" sz="2900" dirty="0"/>
              <a:t/>
            </a:r>
            <a:br>
              <a:rPr lang="en-US" sz="2900" dirty="0"/>
            </a:br>
            <a:r>
              <a:rPr lang="en-US" sz="2900" dirty="0"/>
              <a:t>His report recommended creating a new independent body and said that it should take an active role in </a:t>
            </a:r>
            <a:r>
              <a:rPr lang="en-US" sz="2900" b="1" dirty="0">
                <a:solidFill>
                  <a:schemeClr val="accent4">
                    <a:lumMod val="75000"/>
                  </a:schemeClr>
                </a:solidFill>
              </a:rPr>
              <a:t>promoting high standards, including having the power to investigate serious breaches and sanction newspapers. It should be backed by legislation designed to assess whether it was doing its job properly</a:t>
            </a:r>
            <a:r>
              <a:rPr lang="en-US" sz="2900" b="1" dirty="0" smtClean="0">
                <a:solidFill>
                  <a:schemeClr val="accent4">
                    <a:lumMod val="75000"/>
                  </a:schemeClr>
                </a:solidFill>
              </a:rPr>
              <a:t>.</a:t>
            </a:r>
            <a:r>
              <a:rPr lang="en-US" sz="2900" b="1" dirty="0" smtClean="0"/>
              <a:t/>
            </a:r>
            <a:br>
              <a:rPr lang="en-US" sz="2900" b="1" dirty="0" smtClean="0"/>
            </a:br>
            <a:r>
              <a:rPr lang="en-US" sz="2900" dirty="0"/>
              <a:t/>
            </a:r>
            <a:br>
              <a:rPr lang="en-US" sz="2900" dirty="0"/>
            </a:br>
            <a:r>
              <a:rPr lang="en-US" sz="2900" dirty="0"/>
              <a:t>The legislation would </a:t>
            </a:r>
            <a:r>
              <a:rPr lang="en-US" sz="2900" b="1" dirty="0">
                <a:solidFill>
                  <a:schemeClr val="accent4">
                    <a:lumMod val="75000"/>
                  </a:schemeClr>
                </a:solidFill>
              </a:rPr>
              <a:t>enshrine, for the first time, a legal duty on the Government to protect the freedom of the press. An arbitration system should be created through which people who say they have been victims of the press could seek redress without having to go through the courts.</a:t>
            </a:r>
            <a:r>
              <a:rPr lang="en-US" dirty="0">
                <a:solidFill>
                  <a:schemeClr val="accent4">
                    <a:lumMod val="75000"/>
                  </a:schemeClr>
                </a:solidFill>
              </a:rPr>
              <a:t/>
            </a:r>
            <a:br>
              <a:rPr lang="en-US" dirty="0">
                <a:solidFill>
                  <a:schemeClr val="accent4">
                    <a:lumMod val="75000"/>
                  </a:schemeClr>
                </a:solidFill>
              </a:rPr>
            </a:br>
            <a:r>
              <a:rPr lang="en-US" dirty="0">
                <a:solidFill>
                  <a:schemeClr val="accent4">
                    <a:lumMod val="75000"/>
                  </a:schemeClr>
                </a:solidFill>
              </a:rPr>
              <a:t/>
            </a:r>
            <a:br>
              <a:rPr lang="en-US" dirty="0">
                <a:solidFill>
                  <a:schemeClr val="accent4">
                    <a:lumMod val="75000"/>
                  </a:schemeClr>
                </a:solidFill>
              </a:rPr>
            </a:br>
            <a:r>
              <a:rPr lang="en-US" dirty="0" smtClean="0">
                <a:cs typeface="Times New Roman" panose="02020603050405020304" pitchFamily="18" charset="0"/>
              </a:rPr>
              <a:t/>
            </a:r>
            <a:br>
              <a:rPr lang="en-US" dirty="0" smtClean="0">
                <a:cs typeface="Times New Roman" panose="02020603050405020304" pitchFamily="18" charset="0"/>
              </a:rPr>
            </a:br>
            <a:r>
              <a:rPr lang="en-US" dirty="0">
                <a:cs typeface="Times New Roman" panose="02020603050405020304" pitchFamily="18" charset="0"/>
              </a:rPr>
              <a:t/>
            </a:r>
            <a:br>
              <a:rPr lang="en-US" dirty="0">
                <a:cs typeface="Times New Roman" panose="02020603050405020304" pitchFamily="18" charset="0"/>
              </a:rPr>
            </a:br>
            <a:r>
              <a:rPr lang="en-US" dirty="0" smtClean="0">
                <a:cs typeface="Times New Roman" panose="02020603050405020304" pitchFamily="18" charset="0"/>
              </a:rPr>
              <a:t/>
            </a:r>
            <a:br>
              <a:rPr lang="en-US" dirty="0" smtClean="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23650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3104" y="871605"/>
            <a:ext cx="9764486" cy="5338989"/>
          </a:xfrm>
        </p:spPr>
        <p:txBody>
          <a:bodyPr>
            <a:normAutofit fontScale="90000"/>
          </a:bodyPr>
          <a:lstStyle/>
          <a:p>
            <a:r>
              <a:rPr lang="en-US" dirty="0"/>
              <a:t>How do we ensure that the press is both free and responsible</a:t>
            </a:r>
            <a:r>
              <a:rPr lang="en-US" dirty="0" smtClean="0"/>
              <a:t>?</a:t>
            </a:r>
            <a:br>
              <a:rPr lang="en-US" dirty="0" smtClean="0"/>
            </a:br>
            <a:r>
              <a:rPr lang="en-US" dirty="0" smtClean="0"/>
              <a:t/>
            </a:r>
            <a:br>
              <a:rPr lang="en-US" dirty="0" smtClean="0"/>
            </a:br>
            <a:r>
              <a:rPr lang="en-US" dirty="0" smtClean="0"/>
              <a:t>Did it work?</a:t>
            </a:r>
            <a:br>
              <a:rPr lang="en-US" dirty="0" smtClean="0"/>
            </a:br>
            <a:r>
              <a:rPr lang="en-US" dirty="0" smtClean="0">
                <a:cs typeface="Times New Roman" panose="02020603050405020304" pitchFamily="18" charset="0"/>
              </a:rPr>
              <a:t/>
            </a:r>
            <a:br>
              <a:rPr lang="en-US" dirty="0" smtClean="0">
                <a:cs typeface="Times New Roman" panose="02020603050405020304" pitchFamily="18" charset="0"/>
              </a:rPr>
            </a:br>
            <a:r>
              <a:rPr lang="en-US" dirty="0">
                <a:cs typeface="Times New Roman" panose="02020603050405020304" pitchFamily="18" charset="0"/>
              </a:rPr>
              <a:t/>
            </a:r>
            <a:br>
              <a:rPr lang="en-US" dirty="0">
                <a:cs typeface="Times New Roman" panose="02020603050405020304" pitchFamily="18" charset="0"/>
              </a:rPr>
            </a:br>
            <a:r>
              <a:rPr lang="en-US" dirty="0" smtClean="0">
                <a:cs typeface="Times New Roman" panose="02020603050405020304" pitchFamily="18" charset="0"/>
              </a:rPr>
              <a:t/>
            </a:r>
            <a:br>
              <a:rPr lang="en-US" dirty="0" smtClean="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04" y="4406855"/>
            <a:ext cx="4139661" cy="1984602"/>
          </a:xfrm>
          <a:prstGeom prst="rect">
            <a:avLst/>
          </a:prstGeom>
        </p:spPr>
      </p:pic>
      <p:sp>
        <p:nvSpPr>
          <p:cNvPr id="5" name="Rectangle 4"/>
          <p:cNvSpPr/>
          <p:nvPr/>
        </p:nvSpPr>
        <p:spPr>
          <a:xfrm>
            <a:off x="673104" y="3217935"/>
            <a:ext cx="7415349" cy="646331"/>
          </a:xfrm>
          <a:prstGeom prst="rect">
            <a:avLst/>
          </a:prstGeom>
        </p:spPr>
        <p:txBody>
          <a:bodyPr wrap="square">
            <a:spAutoFit/>
          </a:bodyPr>
          <a:lstStyle/>
          <a:p>
            <a:r>
              <a:rPr lang="en-GB" dirty="0" smtClean="0">
                <a:hlinkClick r:id="rId3"/>
              </a:rPr>
              <a:t>https://www.youtube.com/watch?v=_aqr3cw2gpY&amp;safe=true</a:t>
            </a:r>
            <a:endParaRPr lang="en-GB" dirty="0" smtClean="0"/>
          </a:p>
          <a:p>
            <a:endParaRPr lang="en-GB" dirty="0"/>
          </a:p>
        </p:txBody>
      </p:sp>
    </p:spTree>
    <p:extLst>
      <p:ext uri="{BB962C8B-B14F-4D97-AF65-F5344CB8AC3E}">
        <p14:creationId xmlns:p14="http://schemas.microsoft.com/office/powerpoint/2010/main" val="393969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7315"/>
            <a:ext cx="12192000" cy="8084712"/>
          </a:xfrm>
          <a:prstGeom prst="rect">
            <a:avLst/>
          </a:prstGeom>
        </p:spPr>
      </p:pic>
    </p:spTree>
    <p:extLst>
      <p:ext uri="{BB962C8B-B14F-4D97-AF65-F5344CB8AC3E}">
        <p14:creationId xmlns:p14="http://schemas.microsoft.com/office/powerpoint/2010/main" val="42270744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241" y="391561"/>
            <a:ext cx="11963532" cy="923330"/>
          </a:xfrm>
          <a:prstGeom prst="rect">
            <a:avLst/>
          </a:prstGeom>
          <a:noFill/>
        </p:spPr>
        <p:txBody>
          <a:bodyPr wrap="none" lIns="91440" tIns="45720" rIns="91440" bIns="45720">
            <a:spAutoFit/>
          </a:bodyPr>
          <a:lstStyle/>
          <a:p>
            <a:pPr algn="ctr"/>
            <a:r>
              <a:rPr lang="en-US" sz="5400" b="1" dirty="0" smtClean="0">
                <a:ln w="9525">
                  <a:solidFill>
                    <a:prstClr val="black"/>
                  </a:solidFill>
                  <a:prstDash val="solid"/>
                </a:ln>
                <a:solidFill>
                  <a:prstClr val="white"/>
                </a:solidFill>
                <a:effectLst>
                  <a:outerShdw blurRad="12700" dist="38100" dir="2700000" algn="tl" rotWithShape="0">
                    <a:prstClr val="black">
                      <a:lumMod val="50000"/>
                    </a:prstClr>
                  </a:outerShdw>
                </a:effectLst>
              </a:rPr>
              <a:t>Extract From The BBC Royal Charter</a:t>
            </a:r>
            <a:endParaRPr lang="en-US" sz="5400" b="1" dirty="0">
              <a:ln w="9525">
                <a:solidFill>
                  <a:prstClr val="black"/>
                </a:solidFill>
                <a:prstDash val="solid"/>
              </a:ln>
              <a:solidFill>
                <a:prstClr val="white"/>
              </a:solidFill>
              <a:effectLst>
                <a:outerShdw blurRad="12700" dist="38100" dir="2700000" algn="tl" rotWithShape="0">
                  <a:prstClr val="black">
                    <a:lumMod val="50000"/>
                  </a:prstClr>
                </a:outerShdw>
              </a:effectLst>
            </a:endParaRPr>
          </a:p>
        </p:txBody>
      </p:sp>
      <p:sp>
        <p:nvSpPr>
          <p:cNvPr id="5" name="TextBox 4"/>
          <p:cNvSpPr txBox="1"/>
          <p:nvPr/>
        </p:nvSpPr>
        <p:spPr>
          <a:xfrm>
            <a:off x="1275009" y="2086377"/>
            <a:ext cx="9259910" cy="2308324"/>
          </a:xfrm>
          <a:prstGeom prst="rect">
            <a:avLst/>
          </a:prstGeom>
          <a:solidFill>
            <a:schemeClr val="bg2">
              <a:lumMod val="20000"/>
              <a:lumOff val="80000"/>
            </a:schemeClr>
          </a:solidFill>
        </p:spPr>
        <p:txBody>
          <a:bodyPr wrap="square" rtlCol="0">
            <a:spAutoFit/>
          </a:bodyPr>
          <a:lstStyle/>
          <a:p>
            <a:r>
              <a:rPr lang="en-GB" sz="2400" dirty="0" smtClean="0">
                <a:solidFill>
                  <a:prstClr val="black"/>
                </a:solidFill>
              </a:rPr>
              <a:t>The public purposes of the BBC are as follows:</a:t>
            </a:r>
          </a:p>
          <a:p>
            <a:pPr marL="342900" indent="-342900">
              <a:buFont typeface="Arial" panose="020B0604020202020204" pitchFamily="34" charset="0"/>
              <a:buChar char="•"/>
            </a:pPr>
            <a:r>
              <a:rPr lang="en-GB" sz="2400" dirty="0" smtClean="0">
                <a:solidFill>
                  <a:prstClr val="black"/>
                </a:solidFill>
              </a:rPr>
              <a:t>Sustaining citizenship and civil society</a:t>
            </a:r>
          </a:p>
          <a:p>
            <a:pPr marL="342900" indent="-342900">
              <a:buFont typeface="Arial" panose="020B0604020202020204" pitchFamily="34" charset="0"/>
              <a:buChar char="•"/>
            </a:pPr>
            <a:r>
              <a:rPr lang="en-GB" sz="2400" dirty="0" smtClean="0">
                <a:solidFill>
                  <a:prstClr val="black"/>
                </a:solidFill>
              </a:rPr>
              <a:t>Promoting education and learning</a:t>
            </a:r>
          </a:p>
          <a:p>
            <a:pPr marL="342900" indent="-342900">
              <a:buFont typeface="Arial" panose="020B0604020202020204" pitchFamily="34" charset="0"/>
              <a:buChar char="•"/>
            </a:pPr>
            <a:r>
              <a:rPr lang="en-GB" sz="2400" dirty="0" smtClean="0">
                <a:solidFill>
                  <a:prstClr val="black"/>
                </a:solidFill>
              </a:rPr>
              <a:t>Stimulating creativity and cultural excellence</a:t>
            </a:r>
          </a:p>
          <a:p>
            <a:pPr marL="342900" indent="-342900">
              <a:buFont typeface="Arial" panose="020B0604020202020204" pitchFamily="34" charset="0"/>
              <a:buChar char="•"/>
            </a:pPr>
            <a:r>
              <a:rPr lang="en-GB" sz="2400" dirty="0" smtClean="0">
                <a:solidFill>
                  <a:prstClr val="black"/>
                </a:solidFill>
              </a:rPr>
              <a:t>Representing the UK, its nations, regions and communities</a:t>
            </a:r>
          </a:p>
          <a:p>
            <a:pPr marL="342900" indent="-342900">
              <a:buFont typeface="Arial" panose="020B0604020202020204" pitchFamily="34" charset="0"/>
              <a:buChar char="•"/>
            </a:pPr>
            <a:r>
              <a:rPr lang="en-GB" sz="2400" dirty="0" smtClean="0">
                <a:solidFill>
                  <a:prstClr val="black"/>
                </a:solidFill>
              </a:rPr>
              <a:t>Bringing the UK to the world and world to the UK</a:t>
            </a:r>
            <a:endParaRPr lang="en-GB" sz="2400" dirty="0">
              <a:solidFill>
                <a:prstClr val="black"/>
              </a:solidFill>
            </a:endParaRPr>
          </a:p>
        </p:txBody>
      </p:sp>
      <p:sp>
        <p:nvSpPr>
          <p:cNvPr id="6" name="Rectangle 5"/>
          <p:cNvSpPr/>
          <p:nvPr/>
        </p:nvSpPr>
        <p:spPr>
          <a:xfrm>
            <a:off x="498753" y="4564315"/>
            <a:ext cx="10344500" cy="923330"/>
          </a:xfrm>
          <a:prstGeom prst="rect">
            <a:avLst/>
          </a:prstGeom>
          <a:noFill/>
        </p:spPr>
        <p:txBody>
          <a:bodyPr wrap="none" lIns="91440" tIns="45720" rIns="91440" bIns="45720">
            <a:spAutoFit/>
          </a:bodyPr>
          <a:lstStyle/>
          <a:p>
            <a:pPr algn="ctr"/>
            <a:r>
              <a:rPr lang="en-US" sz="5400" b="1" dirty="0" smtClean="0">
                <a:ln w="12700">
                  <a:solidFill>
                    <a:srgbClr val="B01513"/>
                  </a:solidFill>
                  <a:prstDash val="solid"/>
                </a:ln>
                <a:pattFill prst="pct50">
                  <a:fgClr>
                    <a:srgbClr val="B01513"/>
                  </a:fgClr>
                  <a:bgClr>
                    <a:srgbClr val="B01513">
                      <a:lumMod val="20000"/>
                      <a:lumOff val="80000"/>
                    </a:srgbClr>
                  </a:bgClr>
                </a:pattFill>
                <a:effectLst>
                  <a:outerShdw dist="38100" dir="2640000" algn="bl" rotWithShape="0">
                    <a:srgbClr val="B01513"/>
                  </a:outerShdw>
                </a:effectLst>
              </a:rPr>
              <a:t>How is the BBC achieving this?</a:t>
            </a:r>
            <a:endParaRPr lang="en-US" sz="5400" b="1" dirty="0">
              <a:ln w="12700">
                <a:solidFill>
                  <a:srgbClr val="B01513"/>
                </a:solidFill>
                <a:prstDash val="solid"/>
              </a:ln>
              <a:pattFill prst="pct50">
                <a:fgClr>
                  <a:srgbClr val="B01513"/>
                </a:fgClr>
                <a:bgClr>
                  <a:srgbClr val="B01513">
                    <a:lumMod val="20000"/>
                    <a:lumOff val="80000"/>
                  </a:srgbClr>
                </a:bgClr>
              </a:pattFill>
              <a:effectLst>
                <a:outerShdw dist="38100" dir="2640000" algn="bl" rotWithShape="0">
                  <a:srgbClr val="B01513"/>
                </a:outerShdw>
              </a:effectLst>
            </a:endParaRPr>
          </a:p>
        </p:txBody>
      </p:sp>
      <p:sp>
        <p:nvSpPr>
          <p:cNvPr id="7" name="Rectangle 6"/>
          <p:cNvSpPr/>
          <p:nvPr/>
        </p:nvSpPr>
        <p:spPr>
          <a:xfrm>
            <a:off x="1136364" y="5886057"/>
            <a:ext cx="4534639" cy="646331"/>
          </a:xfrm>
          <a:prstGeom prst="rect">
            <a:avLst/>
          </a:prstGeom>
        </p:spPr>
        <p:txBody>
          <a:bodyPr wrap="none">
            <a:spAutoFit/>
          </a:bodyPr>
          <a:lstStyle/>
          <a:p>
            <a:r>
              <a:rPr lang="en-GB" dirty="0" smtClean="0">
                <a:solidFill>
                  <a:prstClr val="white"/>
                </a:solidFill>
                <a:hlinkClick r:id="rId2"/>
              </a:rPr>
              <a:t>https://www.bbc.co.uk/iplayer</a:t>
            </a:r>
            <a:endParaRPr lang="en-GB" dirty="0" smtClean="0">
              <a:solidFill>
                <a:prstClr val="white"/>
              </a:solidFill>
            </a:endParaRPr>
          </a:p>
          <a:p>
            <a:r>
              <a:rPr lang="en-US" dirty="0">
                <a:hlinkClick r:id="rId3"/>
              </a:rPr>
              <a:t>BBC </a:t>
            </a:r>
            <a:r>
              <a:rPr lang="en-US" dirty="0" err="1">
                <a:hlinkClick r:id="rId3"/>
              </a:rPr>
              <a:t>iPlayer</a:t>
            </a:r>
            <a:r>
              <a:rPr lang="en-US" dirty="0">
                <a:hlinkClick r:id="rId3"/>
              </a:rPr>
              <a:t> - Points of View - 2021: Episode </a:t>
            </a:r>
            <a:r>
              <a:rPr lang="en-US" dirty="0" smtClean="0">
                <a:hlinkClick r:id="rId3"/>
              </a:rPr>
              <a:t>16</a:t>
            </a:r>
            <a:endParaRPr lang="en-GB" dirty="0">
              <a:solidFill>
                <a:prstClr val="white"/>
              </a:solidFill>
            </a:endParaRPr>
          </a:p>
        </p:txBody>
      </p:sp>
    </p:spTree>
    <p:extLst>
      <p:ext uri="{BB962C8B-B14F-4D97-AF65-F5344CB8AC3E}">
        <p14:creationId xmlns:p14="http://schemas.microsoft.com/office/powerpoint/2010/main" val="423574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C6A0C-338B-4D88-AE91-C31517ABC24B}"/>
              </a:ext>
            </a:extLst>
          </p:cNvPr>
          <p:cNvSpPr>
            <a:spLocks noGrp="1"/>
          </p:cNvSpPr>
          <p:nvPr>
            <p:ph type="title"/>
          </p:nvPr>
        </p:nvSpPr>
        <p:spPr/>
        <p:txBody>
          <a:bodyPr/>
          <a:lstStyle/>
          <a:p>
            <a:r>
              <a:rPr lang="en-GB" b="1" dirty="0" smtClean="0"/>
              <a:t>Plenary: Is </a:t>
            </a:r>
            <a:r>
              <a:rPr lang="en-GB" b="1" dirty="0"/>
              <a:t>Media just our echo chamber?</a:t>
            </a:r>
          </a:p>
        </p:txBody>
      </p:sp>
      <p:pic>
        <p:nvPicPr>
          <p:cNvPr id="3074" name="Picture 2" descr="How to Break Out of Your Social Media Echo Chamber | WIRED">
            <a:extLst>
              <a:ext uri="{FF2B5EF4-FFF2-40B4-BE49-F238E27FC236}">
                <a16:creationId xmlns:a16="http://schemas.microsoft.com/office/drawing/2014/main" id="{3ED6094A-303A-4456-A4F4-05D13E2E82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001" y="2131282"/>
            <a:ext cx="6648931" cy="37400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BE25249-F296-471A-A2B2-04314CD67E9C}"/>
              </a:ext>
            </a:extLst>
          </p:cNvPr>
          <p:cNvPicPr>
            <a:picLocks noChangeAspect="1"/>
          </p:cNvPicPr>
          <p:nvPr/>
        </p:nvPicPr>
        <p:blipFill rotWithShape="1">
          <a:blip r:embed="rId4"/>
          <a:srcRect l="24562" t="1535" r="25438" b="2124"/>
          <a:stretch/>
        </p:blipFill>
        <p:spPr>
          <a:xfrm>
            <a:off x="7758233" y="1690688"/>
            <a:ext cx="3346266" cy="4802187"/>
          </a:xfrm>
          <a:prstGeom prst="rect">
            <a:avLst/>
          </a:prstGeom>
        </p:spPr>
      </p:pic>
      <p:pic>
        <p:nvPicPr>
          <p:cNvPr id="6" name="Picture 5">
            <a:extLst>
              <a:ext uri="{FF2B5EF4-FFF2-40B4-BE49-F238E27FC236}">
                <a16:creationId xmlns:a16="http://schemas.microsoft.com/office/drawing/2014/main" id="{47110F6D-7481-43EB-B3CF-435B49AE80C8}"/>
              </a:ext>
            </a:extLst>
          </p:cNvPr>
          <p:cNvPicPr>
            <a:picLocks noChangeAspect="1"/>
          </p:cNvPicPr>
          <p:nvPr/>
        </p:nvPicPr>
        <p:blipFill rotWithShape="1">
          <a:blip r:embed="rId5"/>
          <a:srcRect l="6875" t="29977" r="50000" b="23275"/>
          <a:stretch/>
        </p:blipFill>
        <p:spPr>
          <a:xfrm>
            <a:off x="0" y="4696215"/>
            <a:ext cx="3545303" cy="2161785"/>
          </a:xfrm>
          <a:prstGeom prst="rect">
            <a:avLst/>
          </a:prstGeom>
        </p:spPr>
      </p:pic>
    </p:spTree>
    <p:extLst>
      <p:ext uri="{BB962C8B-B14F-4D97-AF65-F5344CB8AC3E}">
        <p14:creationId xmlns:p14="http://schemas.microsoft.com/office/powerpoint/2010/main" val="167068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title"/>
          </p:nvPr>
        </p:nvSpPr>
        <p:spPr/>
        <p:txBody>
          <a:bodyPr/>
          <a:lstStyle/>
          <a:p>
            <a:pPr eaLnBrk="1" hangingPunct="1"/>
            <a:r>
              <a:rPr lang="en-GB" altLang="en-US" sz="4800" dirty="0"/>
              <a:t>Media Runs the World!!</a:t>
            </a:r>
          </a:p>
        </p:txBody>
      </p:sp>
      <p:sp>
        <p:nvSpPr>
          <p:cNvPr id="8197" name="Rectangle 7"/>
          <p:cNvSpPr>
            <a:spLocks noGrp="1" noChangeArrowheads="1"/>
          </p:cNvSpPr>
          <p:nvPr>
            <p:ph type="body" idx="1"/>
          </p:nvPr>
        </p:nvSpPr>
        <p:spPr>
          <a:xfrm>
            <a:off x="152400" y="1412876"/>
            <a:ext cx="11756571" cy="5075010"/>
          </a:xfrm>
        </p:spPr>
        <p:txBody>
          <a:bodyPr>
            <a:normAutofit lnSpcReduction="10000"/>
          </a:bodyPr>
          <a:lstStyle/>
          <a:p>
            <a:pPr algn="just" eaLnBrk="1" hangingPunct="1">
              <a:lnSpc>
                <a:spcPct val="160000"/>
              </a:lnSpc>
            </a:pPr>
            <a:r>
              <a:rPr lang="en-GB" altLang="en-US" sz="2600" dirty="0">
                <a:latin typeface="+mj-lt"/>
              </a:rPr>
              <a:t>These main forms of Media are known as </a:t>
            </a:r>
            <a:r>
              <a:rPr lang="en-GB" altLang="en-US" sz="2600" dirty="0">
                <a:solidFill>
                  <a:srgbClr val="FF3399"/>
                </a:solidFill>
                <a:latin typeface="+mj-lt"/>
              </a:rPr>
              <a:t>‘</a:t>
            </a:r>
            <a:r>
              <a:rPr lang="en-GB" altLang="en-US" sz="2600" dirty="0" smtClean="0">
                <a:solidFill>
                  <a:srgbClr val="FF3399"/>
                </a:solidFill>
                <a:latin typeface="+mj-lt"/>
              </a:rPr>
              <a:t>platforms</a:t>
            </a:r>
            <a:r>
              <a:rPr lang="en-GB" altLang="en-US" sz="2600" dirty="0">
                <a:solidFill>
                  <a:srgbClr val="FF3399"/>
                </a:solidFill>
                <a:latin typeface="+mj-lt"/>
              </a:rPr>
              <a:t>’ </a:t>
            </a:r>
            <a:r>
              <a:rPr lang="en-GB" altLang="en-US" sz="2600" dirty="0">
                <a:latin typeface="+mj-lt"/>
              </a:rPr>
              <a:t>for distribution, meaning that they are like ‘subheadings’ for other types and genres of media.</a:t>
            </a:r>
          </a:p>
          <a:p>
            <a:pPr algn="just" eaLnBrk="1" hangingPunct="1">
              <a:lnSpc>
                <a:spcPct val="80000"/>
              </a:lnSpc>
            </a:pPr>
            <a:endParaRPr lang="en-GB" altLang="en-US" sz="2600" dirty="0">
              <a:latin typeface="+mj-lt"/>
            </a:endParaRPr>
          </a:p>
          <a:p>
            <a:pPr algn="just" eaLnBrk="1" hangingPunct="1">
              <a:lnSpc>
                <a:spcPct val="80000"/>
              </a:lnSpc>
            </a:pPr>
            <a:r>
              <a:rPr lang="en-GB" altLang="en-US" sz="2600" dirty="0">
                <a:latin typeface="+mj-lt"/>
              </a:rPr>
              <a:t>For Example: Radio (being a main platform) includes:</a:t>
            </a:r>
          </a:p>
          <a:p>
            <a:pPr lvl="1" algn="just" eaLnBrk="1" hangingPunct="1">
              <a:lnSpc>
                <a:spcPct val="80000"/>
              </a:lnSpc>
            </a:pPr>
            <a:r>
              <a:rPr lang="en-GB" altLang="en-US" sz="2600" dirty="0">
                <a:solidFill>
                  <a:srgbClr val="FF3399"/>
                </a:solidFill>
                <a:latin typeface="+mj-lt"/>
              </a:rPr>
              <a:t>Music </a:t>
            </a:r>
          </a:p>
          <a:p>
            <a:pPr lvl="1" algn="just" eaLnBrk="1" hangingPunct="1">
              <a:lnSpc>
                <a:spcPct val="80000"/>
              </a:lnSpc>
            </a:pPr>
            <a:r>
              <a:rPr lang="en-GB" altLang="en-US" sz="2600" dirty="0">
                <a:solidFill>
                  <a:srgbClr val="00CC00"/>
                </a:solidFill>
                <a:latin typeface="+mj-lt"/>
              </a:rPr>
              <a:t>Talk Radio</a:t>
            </a:r>
          </a:p>
          <a:p>
            <a:pPr lvl="1" algn="just" eaLnBrk="1" hangingPunct="1">
              <a:lnSpc>
                <a:spcPct val="80000"/>
              </a:lnSpc>
            </a:pPr>
            <a:r>
              <a:rPr lang="en-GB" altLang="en-US" sz="2600" dirty="0">
                <a:solidFill>
                  <a:srgbClr val="0000FF"/>
                </a:solidFill>
                <a:latin typeface="+mj-lt"/>
              </a:rPr>
              <a:t>Radio Drama</a:t>
            </a:r>
          </a:p>
          <a:p>
            <a:pPr lvl="1" algn="just" eaLnBrk="1" hangingPunct="1">
              <a:lnSpc>
                <a:spcPct val="80000"/>
              </a:lnSpc>
            </a:pPr>
            <a:r>
              <a:rPr lang="en-GB" altLang="en-US" sz="2600" dirty="0">
                <a:solidFill>
                  <a:srgbClr val="FFC000"/>
                </a:solidFill>
                <a:latin typeface="+mj-lt"/>
              </a:rPr>
              <a:t>Sport Coverage (although sport isn’t a form of media)</a:t>
            </a:r>
          </a:p>
          <a:p>
            <a:pPr lvl="1" algn="just" eaLnBrk="1" hangingPunct="1">
              <a:lnSpc>
                <a:spcPct val="80000"/>
              </a:lnSpc>
            </a:pPr>
            <a:r>
              <a:rPr lang="en-GB" altLang="en-US" sz="2600" dirty="0">
                <a:solidFill>
                  <a:srgbClr val="FF0000"/>
                </a:solidFill>
                <a:latin typeface="+mj-lt"/>
              </a:rPr>
              <a:t>News</a:t>
            </a:r>
          </a:p>
          <a:p>
            <a:pPr lvl="1" algn="just" eaLnBrk="1" hangingPunct="1">
              <a:lnSpc>
                <a:spcPct val="80000"/>
              </a:lnSpc>
            </a:pPr>
            <a:endParaRPr lang="en-GB" altLang="en-US" sz="2600" dirty="0">
              <a:latin typeface="+mj-lt"/>
            </a:endParaRPr>
          </a:p>
          <a:p>
            <a:pPr eaLnBrk="1" hangingPunct="1">
              <a:lnSpc>
                <a:spcPct val="80000"/>
              </a:lnSpc>
            </a:pPr>
            <a:r>
              <a:rPr lang="en-GB" altLang="en-US" sz="2600" b="1" dirty="0" smtClean="0">
                <a:latin typeface="+mj-lt"/>
              </a:rPr>
              <a:t>Task 2 </a:t>
            </a:r>
            <a:r>
              <a:rPr lang="en-GB" altLang="en-US" sz="2600" b="1" dirty="0">
                <a:latin typeface="+mj-lt"/>
              </a:rPr>
              <a:t>– With your partner, look at the other main Media platforms and mind map all the elements that each one includes.  Use the radio example to help you</a:t>
            </a:r>
            <a:r>
              <a:rPr lang="en-GB" altLang="en-US" sz="2400" b="1" dirty="0">
                <a:latin typeface="+mj-lt"/>
              </a:rPr>
              <a:t>.</a:t>
            </a:r>
            <a:endParaRPr lang="en-GB" altLang="en-US" sz="1600" b="1" dirty="0">
              <a:latin typeface="+mj-lt"/>
            </a:endParaRPr>
          </a:p>
        </p:txBody>
      </p:sp>
    </p:spTree>
    <p:extLst>
      <p:ext uri="{BB962C8B-B14F-4D97-AF65-F5344CB8AC3E}">
        <p14:creationId xmlns:p14="http://schemas.microsoft.com/office/powerpoint/2010/main" val="2875959324"/>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8197">
                                            <p:txEl>
                                              <p:pRg st="2" end="2"/>
                                            </p:txEl>
                                          </p:spTgt>
                                        </p:tgtEl>
                                        <p:attrNameLst>
                                          <p:attrName>style.visibility</p:attrName>
                                        </p:attrNameLst>
                                      </p:cBhvr>
                                      <p:to>
                                        <p:strVal val="visible"/>
                                      </p:to>
                                    </p:set>
                                    <p:animEffect transition="in" filter="fade">
                                      <p:cBhvr>
                                        <p:cTn id="7" dur="2000"/>
                                        <p:tgtEl>
                                          <p:spTgt spid="8197">
                                            <p:txEl>
                                              <p:pRg st="2" end="2"/>
                                            </p:txEl>
                                          </p:spTgt>
                                        </p:tgtEl>
                                      </p:cBhvr>
                                    </p:animEffect>
                                    <p:anim calcmode="lin" valueType="num">
                                      <p:cBhvr>
                                        <p:cTn id="8" dur="2000" fill="hold"/>
                                        <p:tgtEl>
                                          <p:spTgt spid="8197">
                                            <p:txEl>
                                              <p:pRg st="2" end="2"/>
                                            </p:txEl>
                                          </p:spTgt>
                                        </p:tgtEl>
                                        <p:attrNameLst>
                                          <p:attrName>style.rotation</p:attrName>
                                        </p:attrNameLst>
                                      </p:cBhvr>
                                      <p:tavLst>
                                        <p:tav tm="0">
                                          <p:val>
                                            <p:fltVal val="720"/>
                                          </p:val>
                                        </p:tav>
                                        <p:tav tm="100000">
                                          <p:val>
                                            <p:fltVal val="0"/>
                                          </p:val>
                                        </p:tav>
                                      </p:tavLst>
                                    </p:anim>
                                    <p:anim calcmode="lin" valueType="num">
                                      <p:cBhvr>
                                        <p:cTn id="9" dur="2000" fill="hold"/>
                                        <p:tgtEl>
                                          <p:spTgt spid="8197">
                                            <p:txEl>
                                              <p:pRg st="2" end="2"/>
                                            </p:txEl>
                                          </p:spTgt>
                                        </p:tgtEl>
                                        <p:attrNameLst>
                                          <p:attrName>ppt_h</p:attrName>
                                        </p:attrNameLst>
                                      </p:cBhvr>
                                      <p:tavLst>
                                        <p:tav tm="0">
                                          <p:val>
                                            <p:fltVal val="0"/>
                                          </p:val>
                                        </p:tav>
                                        <p:tav tm="100000">
                                          <p:val>
                                            <p:strVal val="#ppt_h"/>
                                          </p:val>
                                        </p:tav>
                                      </p:tavLst>
                                    </p:anim>
                                    <p:anim calcmode="lin" valueType="num">
                                      <p:cBhvr>
                                        <p:cTn id="10" dur="2000" fill="hold"/>
                                        <p:tgtEl>
                                          <p:spTgt spid="8197">
                                            <p:txEl>
                                              <p:pRg st="2" end="2"/>
                                            </p:txEl>
                                          </p:spTgt>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8197">
                                            <p:txEl>
                                              <p:pRg st="3" end="3"/>
                                            </p:txEl>
                                          </p:spTgt>
                                        </p:tgtEl>
                                        <p:attrNameLst>
                                          <p:attrName>style.visibility</p:attrName>
                                        </p:attrNameLst>
                                      </p:cBhvr>
                                      <p:to>
                                        <p:strVal val="visible"/>
                                      </p:to>
                                    </p:set>
                                    <p:animEffect transition="in" filter="fade">
                                      <p:cBhvr>
                                        <p:cTn id="13" dur="2000"/>
                                        <p:tgtEl>
                                          <p:spTgt spid="8197">
                                            <p:txEl>
                                              <p:pRg st="3" end="3"/>
                                            </p:txEl>
                                          </p:spTgt>
                                        </p:tgtEl>
                                      </p:cBhvr>
                                    </p:animEffect>
                                    <p:anim calcmode="lin" valueType="num">
                                      <p:cBhvr>
                                        <p:cTn id="14" dur="2000" fill="hold"/>
                                        <p:tgtEl>
                                          <p:spTgt spid="8197">
                                            <p:txEl>
                                              <p:pRg st="3" end="3"/>
                                            </p:txEl>
                                          </p:spTgt>
                                        </p:tgtEl>
                                        <p:attrNameLst>
                                          <p:attrName>style.rotation</p:attrName>
                                        </p:attrNameLst>
                                      </p:cBhvr>
                                      <p:tavLst>
                                        <p:tav tm="0">
                                          <p:val>
                                            <p:fltVal val="720"/>
                                          </p:val>
                                        </p:tav>
                                        <p:tav tm="100000">
                                          <p:val>
                                            <p:fltVal val="0"/>
                                          </p:val>
                                        </p:tav>
                                      </p:tavLst>
                                    </p:anim>
                                    <p:anim calcmode="lin" valueType="num">
                                      <p:cBhvr>
                                        <p:cTn id="15" dur="2000" fill="hold"/>
                                        <p:tgtEl>
                                          <p:spTgt spid="8197">
                                            <p:txEl>
                                              <p:pRg st="3" end="3"/>
                                            </p:txEl>
                                          </p:spTgt>
                                        </p:tgtEl>
                                        <p:attrNameLst>
                                          <p:attrName>ppt_h</p:attrName>
                                        </p:attrNameLst>
                                      </p:cBhvr>
                                      <p:tavLst>
                                        <p:tav tm="0">
                                          <p:val>
                                            <p:fltVal val="0"/>
                                          </p:val>
                                        </p:tav>
                                        <p:tav tm="100000">
                                          <p:val>
                                            <p:strVal val="#ppt_h"/>
                                          </p:val>
                                        </p:tav>
                                      </p:tavLst>
                                    </p:anim>
                                    <p:anim calcmode="lin" valueType="num">
                                      <p:cBhvr>
                                        <p:cTn id="16" dur="2000" fill="hold"/>
                                        <p:tgtEl>
                                          <p:spTgt spid="8197">
                                            <p:txEl>
                                              <p:pRg st="3" end="3"/>
                                            </p:txEl>
                                          </p:spTgt>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8197">
                                            <p:txEl>
                                              <p:pRg st="4" end="4"/>
                                            </p:txEl>
                                          </p:spTgt>
                                        </p:tgtEl>
                                        <p:attrNameLst>
                                          <p:attrName>style.visibility</p:attrName>
                                        </p:attrNameLst>
                                      </p:cBhvr>
                                      <p:to>
                                        <p:strVal val="visible"/>
                                      </p:to>
                                    </p:set>
                                    <p:animEffect transition="in" filter="fade">
                                      <p:cBhvr>
                                        <p:cTn id="19" dur="2000"/>
                                        <p:tgtEl>
                                          <p:spTgt spid="8197">
                                            <p:txEl>
                                              <p:pRg st="4" end="4"/>
                                            </p:txEl>
                                          </p:spTgt>
                                        </p:tgtEl>
                                      </p:cBhvr>
                                    </p:animEffect>
                                    <p:anim calcmode="lin" valueType="num">
                                      <p:cBhvr>
                                        <p:cTn id="20" dur="2000" fill="hold"/>
                                        <p:tgtEl>
                                          <p:spTgt spid="8197">
                                            <p:txEl>
                                              <p:pRg st="4" end="4"/>
                                            </p:txEl>
                                          </p:spTgt>
                                        </p:tgtEl>
                                        <p:attrNameLst>
                                          <p:attrName>style.rotation</p:attrName>
                                        </p:attrNameLst>
                                      </p:cBhvr>
                                      <p:tavLst>
                                        <p:tav tm="0">
                                          <p:val>
                                            <p:fltVal val="720"/>
                                          </p:val>
                                        </p:tav>
                                        <p:tav tm="100000">
                                          <p:val>
                                            <p:fltVal val="0"/>
                                          </p:val>
                                        </p:tav>
                                      </p:tavLst>
                                    </p:anim>
                                    <p:anim calcmode="lin" valueType="num">
                                      <p:cBhvr>
                                        <p:cTn id="21" dur="2000" fill="hold"/>
                                        <p:tgtEl>
                                          <p:spTgt spid="8197">
                                            <p:txEl>
                                              <p:pRg st="4" end="4"/>
                                            </p:txEl>
                                          </p:spTgt>
                                        </p:tgtEl>
                                        <p:attrNameLst>
                                          <p:attrName>ppt_h</p:attrName>
                                        </p:attrNameLst>
                                      </p:cBhvr>
                                      <p:tavLst>
                                        <p:tav tm="0">
                                          <p:val>
                                            <p:fltVal val="0"/>
                                          </p:val>
                                        </p:tav>
                                        <p:tav tm="100000">
                                          <p:val>
                                            <p:strVal val="#ppt_h"/>
                                          </p:val>
                                        </p:tav>
                                      </p:tavLst>
                                    </p:anim>
                                    <p:anim calcmode="lin" valueType="num">
                                      <p:cBhvr>
                                        <p:cTn id="22" dur="2000" fill="hold"/>
                                        <p:tgtEl>
                                          <p:spTgt spid="8197">
                                            <p:txEl>
                                              <p:pRg st="4" end="4"/>
                                            </p:txEl>
                                          </p:spTgt>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8197">
                                            <p:txEl>
                                              <p:pRg st="5" end="5"/>
                                            </p:txEl>
                                          </p:spTgt>
                                        </p:tgtEl>
                                        <p:attrNameLst>
                                          <p:attrName>style.visibility</p:attrName>
                                        </p:attrNameLst>
                                      </p:cBhvr>
                                      <p:to>
                                        <p:strVal val="visible"/>
                                      </p:to>
                                    </p:set>
                                    <p:animEffect transition="in" filter="fade">
                                      <p:cBhvr>
                                        <p:cTn id="25" dur="2000"/>
                                        <p:tgtEl>
                                          <p:spTgt spid="8197">
                                            <p:txEl>
                                              <p:pRg st="5" end="5"/>
                                            </p:txEl>
                                          </p:spTgt>
                                        </p:tgtEl>
                                      </p:cBhvr>
                                    </p:animEffect>
                                    <p:anim calcmode="lin" valueType="num">
                                      <p:cBhvr>
                                        <p:cTn id="26" dur="2000" fill="hold"/>
                                        <p:tgtEl>
                                          <p:spTgt spid="8197">
                                            <p:txEl>
                                              <p:pRg st="5" end="5"/>
                                            </p:txEl>
                                          </p:spTgt>
                                        </p:tgtEl>
                                        <p:attrNameLst>
                                          <p:attrName>style.rotation</p:attrName>
                                        </p:attrNameLst>
                                      </p:cBhvr>
                                      <p:tavLst>
                                        <p:tav tm="0">
                                          <p:val>
                                            <p:fltVal val="720"/>
                                          </p:val>
                                        </p:tav>
                                        <p:tav tm="100000">
                                          <p:val>
                                            <p:fltVal val="0"/>
                                          </p:val>
                                        </p:tav>
                                      </p:tavLst>
                                    </p:anim>
                                    <p:anim calcmode="lin" valueType="num">
                                      <p:cBhvr>
                                        <p:cTn id="27" dur="2000" fill="hold"/>
                                        <p:tgtEl>
                                          <p:spTgt spid="8197">
                                            <p:txEl>
                                              <p:pRg st="5" end="5"/>
                                            </p:txEl>
                                          </p:spTgt>
                                        </p:tgtEl>
                                        <p:attrNameLst>
                                          <p:attrName>ppt_h</p:attrName>
                                        </p:attrNameLst>
                                      </p:cBhvr>
                                      <p:tavLst>
                                        <p:tav tm="0">
                                          <p:val>
                                            <p:fltVal val="0"/>
                                          </p:val>
                                        </p:tav>
                                        <p:tav tm="100000">
                                          <p:val>
                                            <p:strVal val="#ppt_h"/>
                                          </p:val>
                                        </p:tav>
                                      </p:tavLst>
                                    </p:anim>
                                    <p:anim calcmode="lin" valueType="num">
                                      <p:cBhvr>
                                        <p:cTn id="28" dur="2000" fill="hold"/>
                                        <p:tgtEl>
                                          <p:spTgt spid="8197">
                                            <p:txEl>
                                              <p:pRg st="5" end="5"/>
                                            </p:txEl>
                                          </p:spTgt>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8197">
                                            <p:txEl>
                                              <p:pRg st="6" end="6"/>
                                            </p:txEl>
                                          </p:spTgt>
                                        </p:tgtEl>
                                        <p:attrNameLst>
                                          <p:attrName>style.visibility</p:attrName>
                                        </p:attrNameLst>
                                      </p:cBhvr>
                                      <p:to>
                                        <p:strVal val="visible"/>
                                      </p:to>
                                    </p:set>
                                    <p:animEffect transition="in" filter="fade">
                                      <p:cBhvr>
                                        <p:cTn id="31" dur="2000"/>
                                        <p:tgtEl>
                                          <p:spTgt spid="8197">
                                            <p:txEl>
                                              <p:pRg st="6" end="6"/>
                                            </p:txEl>
                                          </p:spTgt>
                                        </p:tgtEl>
                                      </p:cBhvr>
                                    </p:animEffect>
                                    <p:anim calcmode="lin" valueType="num">
                                      <p:cBhvr>
                                        <p:cTn id="32" dur="2000" fill="hold"/>
                                        <p:tgtEl>
                                          <p:spTgt spid="8197">
                                            <p:txEl>
                                              <p:pRg st="6" end="6"/>
                                            </p:txEl>
                                          </p:spTgt>
                                        </p:tgtEl>
                                        <p:attrNameLst>
                                          <p:attrName>style.rotation</p:attrName>
                                        </p:attrNameLst>
                                      </p:cBhvr>
                                      <p:tavLst>
                                        <p:tav tm="0">
                                          <p:val>
                                            <p:fltVal val="720"/>
                                          </p:val>
                                        </p:tav>
                                        <p:tav tm="100000">
                                          <p:val>
                                            <p:fltVal val="0"/>
                                          </p:val>
                                        </p:tav>
                                      </p:tavLst>
                                    </p:anim>
                                    <p:anim calcmode="lin" valueType="num">
                                      <p:cBhvr>
                                        <p:cTn id="33" dur="2000" fill="hold"/>
                                        <p:tgtEl>
                                          <p:spTgt spid="8197">
                                            <p:txEl>
                                              <p:pRg st="6" end="6"/>
                                            </p:txEl>
                                          </p:spTgt>
                                        </p:tgtEl>
                                        <p:attrNameLst>
                                          <p:attrName>ppt_h</p:attrName>
                                        </p:attrNameLst>
                                      </p:cBhvr>
                                      <p:tavLst>
                                        <p:tav tm="0">
                                          <p:val>
                                            <p:fltVal val="0"/>
                                          </p:val>
                                        </p:tav>
                                        <p:tav tm="100000">
                                          <p:val>
                                            <p:strVal val="#ppt_h"/>
                                          </p:val>
                                        </p:tav>
                                      </p:tavLst>
                                    </p:anim>
                                    <p:anim calcmode="lin" valueType="num">
                                      <p:cBhvr>
                                        <p:cTn id="34" dur="2000" fill="hold"/>
                                        <p:tgtEl>
                                          <p:spTgt spid="8197">
                                            <p:txEl>
                                              <p:pRg st="6" end="6"/>
                                            </p:txEl>
                                          </p:spTgt>
                                        </p:tgtEl>
                                        <p:attrNameLst>
                                          <p:attrName>ppt_w</p:attrName>
                                        </p:attrNameLst>
                                      </p:cBhvr>
                                      <p:tavLst>
                                        <p:tav tm="0">
                                          <p:val>
                                            <p:fltVal val="0"/>
                                          </p:val>
                                        </p:tav>
                                        <p:tav tm="100000">
                                          <p:val>
                                            <p:strVal val="#ppt_w"/>
                                          </p:val>
                                        </p:tav>
                                      </p:tavLst>
                                    </p:anim>
                                  </p:childTnLst>
                                </p:cTn>
                              </p:par>
                              <p:par>
                                <p:cTn id="35" presetID="35" presetClass="entr" presetSubtype="0" fill="hold" nodeType="withEffect">
                                  <p:stCondLst>
                                    <p:cond delay="0"/>
                                  </p:stCondLst>
                                  <p:childTnLst>
                                    <p:set>
                                      <p:cBhvr>
                                        <p:cTn id="36" dur="1" fill="hold">
                                          <p:stCondLst>
                                            <p:cond delay="0"/>
                                          </p:stCondLst>
                                        </p:cTn>
                                        <p:tgtEl>
                                          <p:spTgt spid="8197">
                                            <p:txEl>
                                              <p:pRg st="7" end="7"/>
                                            </p:txEl>
                                          </p:spTgt>
                                        </p:tgtEl>
                                        <p:attrNameLst>
                                          <p:attrName>style.visibility</p:attrName>
                                        </p:attrNameLst>
                                      </p:cBhvr>
                                      <p:to>
                                        <p:strVal val="visible"/>
                                      </p:to>
                                    </p:set>
                                    <p:animEffect transition="in" filter="fade">
                                      <p:cBhvr>
                                        <p:cTn id="37" dur="2000"/>
                                        <p:tgtEl>
                                          <p:spTgt spid="8197">
                                            <p:txEl>
                                              <p:pRg st="7" end="7"/>
                                            </p:txEl>
                                          </p:spTgt>
                                        </p:tgtEl>
                                      </p:cBhvr>
                                    </p:animEffect>
                                    <p:anim calcmode="lin" valueType="num">
                                      <p:cBhvr>
                                        <p:cTn id="38" dur="2000" fill="hold"/>
                                        <p:tgtEl>
                                          <p:spTgt spid="8197">
                                            <p:txEl>
                                              <p:pRg st="7" end="7"/>
                                            </p:txEl>
                                          </p:spTgt>
                                        </p:tgtEl>
                                        <p:attrNameLst>
                                          <p:attrName>style.rotation</p:attrName>
                                        </p:attrNameLst>
                                      </p:cBhvr>
                                      <p:tavLst>
                                        <p:tav tm="0">
                                          <p:val>
                                            <p:fltVal val="720"/>
                                          </p:val>
                                        </p:tav>
                                        <p:tav tm="100000">
                                          <p:val>
                                            <p:fltVal val="0"/>
                                          </p:val>
                                        </p:tav>
                                      </p:tavLst>
                                    </p:anim>
                                    <p:anim calcmode="lin" valueType="num">
                                      <p:cBhvr>
                                        <p:cTn id="39" dur="2000" fill="hold"/>
                                        <p:tgtEl>
                                          <p:spTgt spid="8197">
                                            <p:txEl>
                                              <p:pRg st="7" end="7"/>
                                            </p:txEl>
                                          </p:spTgt>
                                        </p:tgtEl>
                                        <p:attrNameLst>
                                          <p:attrName>ppt_h</p:attrName>
                                        </p:attrNameLst>
                                      </p:cBhvr>
                                      <p:tavLst>
                                        <p:tav tm="0">
                                          <p:val>
                                            <p:fltVal val="0"/>
                                          </p:val>
                                        </p:tav>
                                        <p:tav tm="100000">
                                          <p:val>
                                            <p:strVal val="#ppt_h"/>
                                          </p:val>
                                        </p:tav>
                                      </p:tavLst>
                                    </p:anim>
                                    <p:anim calcmode="lin" valueType="num">
                                      <p:cBhvr>
                                        <p:cTn id="40" dur="2000" fill="hold"/>
                                        <p:tgtEl>
                                          <p:spTgt spid="8197">
                                            <p:txEl>
                                              <p:pRg st="7" end="7"/>
                                            </p:txEl>
                                          </p:spTgt>
                                        </p:tgtEl>
                                        <p:attrNameLst>
                                          <p:attrName>ppt_w</p:attrName>
                                        </p:attrNameLst>
                                      </p:cBhvr>
                                      <p:tavLst>
                                        <p:tav tm="0">
                                          <p:val>
                                            <p:fltVal val="0"/>
                                          </p:val>
                                        </p:tav>
                                        <p:tav tm="100000">
                                          <p:val>
                                            <p:strVal val="#ppt_w"/>
                                          </p:val>
                                        </p:tav>
                                      </p:tavLst>
                                    </p:anim>
                                  </p:childTnLst>
                                </p:cTn>
                              </p:par>
                              <p:par>
                                <p:cTn id="41" presetID="35" presetClass="entr" presetSubtype="0" fill="hold" nodeType="withEffect">
                                  <p:stCondLst>
                                    <p:cond delay="0"/>
                                  </p:stCondLst>
                                  <p:childTnLst>
                                    <p:set>
                                      <p:cBhvr>
                                        <p:cTn id="42" dur="1" fill="hold">
                                          <p:stCondLst>
                                            <p:cond delay="0"/>
                                          </p:stCondLst>
                                        </p:cTn>
                                        <p:tgtEl>
                                          <p:spTgt spid="8197">
                                            <p:txEl>
                                              <p:pRg st="9" end="9"/>
                                            </p:txEl>
                                          </p:spTgt>
                                        </p:tgtEl>
                                        <p:attrNameLst>
                                          <p:attrName>style.visibility</p:attrName>
                                        </p:attrNameLst>
                                      </p:cBhvr>
                                      <p:to>
                                        <p:strVal val="visible"/>
                                      </p:to>
                                    </p:set>
                                    <p:animEffect transition="in" filter="fade">
                                      <p:cBhvr>
                                        <p:cTn id="43" dur="2000"/>
                                        <p:tgtEl>
                                          <p:spTgt spid="8197">
                                            <p:txEl>
                                              <p:pRg st="9" end="9"/>
                                            </p:txEl>
                                          </p:spTgt>
                                        </p:tgtEl>
                                      </p:cBhvr>
                                    </p:animEffect>
                                    <p:anim calcmode="lin" valueType="num">
                                      <p:cBhvr>
                                        <p:cTn id="44" dur="2000" fill="hold"/>
                                        <p:tgtEl>
                                          <p:spTgt spid="8197">
                                            <p:txEl>
                                              <p:pRg st="9" end="9"/>
                                            </p:txEl>
                                          </p:spTgt>
                                        </p:tgtEl>
                                        <p:attrNameLst>
                                          <p:attrName>style.rotation</p:attrName>
                                        </p:attrNameLst>
                                      </p:cBhvr>
                                      <p:tavLst>
                                        <p:tav tm="0">
                                          <p:val>
                                            <p:fltVal val="720"/>
                                          </p:val>
                                        </p:tav>
                                        <p:tav tm="100000">
                                          <p:val>
                                            <p:fltVal val="0"/>
                                          </p:val>
                                        </p:tav>
                                      </p:tavLst>
                                    </p:anim>
                                    <p:anim calcmode="lin" valueType="num">
                                      <p:cBhvr>
                                        <p:cTn id="45" dur="2000" fill="hold"/>
                                        <p:tgtEl>
                                          <p:spTgt spid="8197">
                                            <p:txEl>
                                              <p:pRg st="9" end="9"/>
                                            </p:txEl>
                                          </p:spTgt>
                                        </p:tgtEl>
                                        <p:attrNameLst>
                                          <p:attrName>ppt_h</p:attrName>
                                        </p:attrNameLst>
                                      </p:cBhvr>
                                      <p:tavLst>
                                        <p:tav tm="0">
                                          <p:val>
                                            <p:fltVal val="0"/>
                                          </p:val>
                                        </p:tav>
                                        <p:tav tm="100000">
                                          <p:val>
                                            <p:strVal val="#ppt_h"/>
                                          </p:val>
                                        </p:tav>
                                      </p:tavLst>
                                    </p:anim>
                                    <p:anim calcmode="lin" valueType="num">
                                      <p:cBhvr>
                                        <p:cTn id="46" dur="2000" fill="hold"/>
                                        <p:tgtEl>
                                          <p:spTgt spid="8197">
                                            <p:txEl>
                                              <p:pRg st="9" end="9"/>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Watch</a:t>
            </a:r>
            <a:endParaRPr lang="en-GB" dirty="0"/>
          </a:p>
        </p:txBody>
      </p:sp>
      <p:sp>
        <p:nvSpPr>
          <p:cNvPr id="3" name="Content Placeholder 2"/>
          <p:cNvSpPr>
            <a:spLocks noGrp="1"/>
          </p:cNvSpPr>
          <p:nvPr>
            <p:ph idx="1"/>
          </p:nvPr>
        </p:nvSpPr>
        <p:spPr/>
        <p:txBody>
          <a:bodyPr>
            <a:normAutofit/>
          </a:bodyPr>
          <a:lstStyle/>
          <a:p>
            <a:r>
              <a:rPr lang="en-US" sz="4400" dirty="0" smtClean="0">
                <a:latin typeface="Calibri (Body)"/>
              </a:rPr>
              <a:t>Task: list how many ways social media influences us. </a:t>
            </a:r>
          </a:p>
          <a:p>
            <a:endParaRPr lang="en-US" sz="4400" dirty="0">
              <a:latin typeface="Calibri (Body)"/>
            </a:endParaRPr>
          </a:p>
          <a:p>
            <a:r>
              <a:rPr lang="en-US" sz="4400" dirty="0" smtClean="0">
                <a:latin typeface="Calibri (Body)"/>
              </a:rPr>
              <a:t>Write a paragraph answering: </a:t>
            </a:r>
            <a:r>
              <a:rPr lang="en-US" sz="4400" dirty="0">
                <a:latin typeface="Calibri (Body)"/>
              </a:rPr>
              <a:t>D</a:t>
            </a:r>
            <a:r>
              <a:rPr lang="en-US" sz="4400" dirty="0" smtClean="0">
                <a:latin typeface="Calibri (Body)"/>
              </a:rPr>
              <a:t>oes social media run the world?</a:t>
            </a:r>
            <a:endParaRPr lang="en-GB" sz="4400" dirty="0">
              <a:latin typeface="Calibri (Body)"/>
            </a:endParaRPr>
          </a:p>
        </p:txBody>
      </p:sp>
    </p:spTree>
    <p:extLst>
      <p:ext uri="{BB962C8B-B14F-4D97-AF65-F5344CB8AC3E}">
        <p14:creationId xmlns:p14="http://schemas.microsoft.com/office/powerpoint/2010/main" val="284025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title"/>
          </p:nvPr>
        </p:nvSpPr>
        <p:spPr/>
        <p:txBody>
          <a:bodyPr/>
          <a:lstStyle/>
          <a:p>
            <a:pPr eaLnBrk="1" hangingPunct="1"/>
            <a:r>
              <a:rPr lang="en-GB" altLang="en-US" sz="4800" dirty="0" smtClean="0">
                <a:latin typeface="AR CHRISTY" pitchFamily="2" charset="0"/>
                <a:hlinkClick r:id="rId2"/>
              </a:rPr>
              <a:t>Extension Watch: </a:t>
            </a:r>
            <a:endParaRPr lang="en-GB" altLang="en-US" sz="4800" dirty="0">
              <a:latin typeface="AR CHRISTY" pitchFamily="2" charset="0"/>
            </a:endParaRPr>
          </a:p>
        </p:txBody>
      </p:sp>
      <p:sp>
        <p:nvSpPr>
          <p:cNvPr id="8197" name="Rectangle 7"/>
          <p:cNvSpPr>
            <a:spLocks noGrp="1" noChangeArrowheads="1"/>
          </p:cNvSpPr>
          <p:nvPr>
            <p:ph type="body" idx="1"/>
          </p:nvPr>
        </p:nvSpPr>
        <p:spPr>
          <a:xfrm>
            <a:off x="1001485" y="1850571"/>
            <a:ext cx="9122229" cy="4288972"/>
          </a:xfrm>
        </p:spPr>
        <p:txBody>
          <a:bodyPr>
            <a:normAutofit/>
          </a:bodyPr>
          <a:lstStyle/>
          <a:p>
            <a:pPr algn="just" eaLnBrk="1" hangingPunct="1">
              <a:lnSpc>
                <a:spcPct val="160000"/>
              </a:lnSpc>
            </a:pPr>
            <a:r>
              <a:rPr lang="en-US" altLang="en-US" sz="3200" b="1" dirty="0" smtClean="0">
                <a:latin typeface="Calibri (Body)"/>
              </a:rPr>
              <a:t>Can storytelling through the media create stereotypes? </a:t>
            </a:r>
            <a:endParaRPr lang="en-GB" altLang="en-US" sz="3200" b="1" dirty="0">
              <a:latin typeface="Calibri (Body)"/>
            </a:endParaRPr>
          </a:p>
        </p:txBody>
      </p:sp>
    </p:spTree>
    <p:extLst>
      <p:ext uri="{BB962C8B-B14F-4D97-AF65-F5344CB8AC3E}">
        <p14:creationId xmlns:p14="http://schemas.microsoft.com/office/powerpoint/2010/main" val="4066151696"/>
      </p:ext>
    </p:extLst>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9764486" cy="5338989"/>
          </a:xfrm>
        </p:spPr>
        <p:txBody>
          <a:bodyPr>
            <a:normAutofit fontScale="90000"/>
          </a:bodyPr>
          <a:lstStyle/>
          <a:p>
            <a:r>
              <a:rPr lang="en-US" u="sng" dirty="0">
                <a:latin typeface="Times New Roman" panose="02020603050405020304" pitchFamily="18" charset="0"/>
                <a:cs typeface="Times New Roman" panose="02020603050405020304" pitchFamily="18" charset="0"/>
              </a:rPr>
              <a:t> </a:t>
            </a:r>
            <a:r>
              <a:rPr lang="en-US" u="sng" dirty="0" smtClean="0">
                <a:cs typeface="Times New Roman" panose="02020603050405020304" pitchFamily="18" charset="0"/>
              </a:rPr>
              <a:t>Lesson 2: Does the newspapers we read influence how we vote?</a:t>
            </a:r>
            <a:r>
              <a:rPr lang="en-US" dirty="0" smtClean="0">
                <a:cs typeface="Times New Roman" panose="02020603050405020304" pitchFamily="18" charset="0"/>
              </a:rPr>
              <a:t/>
            </a:r>
            <a:br>
              <a:rPr lang="en-US" dirty="0" smtClean="0">
                <a:cs typeface="Times New Roman" panose="02020603050405020304" pitchFamily="18" charset="0"/>
              </a:rPr>
            </a:br>
            <a:r>
              <a:rPr lang="en-US" dirty="0">
                <a:cs typeface="Times New Roman" panose="02020603050405020304" pitchFamily="18" charset="0"/>
              </a:rPr>
              <a:t/>
            </a:r>
            <a:br>
              <a:rPr lang="en-US" dirty="0">
                <a:cs typeface="Times New Roman" panose="02020603050405020304" pitchFamily="18" charset="0"/>
              </a:rPr>
            </a:br>
            <a:r>
              <a:rPr lang="en-US" dirty="0" smtClean="0">
                <a:cs typeface="Times New Roman" panose="02020603050405020304" pitchFamily="18" charset="0"/>
              </a:rPr>
              <a:t>Objectives</a:t>
            </a:r>
            <a:br>
              <a:rPr lang="en-US" dirty="0" smtClean="0">
                <a:cs typeface="Times New Roman" panose="02020603050405020304" pitchFamily="18" charset="0"/>
              </a:rPr>
            </a:br>
            <a:r>
              <a:rPr lang="en-US" dirty="0">
                <a:cs typeface="Times New Roman" panose="02020603050405020304" pitchFamily="18" charset="0"/>
              </a:rPr>
              <a:t/>
            </a:r>
            <a:br>
              <a:rPr lang="en-US" dirty="0">
                <a:cs typeface="Times New Roman" panose="02020603050405020304" pitchFamily="18" charset="0"/>
              </a:rPr>
            </a:br>
            <a:r>
              <a:rPr lang="en-US" dirty="0" smtClean="0">
                <a:cs typeface="Times New Roman" panose="02020603050405020304" pitchFamily="18" charset="0"/>
              </a:rPr>
              <a:t>1. To list main the ideologies of the two main political parties</a:t>
            </a:r>
            <a:br>
              <a:rPr lang="en-US" dirty="0" smtClean="0">
                <a:cs typeface="Times New Roman" panose="02020603050405020304" pitchFamily="18" charset="0"/>
              </a:rPr>
            </a:br>
            <a:r>
              <a:rPr lang="en-US" dirty="0" smtClean="0">
                <a:cs typeface="Times New Roman" panose="02020603050405020304" pitchFamily="18" charset="0"/>
              </a:rPr>
              <a:t>2. To evaluate the extent of media influence on elections.</a:t>
            </a:r>
            <a:br>
              <a:rPr lang="en-US" dirty="0" smtClean="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8792" y="4503283"/>
            <a:ext cx="4139661" cy="1984602"/>
          </a:xfrm>
          <a:prstGeom prst="rect">
            <a:avLst/>
          </a:prstGeom>
        </p:spPr>
      </p:pic>
    </p:spTree>
    <p:extLst>
      <p:ext uri="{BB962C8B-B14F-4D97-AF65-F5344CB8AC3E}">
        <p14:creationId xmlns:p14="http://schemas.microsoft.com/office/powerpoint/2010/main" val="3374548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58FB8-84BE-4897-83C5-AAC6E533F527}"/>
              </a:ext>
            </a:extLst>
          </p:cNvPr>
          <p:cNvSpPr>
            <a:spLocks noGrp="1"/>
          </p:cNvSpPr>
          <p:nvPr>
            <p:ph type="title"/>
          </p:nvPr>
        </p:nvSpPr>
        <p:spPr>
          <a:xfrm>
            <a:off x="762000" y="294583"/>
            <a:ext cx="10515600" cy="1325563"/>
          </a:xfrm>
        </p:spPr>
        <p:txBody>
          <a:bodyPr/>
          <a:lstStyle/>
          <a:p>
            <a:r>
              <a:rPr lang="en-US" u="sng" dirty="0">
                <a:cs typeface="Times New Roman" panose="02020603050405020304" pitchFamily="18" charset="0"/>
              </a:rPr>
              <a:t>Does the newspapers we read influence how we vote?</a:t>
            </a:r>
            <a:endParaRPr lang="en-GB" b="1" u="sng" dirty="0"/>
          </a:p>
        </p:txBody>
      </p:sp>
      <p:sp>
        <p:nvSpPr>
          <p:cNvPr id="3" name="Content Placeholder 2">
            <a:extLst>
              <a:ext uri="{FF2B5EF4-FFF2-40B4-BE49-F238E27FC236}">
                <a16:creationId xmlns:a16="http://schemas.microsoft.com/office/drawing/2014/main" id="{CCAD3505-87C9-40E3-A853-BDEFDE8E81D5}"/>
              </a:ext>
            </a:extLst>
          </p:cNvPr>
          <p:cNvSpPr>
            <a:spLocks noGrp="1"/>
          </p:cNvSpPr>
          <p:nvPr>
            <p:ph idx="1"/>
          </p:nvPr>
        </p:nvSpPr>
        <p:spPr>
          <a:xfrm>
            <a:off x="838200" y="1825625"/>
            <a:ext cx="4648200" cy="4351338"/>
          </a:xfrm>
        </p:spPr>
        <p:txBody>
          <a:bodyPr>
            <a:normAutofit/>
          </a:bodyPr>
          <a:lstStyle/>
          <a:p>
            <a:pPr marL="0" indent="0">
              <a:buNone/>
            </a:pPr>
            <a:r>
              <a:rPr lang="en-GB" sz="3200" b="1" dirty="0"/>
              <a:t>Starter:</a:t>
            </a:r>
          </a:p>
          <a:p>
            <a:r>
              <a:rPr lang="en-GB" sz="3200" dirty="0"/>
              <a:t>Is the press in the UK independent or neutral?</a:t>
            </a:r>
          </a:p>
        </p:txBody>
      </p:sp>
      <p:pic>
        <p:nvPicPr>
          <p:cNvPr id="4" name="Picture 2" descr="Half of the most popular news on Twitter is not covered by traditional news  media sources">
            <a:extLst>
              <a:ext uri="{FF2B5EF4-FFF2-40B4-BE49-F238E27FC236}">
                <a16:creationId xmlns:a16="http://schemas.microsoft.com/office/drawing/2014/main" id="{4EA7AAC3-CCED-49A3-971B-BAA583E9CF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2287062"/>
            <a:ext cx="5068888" cy="34284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71AF2F5-3CF6-4E67-982D-DF572D95EDEF}"/>
              </a:ext>
            </a:extLst>
          </p:cNvPr>
          <p:cNvPicPr/>
          <p:nvPr/>
        </p:nvPicPr>
        <p:blipFill>
          <a:blip r:embed="rId3">
            <a:extLst>
              <a:ext uri="{28A0092B-C50C-407E-A947-70E740481C1C}">
                <a14:useLocalDpi xmlns:a14="http://schemas.microsoft.com/office/drawing/2010/main" val="0"/>
              </a:ext>
            </a:extLst>
          </a:blip>
          <a:stretch>
            <a:fillRect/>
          </a:stretch>
        </p:blipFill>
        <p:spPr>
          <a:xfrm>
            <a:off x="6096000" y="1913509"/>
            <a:ext cx="5068888" cy="4095379"/>
          </a:xfrm>
          <a:prstGeom prst="rect">
            <a:avLst/>
          </a:prstGeom>
        </p:spPr>
      </p:pic>
      <p:sp>
        <p:nvSpPr>
          <p:cNvPr id="7" name="TextBox 6">
            <a:extLst>
              <a:ext uri="{FF2B5EF4-FFF2-40B4-BE49-F238E27FC236}">
                <a16:creationId xmlns:a16="http://schemas.microsoft.com/office/drawing/2014/main" id="{B3356069-1763-4377-9737-E3D2F2D53F38}"/>
              </a:ext>
            </a:extLst>
          </p:cNvPr>
          <p:cNvSpPr txBox="1"/>
          <p:nvPr/>
        </p:nvSpPr>
        <p:spPr>
          <a:xfrm>
            <a:off x="1218084" y="3961199"/>
            <a:ext cx="3888432" cy="1754326"/>
          </a:xfrm>
          <a:prstGeom prst="rect">
            <a:avLst/>
          </a:prstGeom>
          <a:noFill/>
        </p:spPr>
        <p:txBody>
          <a:bodyPr wrap="square" rtlCol="0">
            <a:spAutoFit/>
          </a:bodyPr>
          <a:lstStyle/>
          <a:p>
            <a:r>
              <a:rPr lang="en-GB" sz="3600" dirty="0"/>
              <a:t>British media is </a:t>
            </a:r>
            <a:r>
              <a:rPr lang="en-GB" sz="3600" b="1" dirty="0"/>
              <a:t>independent</a:t>
            </a:r>
            <a:r>
              <a:rPr lang="en-GB" sz="3600" dirty="0"/>
              <a:t> but not </a:t>
            </a:r>
            <a:r>
              <a:rPr lang="en-GB" sz="3600" b="1" dirty="0"/>
              <a:t>neutral</a:t>
            </a:r>
            <a:r>
              <a:rPr lang="en-GB" sz="3600" dirty="0"/>
              <a:t>.</a:t>
            </a:r>
          </a:p>
        </p:txBody>
      </p:sp>
    </p:spTree>
    <p:extLst>
      <p:ext uri="{BB962C8B-B14F-4D97-AF65-F5344CB8AC3E}">
        <p14:creationId xmlns:p14="http://schemas.microsoft.com/office/powerpoint/2010/main" val="95120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58FB8-84BE-4897-83C5-AAC6E533F527}"/>
              </a:ext>
            </a:extLst>
          </p:cNvPr>
          <p:cNvSpPr>
            <a:spLocks noGrp="1"/>
          </p:cNvSpPr>
          <p:nvPr>
            <p:ph type="title"/>
          </p:nvPr>
        </p:nvSpPr>
        <p:spPr/>
        <p:txBody>
          <a:bodyPr/>
          <a:lstStyle/>
          <a:p>
            <a:r>
              <a:rPr lang="en-US" u="sng" dirty="0" smtClean="0">
                <a:cs typeface="Times New Roman" panose="02020603050405020304" pitchFamily="18" charset="0"/>
              </a:rPr>
              <a:t>What is the main ideologies of the UK’s two main political parties?</a:t>
            </a:r>
            <a:endParaRPr lang="en-GB" b="1" u="sng" dirty="0"/>
          </a:p>
        </p:txBody>
      </p:sp>
      <p:sp>
        <p:nvSpPr>
          <p:cNvPr id="9" name="TextBox 8"/>
          <p:cNvSpPr txBox="1"/>
          <p:nvPr/>
        </p:nvSpPr>
        <p:spPr>
          <a:xfrm>
            <a:off x="1770969" y="4308868"/>
            <a:ext cx="2743200" cy="584775"/>
          </a:xfrm>
          <a:prstGeom prst="rect">
            <a:avLst/>
          </a:prstGeom>
          <a:noFill/>
        </p:spPr>
        <p:txBody>
          <a:bodyPr wrap="square" rtlCol="0">
            <a:spAutoFit/>
          </a:bodyPr>
          <a:lstStyle/>
          <a:p>
            <a:r>
              <a:rPr lang="en-US" sz="3200" dirty="0" smtClean="0">
                <a:hlinkClick r:id="rId2"/>
              </a:rPr>
              <a:t>Conservatives</a:t>
            </a:r>
            <a:endParaRPr lang="en-GB" sz="3200" dirty="0"/>
          </a:p>
        </p:txBody>
      </p:sp>
      <p:sp>
        <p:nvSpPr>
          <p:cNvPr id="10" name="TextBox 9"/>
          <p:cNvSpPr txBox="1"/>
          <p:nvPr/>
        </p:nvSpPr>
        <p:spPr>
          <a:xfrm>
            <a:off x="7859486" y="4167700"/>
            <a:ext cx="2743200" cy="584775"/>
          </a:xfrm>
          <a:prstGeom prst="rect">
            <a:avLst/>
          </a:prstGeom>
          <a:noFill/>
        </p:spPr>
        <p:txBody>
          <a:bodyPr wrap="square" rtlCol="0">
            <a:spAutoFit/>
          </a:bodyPr>
          <a:lstStyle/>
          <a:p>
            <a:r>
              <a:rPr lang="en-US" sz="3200" dirty="0" smtClean="0">
                <a:hlinkClick r:id="rId3"/>
              </a:rPr>
              <a:t>Labour</a:t>
            </a:r>
            <a:endParaRPr lang="en-GB" sz="3200"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1991" y="2071944"/>
            <a:ext cx="2886075" cy="17145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4744" y="2288722"/>
            <a:ext cx="3019425" cy="1714500"/>
          </a:xfrm>
          <a:prstGeom prst="rect">
            <a:avLst/>
          </a:prstGeom>
        </p:spPr>
      </p:pic>
      <p:sp>
        <p:nvSpPr>
          <p:cNvPr id="13" name="Title 1">
            <a:extLst>
              <a:ext uri="{FF2B5EF4-FFF2-40B4-BE49-F238E27FC236}">
                <a16:creationId xmlns:a16="http://schemas.microsoft.com/office/drawing/2014/main" id="{C2658FB8-84BE-4897-83C5-AAC6E533F527}"/>
              </a:ext>
            </a:extLst>
          </p:cNvPr>
          <p:cNvSpPr txBox="1">
            <a:spLocks/>
          </p:cNvSpPr>
          <p:nvPr/>
        </p:nvSpPr>
        <p:spPr>
          <a:xfrm>
            <a:off x="555172" y="519928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cs typeface="Times New Roman" panose="02020603050405020304" pitchFamily="18" charset="0"/>
              </a:rPr>
              <a:t>Task 1: List what each party stands for the clips may help.</a:t>
            </a:r>
            <a:endParaRPr lang="en-GB" b="1" dirty="0"/>
          </a:p>
        </p:txBody>
      </p:sp>
    </p:spTree>
    <p:extLst>
      <p:ext uri="{BB962C8B-B14F-4D97-AF65-F5344CB8AC3E}">
        <p14:creationId xmlns:p14="http://schemas.microsoft.com/office/powerpoint/2010/main" val="9045617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2570</TotalTime>
  <Words>1985</Words>
  <Application>Microsoft Office PowerPoint</Application>
  <PresentationFormat>Widescreen</PresentationFormat>
  <Paragraphs>217</Paragraphs>
  <Slides>38</Slides>
  <Notes>11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38</vt:i4>
      </vt:variant>
    </vt:vector>
  </HeadingPairs>
  <TitlesOfParts>
    <vt:vector size="54" baseType="lpstr">
      <vt:lpstr>Aharoni</vt:lpstr>
      <vt:lpstr>AR CHRISTY</vt:lpstr>
      <vt:lpstr>Arial</vt:lpstr>
      <vt:lpstr>Arial Rounded MT Bold</vt:lpstr>
      <vt:lpstr>Calibri</vt:lpstr>
      <vt:lpstr>Calibri (Body)</vt:lpstr>
      <vt:lpstr>Calibri Light</vt:lpstr>
      <vt:lpstr>Comic Sans MS</vt:lpstr>
      <vt:lpstr>Elephant</vt:lpstr>
      <vt:lpstr>FreeSans</vt:lpstr>
      <vt:lpstr>Georgia</vt:lpstr>
      <vt:lpstr>Gill Sans MT</vt:lpstr>
      <vt:lpstr>Helvetica</vt:lpstr>
      <vt:lpstr>Noto Sans CJK SC Regular</vt:lpstr>
      <vt:lpstr>Times New Roman</vt:lpstr>
      <vt:lpstr>Office Theme</vt:lpstr>
      <vt:lpstr> RESPECT TERM 2  Enquiry: How powerful is the media? </vt:lpstr>
      <vt:lpstr>Lesson 1:  “Why does media run the world?” Objectives  1. To define what is the media 2. To explain the purpose of different platforms 3. To discuss how the media runs the world    </vt:lpstr>
      <vt:lpstr>Media Runs the World!!</vt:lpstr>
      <vt:lpstr>Media Runs the World!!</vt:lpstr>
      <vt:lpstr>Watch</vt:lpstr>
      <vt:lpstr>Extension Watch: </vt:lpstr>
      <vt:lpstr> Lesson 2: Does the newspapers we read influence how we vote?  Objectives  1. To list main the ideologies of the two main political parties 2. To evaluate the extent of media influence on elections.    </vt:lpstr>
      <vt:lpstr>Does the newspapers we read influence how we vote?</vt:lpstr>
      <vt:lpstr>What is the main ideologies of the UK’s two main political parties?</vt:lpstr>
      <vt:lpstr>PowerPoint Presentation</vt:lpstr>
      <vt:lpstr>PowerPoint Presentation</vt:lpstr>
      <vt:lpstr>How influential is the media?</vt:lpstr>
      <vt:lpstr>Social media a powerful political weapon</vt:lpstr>
      <vt:lpstr>PowerPoint Presentation</vt:lpstr>
      <vt:lpstr>PowerPoint Presentation</vt:lpstr>
      <vt:lpstr>Does the newspapers we read influence how we vote?</vt:lpstr>
      <vt:lpstr>Lesson 3:  “Is the media creating culture wars to sell papers?”      </vt:lpstr>
      <vt:lpstr>PowerPoint Presentation</vt:lpstr>
      <vt:lpstr>PowerPoint Presentation</vt:lpstr>
      <vt:lpstr>PowerPoint Presentation</vt:lpstr>
      <vt:lpstr>PowerPoint Presentation</vt:lpstr>
      <vt:lpstr>PowerPoint Presentation</vt:lpstr>
      <vt:lpstr>PowerPoint Presentation</vt:lpstr>
      <vt:lpstr>Lesson 4:  Does the media have responsibilities?      </vt:lpstr>
      <vt:lpstr>PowerPoint Presentation</vt:lpstr>
      <vt:lpstr>PowerPoint Presentation</vt:lpstr>
      <vt:lpstr>PowerPoint Presentation</vt:lpstr>
      <vt:lpstr>PowerPoint Presentation</vt:lpstr>
      <vt:lpstr>PowerPoint Presentation</vt:lpstr>
      <vt:lpstr>PowerPoint Presentation</vt:lpstr>
      <vt:lpstr>Lesson 5: How do we ensure that the press is both free and responsible?       </vt:lpstr>
      <vt:lpstr>PowerPoint Presentation</vt:lpstr>
      <vt:lpstr>How do we ensure that the press is both free and responsible?  In 2011, following the discovery of widespread “phone-hacking” by journalists at the News of the World and other newspapers, David Cameron set up a public inquiry under the chairmanship of Lord Justice Leveson.        </vt:lpstr>
      <vt:lpstr>How do we ensure that the press is both free and responsible?  Leveson found that the existing Press Complaints Commission (PCC) – the main industry regulator of the press in the UK since 1990 – was not fit for purpose.  His report recommended creating a new independent body and said that it should take an active role in promoting high standards, including having the power to investigate serious breaches and sanction newspapers. It should be backed by legislation designed to assess whether it was doing its job properly.  The legislation would enshrine, for the first time, a legal duty on the Government to protect the freedom of the press. An arbitration system should be created through which people who say they have been victims of the press could seek redress without having to go through the courts.        </vt:lpstr>
      <vt:lpstr>How do we ensure that the press is both free and responsible?  Did it work?       </vt:lpstr>
      <vt:lpstr>PowerPoint Presentation</vt:lpstr>
      <vt:lpstr>PowerPoint Presentation</vt:lpstr>
      <vt:lpstr>Plenary: Is Media just our echo chamber?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Acock</dc:creator>
  <cp:lastModifiedBy>Danielle Acock</cp:lastModifiedBy>
  <cp:revision>24</cp:revision>
  <dcterms:created xsi:type="dcterms:W3CDTF">2021-10-01T13:04:04Z</dcterms:created>
  <dcterms:modified xsi:type="dcterms:W3CDTF">2021-10-08T10:08:58Z</dcterms:modified>
</cp:coreProperties>
</file>