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3"/>
  </p:notesMasterIdLst>
  <p:sldIdLst>
    <p:sldId id="256" r:id="rId3"/>
    <p:sldId id="257" r:id="rId4"/>
    <p:sldId id="258" r:id="rId5"/>
    <p:sldId id="259" r:id="rId6"/>
    <p:sldId id="317" r:id="rId7"/>
    <p:sldId id="298" r:id="rId8"/>
    <p:sldId id="283" r:id="rId9"/>
    <p:sldId id="345" r:id="rId10"/>
    <p:sldId id="285" r:id="rId11"/>
    <p:sldId id="260" r:id="rId12"/>
    <p:sldId id="261" r:id="rId13"/>
    <p:sldId id="262" r:id="rId14"/>
    <p:sldId id="263" r:id="rId15"/>
    <p:sldId id="264" r:id="rId16"/>
    <p:sldId id="346" r:id="rId17"/>
    <p:sldId id="347" r:id="rId18"/>
    <p:sldId id="265" r:id="rId19"/>
    <p:sldId id="267" r:id="rId20"/>
    <p:sldId id="316" r:id="rId21"/>
    <p:sldId id="266" r:id="rId22"/>
    <p:sldId id="268" r:id="rId23"/>
    <p:sldId id="269" r:id="rId24"/>
    <p:sldId id="273" r:id="rId25"/>
    <p:sldId id="270" r:id="rId26"/>
    <p:sldId id="271" r:id="rId27"/>
    <p:sldId id="336" r:id="rId28"/>
    <p:sldId id="337" r:id="rId29"/>
    <p:sldId id="338" r:id="rId30"/>
    <p:sldId id="339" r:id="rId31"/>
    <p:sldId id="340" r:id="rId32"/>
    <p:sldId id="341" r:id="rId33"/>
    <p:sldId id="342" r:id="rId34"/>
    <p:sldId id="272" r:id="rId35"/>
    <p:sldId id="274" r:id="rId36"/>
    <p:sldId id="275" r:id="rId37"/>
    <p:sldId id="276" r:id="rId38"/>
    <p:sldId id="318" r:id="rId39"/>
    <p:sldId id="277" r:id="rId40"/>
    <p:sldId id="319" r:id="rId41"/>
    <p:sldId id="279" r:id="rId42"/>
    <p:sldId id="278" r:id="rId43"/>
    <p:sldId id="280" r:id="rId44"/>
    <p:sldId id="281" r:id="rId45"/>
    <p:sldId id="282" r:id="rId46"/>
    <p:sldId id="284" r:id="rId47"/>
    <p:sldId id="286" r:id="rId48"/>
    <p:sldId id="287" r:id="rId49"/>
    <p:sldId id="288" r:id="rId50"/>
    <p:sldId id="289" r:id="rId51"/>
    <p:sldId id="290" r:id="rId52"/>
    <p:sldId id="291" r:id="rId53"/>
    <p:sldId id="292" r:id="rId54"/>
    <p:sldId id="293" r:id="rId55"/>
    <p:sldId id="294" r:id="rId56"/>
    <p:sldId id="295" r:id="rId57"/>
    <p:sldId id="320" r:id="rId58"/>
    <p:sldId id="321" r:id="rId59"/>
    <p:sldId id="322" r:id="rId60"/>
    <p:sldId id="323" r:id="rId61"/>
    <p:sldId id="324" r:id="rId62"/>
    <p:sldId id="296" r:id="rId63"/>
    <p:sldId id="299" r:id="rId64"/>
    <p:sldId id="300" r:id="rId65"/>
    <p:sldId id="301" r:id="rId66"/>
    <p:sldId id="327" r:id="rId67"/>
    <p:sldId id="325" r:id="rId68"/>
    <p:sldId id="297" r:id="rId69"/>
    <p:sldId id="328" r:id="rId70"/>
    <p:sldId id="302" r:id="rId71"/>
    <p:sldId id="333" r:id="rId72"/>
    <p:sldId id="331" r:id="rId73"/>
    <p:sldId id="326" r:id="rId74"/>
    <p:sldId id="334" r:id="rId75"/>
    <p:sldId id="335" r:id="rId76"/>
    <p:sldId id="330" r:id="rId77"/>
    <p:sldId id="329" r:id="rId78"/>
    <p:sldId id="332" r:id="rId79"/>
    <p:sldId id="310" r:id="rId80"/>
    <p:sldId id="303" r:id="rId81"/>
    <p:sldId id="311" r:id="rId82"/>
    <p:sldId id="312" r:id="rId83"/>
    <p:sldId id="314" r:id="rId84"/>
    <p:sldId id="315" r:id="rId85"/>
    <p:sldId id="309" r:id="rId86"/>
    <p:sldId id="308" r:id="rId87"/>
    <p:sldId id="304" r:id="rId88"/>
    <p:sldId id="305" r:id="rId89"/>
    <p:sldId id="306" r:id="rId90"/>
    <p:sldId id="307" r:id="rId91"/>
    <p:sldId id="313"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4A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napToGrid="0">
      <p:cViewPr varScale="1">
        <p:scale>
          <a:sx n="74" d="100"/>
          <a:sy n="74" d="100"/>
        </p:scale>
        <p:origin x="123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Sunni Or</a:t>
            </a:r>
            <a:r>
              <a:rPr lang="en-US" baseline="0" dirty="0"/>
              <a:t> </a:t>
            </a:r>
            <a:r>
              <a:rPr lang="en-US" dirty="0"/>
              <a:t>Shi'a?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Sunni And Shi'a</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B97-4699-8643-7C1A387F7A8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B97-4699-8643-7C1A387F7A8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B97-4699-8643-7C1A387F7A8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B97-4699-8643-7C1A387F7A8D}"/>
              </c:ext>
            </c:extLst>
          </c:dPt>
          <c:cat>
            <c:strRef>
              <c:f>Sheet1!$A$2:$A$5</c:f>
              <c:strCache>
                <c:ptCount val="2"/>
                <c:pt idx="0">
                  <c:v>?</c:v>
                </c:pt>
                <c:pt idx="1">
                  <c:v>?</c:v>
                </c:pt>
              </c:strCache>
            </c:strRef>
          </c:cat>
          <c:val>
            <c:numRef>
              <c:f>Sheet1!$B$2:$B$5</c:f>
              <c:numCache>
                <c:formatCode>General</c:formatCode>
                <c:ptCount val="4"/>
                <c:pt idx="0">
                  <c:v>87</c:v>
                </c:pt>
                <c:pt idx="1">
                  <c:v>13</c:v>
                </c:pt>
              </c:numCache>
            </c:numRef>
          </c:val>
          <c:extLst xmlns:c16r2="http://schemas.microsoft.com/office/drawing/2015/06/chart">
            <c:ext xmlns:c16="http://schemas.microsoft.com/office/drawing/2014/chart" uri="{C3380CC4-5D6E-409C-BE32-E72D297353CC}">
              <c16:uniqueId val="{00000008-5B97-4699-8643-7C1A387F7A8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DA896D-28A2-46C6-96D8-30E8C778ECB5}" type="datetimeFigureOut">
              <a:rPr lang="en-GB" smtClean="0"/>
              <a:t>15/09/20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16F16-F4BD-4457-9C73-5401DE697F64}" type="slidenum">
              <a:rPr lang="en-GB" smtClean="0"/>
              <a:t>‹#›</a:t>
            </a:fld>
            <a:endParaRPr lang="en-GB"/>
          </a:p>
        </p:txBody>
      </p:sp>
    </p:spTree>
    <p:extLst>
      <p:ext uri="{BB962C8B-B14F-4D97-AF65-F5344CB8AC3E}">
        <p14:creationId xmlns:p14="http://schemas.microsoft.com/office/powerpoint/2010/main" val="700230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https://www.truetube.co.uk/film/five-pillars-islam</a:t>
            </a:r>
          </a:p>
        </p:txBody>
      </p:sp>
      <p:sp>
        <p:nvSpPr>
          <p:cNvPr id="4" name="Slide Number Placeholder 3"/>
          <p:cNvSpPr>
            <a:spLocks noGrp="1"/>
          </p:cNvSpPr>
          <p:nvPr>
            <p:ph type="sldNum" sz="quarter" idx="10"/>
          </p:nvPr>
        </p:nvSpPr>
        <p:spPr/>
        <p:txBody>
          <a:bodyPr/>
          <a:lstStyle/>
          <a:p>
            <a:fld id="{320420FE-1A37-4311-A417-6F93FA8006A2}" type="slidenum">
              <a:rPr lang="en-GB" smtClean="0"/>
              <a:t>62</a:t>
            </a:fld>
            <a:endParaRPr lang="en-GB"/>
          </a:p>
        </p:txBody>
      </p:sp>
    </p:spTree>
    <p:extLst>
      <p:ext uri="{BB962C8B-B14F-4D97-AF65-F5344CB8AC3E}">
        <p14:creationId xmlns:p14="http://schemas.microsoft.com/office/powerpoint/2010/main" val="159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395236-B2FE-491A-B54D-27DE97DB12A4}" type="datetimeFigureOut">
              <a:rPr lang="en-GB" smtClean="0"/>
              <a:t>15/09/20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231893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395236-B2FE-491A-B54D-27DE97DB12A4}" type="datetimeFigureOut">
              <a:rPr lang="en-GB" smtClean="0"/>
              <a:t>15/09/20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163535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395236-B2FE-491A-B54D-27DE97DB12A4}" type="datetimeFigureOut">
              <a:rPr lang="en-GB" smtClean="0"/>
              <a:t>15/09/20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2289118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2FD2749-15E8-4DC1-A96B-E4E8A47BF7C7}" type="datetimeFigureOut">
              <a:rPr lang="en-GB" smtClean="0">
                <a:solidFill>
                  <a:prstClr val="white">
                    <a:tint val="75000"/>
                  </a:prstClr>
                </a:solidFill>
              </a:rPr>
              <a:pPr/>
              <a:t>15/09/20</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523059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FD2749-15E8-4DC1-A96B-E4E8A47BF7C7}" type="datetimeFigureOut">
              <a:rPr lang="en-GB" smtClean="0">
                <a:solidFill>
                  <a:prstClr val="white">
                    <a:tint val="75000"/>
                  </a:prstClr>
                </a:solidFill>
              </a:rPr>
              <a:pPr/>
              <a:t>15/09/20</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489709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FD2749-15E8-4DC1-A96B-E4E8A47BF7C7}" type="datetimeFigureOut">
              <a:rPr lang="en-GB" smtClean="0">
                <a:solidFill>
                  <a:prstClr val="white">
                    <a:tint val="75000"/>
                  </a:prstClr>
                </a:solidFill>
              </a:rPr>
              <a:pPr/>
              <a:t>15/09/20</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629922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2FD2749-15E8-4DC1-A96B-E4E8A47BF7C7}" type="datetimeFigureOut">
              <a:rPr lang="en-GB" smtClean="0">
                <a:solidFill>
                  <a:prstClr val="white">
                    <a:tint val="75000"/>
                  </a:prstClr>
                </a:solidFill>
              </a:rPr>
              <a:pPr/>
              <a:t>15/09/20</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687669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2FD2749-15E8-4DC1-A96B-E4E8A47BF7C7}" type="datetimeFigureOut">
              <a:rPr lang="en-GB" smtClean="0">
                <a:solidFill>
                  <a:prstClr val="white">
                    <a:tint val="75000"/>
                  </a:prstClr>
                </a:solidFill>
              </a:rPr>
              <a:pPr/>
              <a:t>15/09/20</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128604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2FD2749-15E8-4DC1-A96B-E4E8A47BF7C7}" type="datetimeFigureOut">
              <a:rPr lang="en-GB" smtClean="0">
                <a:solidFill>
                  <a:prstClr val="white">
                    <a:tint val="75000"/>
                  </a:prstClr>
                </a:solidFill>
              </a:rPr>
              <a:pPr/>
              <a:t>15/09/20</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505147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D2749-15E8-4DC1-A96B-E4E8A47BF7C7}" type="datetimeFigureOut">
              <a:rPr lang="en-GB" smtClean="0">
                <a:solidFill>
                  <a:prstClr val="white">
                    <a:tint val="75000"/>
                  </a:prstClr>
                </a:solidFill>
              </a:rPr>
              <a:pPr/>
              <a:t>15/09/20</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66624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FD2749-15E8-4DC1-A96B-E4E8A47BF7C7}" type="datetimeFigureOut">
              <a:rPr lang="en-GB" smtClean="0">
                <a:solidFill>
                  <a:prstClr val="white">
                    <a:tint val="75000"/>
                  </a:prstClr>
                </a:solidFill>
              </a:rPr>
              <a:pPr/>
              <a:t>15/09/20</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63644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395236-B2FE-491A-B54D-27DE97DB12A4}" type="datetimeFigureOut">
              <a:rPr lang="en-GB" smtClean="0"/>
              <a:t>15/09/20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3449298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FD2749-15E8-4DC1-A96B-E4E8A47BF7C7}" type="datetimeFigureOut">
              <a:rPr lang="en-GB" smtClean="0">
                <a:solidFill>
                  <a:prstClr val="white">
                    <a:tint val="75000"/>
                  </a:prstClr>
                </a:solidFill>
              </a:rPr>
              <a:pPr/>
              <a:t>15/09/20</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136372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FD2749-15E8-4DC1-A96B-E4E8A47BF7C7}" type="datetimeFigureOut">
              <a:rPr lang="en-GB" smtClean="0">
                <a:solidFill>
                  <a:prstClr val="white">
                    <a:tint val="75000"/>
                  </a:prstClr>
                </a:solidFill>
              </a:rPr>
              <a:pPr/>
              <a:t>15/09/20</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618468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FD2749-15E8-4DC1-A96B-E4E8A47BF7C7}" type="datetimeFigureOut">
              <a:rPr lang="en-GB" smtClean="0">
                <a:solidFill>
                  <a:prstClr val="white">
                    <a:tint val="75000"/>
                  </a:prstClr>
                </a:solidFill>
              </a:rPr>
              <a:pPr/>
              <a:t>15/09/20</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34615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395236-B2FE-491A-B54D-27DE97DB12A4}" type="datetimeFigureOut">
              <a:rPr lang="en-GB" smtClean="0"/>
              <a:t>15/09/20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473926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395236-B2FE-491A-B54D-27DE97DB12A4}" type="datetimeFigureOut">
              <a:rPr lang="en-GB" smtClean="0"/>
              <a:t>15/09/20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202255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395236-B2FE-491A-B54D-27DE97DB12A4}" type="datetimeFigureOut">
              <a:rPr lang="en-GB" smtClean="0"/>
              <a:t>15/09/20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15053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395236-B2FE-491A-B54D-27DE97DB12A4}" type="datetimeFigureOut">
              <a:rPr lang="en-GB" smtClean="0"/>
              <a:t>15/09/20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13332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95236-B2FE-491A-B54D-27DE97DB12A4}" type="datetimeFigureOut">
              <a:rPr lang="en-GB" smtClean="0"/>
              <a:t>15/09/20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242362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395236-B2FE-491A-B54D-27DE97DB12A4}" type="datetimeFigureOut">
              <a:rPr lang="en-GB" smtClean="0"/>
              <a:t>15/09/20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112422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395236-B2FE-491A-B54D-27DE97DB12A4}" type="datetimeFigureOut">
              <a:rPr lang="en-GB" smtClean="0"/>
              <a:t>15/09/20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241008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95236-B2FE-491A-B54D-27DE97DB12A4}" type="datetimeFigureOut">
              <a:rPr lang="en-GB" smtClean="0"/>
              <a:t>15/09/20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F81B4-E8C5-4DFC-89CA-F1EA85E08162}" type="slidenum">
              <a:rPr lang="en-GB" smtClean="0"/>
              <a:t>‹#›</a:t>
            </a:fld>
            <a:endParaRPr lang="en-GB"/>
          </a:p>
        </p:txBody>
      </p:sp>
    </p:spTree>
    <p:extLst>
      <p:ext uri="{BB962C8B-B14F-4D97-AF65-F5344CB8AC3E}">
        <p14:creationId xmlns:p14="http://schemas.microsoft.com/office/powerpoint/2010/main" val="2932839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D2749-15E8-4DC1-A96B-E4E8A47BF7C7}" type="datetimeFigureOut">
              <a:rPr lang="en-GB" smtClean="0">
                <a:solidFill>
                  <a:prstClr val="white">
                    <a:tint val="75000"/>
                  </a:prstClr>
                </a:solidFill>
              </a:rPr>
              <a:pPr/>
              <a:t>15/09/20</a:t>
            </a:fld>
            <a:endParaRPr lang="en-GB">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77940739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Kt3yFGiElr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V5YILtFgylc" TargetMode="External"/><Relationship Id="rId2" Type="http://schemas.openxmlformats.org/officeDocument/2006/relationships/hyperlink" Target="https://www.youtube.com/watch?v=KWOLzYY_ZtY"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BkL1uDuta2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hyperlink" Target="http://khumsbank.com/php/index.php"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3800" y="1099899"/>
            <a:ext cx="7061550" cy="2939266"/>
          </a:xfrm>
          <a:prstGeom prst="rect">
            <a:avLst/>
          </a:prstGeom>
          <a:solidFill>
            <a:srgbClr val="FFFF00"/>
          </a:solidFill>
          <a:ln w="76200">
            <a:solidFill>
              <a:schemeClr val="tx1"/>
            </a:solidFill>
          </a:ln>
          <a:effectLst>
            <a:outerShdw blurRad="50800" dist="38100" dir="8100000" algn="tr" rotWithShape="0">
              <a:prstClr val="black">
                <a:alpha val="40000"/>
              </a:prstClr>
            </a:outerShdw>
          </a:effectLst>
          <a:scene3d>
            <a:camera prst="orthographicFront"/>
            <a:lightRig rig="threePt" dir="t"/>
          </a:scene3d>
          <a:sp3d>
            <a:bevelT prst="slope"/>
          </a:sp3d>
        </p:spPr>
        <p:txBody>
          <a:bodyPr wrap="none" lIns="91440" tIns="45720" rIns="91440" bIns="45720">
            <a:spAutoFit/>
          </a:bodyPr>
          <a:lstStyle/>
          <a:p>
            <a:pPr algn="ctr"/>
            <a:r>
              <a:rPr lang="en-US" sz="18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ISLAM</a:t>
            </a:r>
          </a:p>
        </p:txBody>
      </p:sp>
    </p:spTree>
    <p:extLst>
      <p:ext uri="{BB962C8B-B14F-4D97-AF65-F5344CB8AC3E}">
        <p14:creationId xmlns:p14="http://schemas.microsoft.com/office/powerpoint/2010/main" val="1274644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578" y="146862"/>
            <a:ext cx="8646919" cy="175432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SOURCES OF</a:t>
            </a:r>
          </a:p>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 AUTHORITY</a:t>
            </a:r>
          </a:p>
        </p:txBody>
      </p:sp>
      <p:sp>
        <p:nvSpPr>
          <p:cNvPr id="3" name="TextBox 2"/>
          <p:cNvSpPr txBox="1"/>
          <p:nvPr/>
        </p:nvSpPr>
        <p:spPr>
          <a:xfrm>
            <a:off x="936316" y="1901188"/>
            <a:ext cx="7289442" cy="646331"/>
          </a:xfrm>
          <a:prstGeom prst="rect">
            <a:avLst/>
          </a:prstGeom>
          <a:noFill/>
        </p:spPr>
        <p:txBody>
          <a:bodyPr wrap="square" rtlCol="0">
            <a:spAutoFit/>
          </a:bodyPr>
          <a:lstStyle/>
          <a:p>
            <a:r>
              <a:rPr lang="en-GB" dirty="0"/>
              <a:t>Divine Law – sent by Allah, guides humans in the right way to live. Mostly it comes from the Qur’an, but there are other sources…..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8" y="2595064"/>
            <a:ext cx="3400176" cy="2569364"/>
          </a:xfrm>
          <a:prstGeom prst="rect">
            <a:avLst/>
          </a:prstGeom>
        </p:spPr>
      </p:pic>
      <p:sp>
        <p:nvSpPr>
          <p:cNvPr id="5" name="TextBox 4"/>
          <p:cNvSpPr txBox="1"/>
          <p:nvPr/>
        </p:nvSpPr>
        <p:spPr>
          <a:xfrm>
            <a:off x="4391696" y="2923504"/>
            <a:ext cx="4288665" cy="3416320"/>
          </a:xfrm>
          <a:prstGeom prst="rect">
            <a:avLst/>
          </a:prstGeom>
          <a:noFill/>
        </p:spPr>
        <p:txBody>
          <a:bodyPr wrap="square" rtlCol="0">
            <a:spAutoFit/>
          </a:bodyPr>
          <a:lstStyle/>
          <a:p>
            <a:r>
              <a:rPr lang="en-GB" dirty="0"/>
              <a:t>The Qur’an</a:t>
            </a:r>
          </a:p>
          <a:p>
            <a:r>
              <a:rPr lang="en-GB" dirty="0"/>
              <a:t>This is the word of God. It is the most important source of authority in Islam. The complete book of guidance for all and was revealed by Allah to the Prophet Muhammad (through the Angel </a:t>
            </a:r>
            <a:r>
              <a:rPr lang="en-GB" dirty="0" err="1"/>
              <a:t>Jibril</a:t>
            </a:r>
            <a:r>
              <a:rPr lang="en-GB" dirty="0"/>
              <a:t>) over a period of 23 years. It was written down in Arabic by his followers and compiled into one book shortly after the Prophet’s death.</a:t>
            </a:r>
          </a:p>
          <a:p>
            <a:r>
              <a:rPr lang="en-GB" dirty="0"/>
              <a:t>“</a:t>
            </a:r>
            <a:r>
              <a:rPr lang="en-GB" i="1" dirty="0"/>
              <a:t>This is the book about which there is no doubt, a guidance for those conscious of God.”</a:t>
            </a:r>
          </a:p>
        </p:txBody>
      </p:sp>
    </p:spTree>
    <p:extLst>
      <p:ext uri="{BB962C8B-B14F-4D97-AF65-F5344CB8AC3E}">
        <p14:creationId xmlns:p14="http://schemas.microsoft.com/office/powerpoint/2010/main" val="32010677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578" y="146862"/>
            <a:ext cx="8646919" cy="175432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SOURCES OF</a:t>
            </a:r>
          </a:p>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 AUTHORITY</a:t>
            </a:r>
          </a:p>
        </p:txBody>
      </p:sp>
      <p:sp>
        <p:nvSpPr>
          <p:cNvPr id="3" name="TextBox 2"/>
          <p:cNvSpPr txBox="1"/>
          <p:nvPr/>
        </p:nvSpPr>
        <p:spPr>
          <a:xfrm>
            <a:off x="936316" y="1901188"/>
            <a:ext cx="7289442" cy="646331"/>
          </a:xfrm>
          <a:prstGeom prst="rect">
            <a:avLst/>
          </a:prstGeom>
          <a:noFill/>
        </p:spPr>
        <p:txBody>
          <a:bodyPr wrap="square" rtlCol="0">
            <a:spAutoFit/>
          </a:bodyPr>
          <a:lstStyle/>
          <a:p>
            <a:r>
              <a:rPr lang="en-GB" dirty="0"/>
              <a:t>Divine Law – sent by Allah, guides humans in the right way to live. Mostly it comes from the Qur’an, but there are other sources…..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8" y="2753999"/>
            <a:ext cx="3844775" cy="2822553"/>
          </a:xfrm>
          <a:prstGeom prst="rect">
            <a:avLst/>
          </a:prstGeom>
        </p:spPr>
      </p:pic>
      <p:sp>
        <p:nvSpPr>
          <p:cNvPr id="7" name="TextBox 6"/>
          <p:cNvSpPr txBox="1"/>
          <p:nvPr/>
        </p:nvSpPr>
        <p:spPr>
          <a:xfrm>
            <a:off x="4581037" y="3039414"/>
            <a:ext cx="4125081" cy="2585323"/>
          </a:xfrm>
          <a:prstGeom prst="rect">
            <a:avLst/>
          </a:prstGeom>
          <a:noFill/>
        </p:spPr>
        <p:txBody>
          <a:bodyPr wrap="square" rtlCol="0">
            <a:spAutoFit/>
          </a:bodyPr>
          <a:lstStyle/>
          <a:p>
            <a:r>
              <a:rPr lang="en-GB" dirty="0"/>
              <a:t>The Sunnah – The way of the Prophet.</a:t>
            </a:r>
          </a:p>
          <a:p>
            <a:r>
              <a:rPr lang="en-GB" dirty="0"/>
              <a:t>The Prophet Muhammad is an inspiration to all Muslims, so they try to imitate the way that he lived. The Sunnah is the second most important source of authority for Muslims and describes the customs, practices and traditions of Muhammad. It teaches the perfect path or model of how Muslims should live.</a:t>
            </a:r>
          </a:p>
        </p:txBody>
      </p:sp>
    </p:spTree>
    <p:extLst>
      <p:ext uri="{BB962C8B-B14F-4D97-AF65-F5344CB8AC3E}">
        <p14:creationId xmlns:p14="http://schemas.microsoft.com/office/powerpoint/2010/main" val="33239731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578" y="146862"/>
            <a:ext cx="8646919" cy="175432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SOURCES OF</a:t>
            </a:r>
          </a:p>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 AUTHORITY</a:t>
            </a:r>
          </a:p>
        </p:txBody>
      </p:sp>
      <p:sp>
        <p:nvSpPr>
          <p:cNvPr id="3" name="TextBox 2"/>
          <p:cNvSpPr txBox="1"/>
          <p:nvPr/>
        </p:nvSpPr>
        <p:spPr>
          <a:xfrm>
            <a:off x="936316" y="1901188"/>
            <a:ext cx="7289442" cy="646331"/>
          </a:xfrm>
          <a:prstGeom prst="rect">
            <a:avLst/>
          </a:prstGeom>
          <a:noFill/>
        </p:spPr>
        <p:txBody>
          <a:bodyPr wrap="square" rtlCol="0">
            <a:spAutoFit/>
          </a:bodyPr>
          <a:lstStyle/>
          <a:p>
            <a:r>
              <a:rPr lang="en-GB" dirty="0"/>
              <a:t>Divine Law – sent by Allah, guides humans in the right way to live. Mostly it comes from the Qur’an, but there are other sources…..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8" y="3003460"/>
            <a:ext cx="3021306" cy="4176511"/>
          </a:xfrm>
          <a:prstGeom prst="rect">
            <a:avLst/>
          </a:prstGeom>
        </p:spPr>
      </p:pic>
      <p:sp>
        <p:nvSpPr>
          <p:cNvPr id="9" name="TextBox 8"/>
          <p:cNvSpPr txBox="1"/>
          <p:nvPr/>
        </p:nvSpPr>
        <p:spPr>
          <a:xfrm>
            <a:off x="3850783" y="3003460"/>
            <a:ext cx="4494727" cy="2862322"/>
          </a:xfrm>
          <a:prstGeom prst="rect">
            <a:avLst/>
          </a:prstGeom>
          <a:noFill/>
        </p:spPr>
        <p:txBody>
          <a:bodyPr wrap="square" rtlCol="0">
            <a:spAutoFit/>
          </a:bodyPr>
          <a:lstStyle/>
          <a:p>
            <a:r>
              <a:rPr lang="en-GB" dirty="0"/>
              <a:t>The Hadith – the sayings of the Prophet</a:t>
            </a:r>
          </a:p>
          <a:p>
            <a:r>
              <a:rPr lang="en-GB" dirty="0"/>
              <a:t>Muslims love and respect the words of Muhammad, because he was such an outstanding character. He had deep devotion to God, with enormous wisdom, kindness and compassion. The Hadith is a book which contains his sayings, as recorded by his family and companions. There are three different collections of these sayings, each accepted by different Muslim groups.</a:t>
            </a:r>
          </a:p>
        </p:txBody>
      </p:sp>
    </p:spTree>
    <p:extLst>
      <p:ext uri="{BB962C8B-B14F-4D97-AF65-F5344CB8AC3E}">
        <p14:creationId xmlns:p14="http://schemas.microsoft.com/office/powerpoint/2010/main" val="26317851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578" y="146862"/>
            <a:ext cx="8646919" cy="175432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SOURCES OF</a:t>
            </a:r>
          </a:p>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 AUTHORITY</a:t>
            </a:r>
          </a:p>
        </p:txBody>
      </p:sp>
      <p:sp>
        <p:nvSpPr>
          <p:cNvPr id="3" name="TextBox 2"/>
          <p:cNvSpPr txBox="1"/>
          <p:nvPr/>
        </p:nvSpPr>
        <p:spPr>
          <a:xfrm>
            <a:off x="936316" y="1901188"/>
            <a:ext cx="7289442" cy="646331"/>
          </a:xfrm>
          <a:prstGeom prst="rect">
            <a:avLst/>
          </a:prstGeom>
          <a:noFill/>
        </p:spPr>
        <p:txBody>
          <a:bodyPr wrap="square" rtlCol="0">
            <a:spAutoFit/>
          </a:bodyPr>
          <a:lstStyle/>
          <a:p>
            <a:r>
              <a:rPr lang="en-GB" dirty="0"/>
              <a:t>Divine Law – sent by Allah, guides humans in the right way to live. Mostly it comes from the Qur’an, but there are other sources…..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285" y="2547520"/>
            <a:ext cx="5988676" cy="2200652"/>
          </a:xfrm>
          <a:prstGeom prst="rect">
            <a:avLst/>
          </a:prstGeom>
        </p:spPr>
      </p:pic>
      <p:sp>
        <p:nvSpPr>
          <p:cNvPr id="5" name="TextBox 4"/>
          <p:cNvSpPr txBox="1"/>
          <p:nvPr/>
        </p:nvSpPr>
        <p:spPr>
          <a:xfrm>
            <a:off x="128788" y="4971245"/>
            <a:ext cx="8904497" cy="1754326"/>
          </a:xfrm>
          <a:prstGeom prst="rect">
            <a:avLst/>
          </a:prstGeom>
          <a:noFill/>
        </p:spPr>
        <p:txBody>
          <a:bodyPr wrap="square" rtlCol="0">
            <a:spAutoFit/>
          </a:bodyPr>
          <a:lstStyle/>
          <a:p>
            <a:r>
              <a:rPr lang="en-GB" dirty="0"/>
              <a:t> </a:t>
            </a:r>
            <a:r>
              <a:rPr lang="en-GB" dirty="0" err="1"/>
              <a:t>Shari’ah</a:t>
            </a:r>
            <a:r>
              <a:rPr lang="en-GB" dirty="0"/>
              <a:t> law – moral and religious rules that Muslims must follow.</a:t>
            </a:r>
          </a:p>
          <a:p>
            <a:r>
              <a:rPr lang="en-GB" dirty="0"/>
              <a:t>The </a:t>
            </a:r>
            <a:r>
              <a:rPr lang="en-GB" dirty="0" err="1"/>
              <a:t>Shari’ah</a:t>
            </a:r>
            <a:r>
              <a:rPr lang="en-GB" dirty="0"/>
              <a:t> Law sets out the moral and religious rules that Muslims must follow. It puts into practice the principles set out by the Qur’an, the Sunnah and the Hadith, so by following </a:t>
            </a:r>
            <a:r>
              <a:rPr lang="en-GB" dirty="0" err="1"/>
              <a:t>Shari’ah</a:t>
            </a:r>
            <a:r>
              <a:rPr lang="en-GB" dirty="0"/>
              <a:t> law Muslims know they are obeying the will of Allah. </a:t>
            </a:r>
            <a:r>
              <a:rPr lang="en-GB" dirty="0" err="1"/>
              <a:t>Shari’ah</a:t>
            </a:r>
            <a:r>
              <a:rPr lang="en-GB" dirty="0"/>
              <a:t> lays down laws about what is halal and haram. It deals with everyday topics like food, clothes, crime, money, sex and relationships</a:t>
            </a:r>
          </a:p>
        </p:txBody>
      </p:sp>
    </p:spTree>
    <p:extLst>
      <p:ext uri="{BB962C8B-B14F-4D97-AF65-F5344CB8AC3E}">
        <p14:creationId xmlns:p14="http://schemas.microsoft.com/office/powerpoint/2010/main" val="2887323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090" y="430197"/>
            <a:ext cx="8201284" cy="1754326"/>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risten ITC" panose="03050502040202030202" pitchFamily="66" charset="0"/>
              </a:rPr>
              <a:t>In the Hadith it states</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risten ITC" panose="03050502040202030202" pitchFamily="66" charset="0"/>
              </a:rPr>
              <a:t> that Muhammad said…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risten ITC" panose="03050502040202030202" pitchFamily="66" charset="0"/>
            </a:endParaRPr>
          </a:p>
        </p:txBody>
      </p:sp>
      <p:sp>
        <p:nvSpPr>
          <p:cNvPr id="3" name="TextBox 2"/>
          <p:cNvSpPr txBox="1"/>
          <p:nvPr/>
        </p:nvSpPr>
        <p:spPr>
          <a:xfrm>
            <a:off x="643944" y="2820473"/>
            <a:ext cx="7951430" cy="3785652"/>
          </a:xfrm>
          <a:prstGeom prst="rect">
            <a:avLst/>
          </a:prstGeom>
          <a:noFill/>
        </p:spPr>
        <p:txBody>
          <a:bodyPr wrap="square" rtlCol="0">
            <a:spAutoFit/>
          </a:bodyPr>
          <a:lstStyle/>
          <a:p>
            <a:r>
              <a:rPr lang="en-GB" sz="4000" dirty="0">
                <a:latin typeface="Kristen ITC" panose="03050502040202030202" pitchFamily="66" charset="0"/>
              </a:rPr>
              <a:t>“I have left among you that which if you hold fast to, then you would never go astray, clear things, the book of God and the Sunnah of his prophet.”</a:t>
            </a:r>
          </a:p>
        </p:txBody>
      </p:sp>
    </p:spTree>
    <p:extLst>
      <p:ext uri="{BB962C8B-B14F-4D97-AF65-F5344CB8AC3E}">
        <p14:creationId xmlns:p14="http://schemas.microsoft.com/office/powerpoint/2010/main" val="33703723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8566" y="690952"/>
            <a:ext cx="7410730" cy="5529544"/>
          </a:xfrm>
          <a:prstGeom prst="rect">
            <a:avLst/>
          </a:prstGeom>
        </p:spPr>
      </p:pic>
    </p:spTree>
    <p:extLst>
      <p:ext uri="{BB962C8B-B14F-4D97-AF65-F5344CB8AC3E}">
        <p14:creationId xmlns:p14="http://schemas.microsoft.com/office/powerpoint/2010/main" val="1262985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6974" y="377569"/>
            <a:ext cx="4352389" cy="5793765"/>
          </a:xfrm>
          <a:prstGeom prst="rect">
            <a:avLst/>
          </a:prstGeom>
        </p:spPr>
      </p:pic>
      <p:pic>
        <p:nvPicPr>
          <p:cNvPr id="3" name="Picture 2"/>
          <p:cNvPicPr>
            <a:picLocks noChangeAspect="1"/>
          </p:cNvPicPr>
          <p:nvPr/>
        </p:nvPicPr>
        <p:blipFill>
          <a:blip r:embed="rId3"/>
          <a:stretch>
            <a:fillRect/>
          </a:stretch>
        </p:blipFill>
        <p:spPr>
          <a:xfrm>
            <a:off x="2768287" y="284976"/>
            <a:ext cx="3876022" cy="2578928"/>
          </a:xfrm>
          <a:prstGeom prst="rect">
            <a:avLst/>
          </a:prstGeom>
        </p:spPr>
      </p:pic>
      <p:pic>
        <p:nvPicPr>
          <p:cNvPr id="4" name="Picture 3"/>
          <p:cNvPicPr>
            <a:picLocks noChangeAspect="1"/>
          </p:cNvPicPr>
          <p:nvPr/>
        </p:nvPicPr>
        <p:blipFill>
          <a:blip r:embed="rId4"/>
          <a:stretch>
            <a:fillRect/>
          </a:stretch>
        </p:blipFill>
        <p:spPr>
          <a:xfrm>
            <a:off x="2544222" y="2863904"/>
            <a:ext cx="5906126" cy="3307430"/>
          </a:xfrm>
          <a:prstGeom prst="rect">
            <a:avLst/>
          </a:prstGeom>
        </p:spPr>
      </p:pic>
    </p:spTree>
    <p:extLst>
      <p:ext uri="{BB962C8B-B14F-4D97-AF65-F5344CB8AC3E}">
        <p14:creationId xmlns:p14="http://schemas.microsoft.com/office/powerpoint/2010/main" val="502153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653" y="425003"/>
            <a:ext cx="8535495" cy="5908163"/>
          </a:xfrm>
          <a:prstGeom prst="rect">
            <a:avLst/>
          </a:prstGeom>
        </p:spPr>
      </p:pic>
    </p:spTree>
    <p:extLst>
      <p:ext uri="{BB962C8B-B14F-4D97-AF65-F5344CB8AC3E}">
        <p14:creationId xmlns:p14="http://schemas.microsoft.com/office/powerpoint/2010/main" val="3714091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293" y="0"/>
            <a:ext cx="767287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Not to be confused with…</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228" y="1036750"/>
            <a:ext cx="5715000" cy="5943600"/>
          </a:xfrm>
          <a:prstGeom prst="rect">
            <a:avLst/>
          </a:prstGeom>
        </p:spPr>
      </p:pic>
    </p:spTree>
    <p:extLst>
      <p:ext uri="{BB962C8B-B14F-4D97-AF65-F5344CB8AC3E}">
        <p14:creationId xmlns:p14="http://schemas.microsoft.com/office/powerpoint/2010/main" val="2636692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923330"/>
          </a:xfrm>
          <a:prstGeom prst="rect">
            <a:avLst/>
          </a:prstGeom>
        </p:spPr>
        <p:txBody>
          <a:bodyPr>
            <a:spAutoFit/>
          </a:bodyPr>
          <a:lstStyle/>
          <a:p>
            <a:r>
              <a:rPr lang="en-GB" dirty="0">
                <a:hlinkClick r:id="rId2"/>
              </a:rPr>
              <a:t>https://www.youtube.com/watch?v=Kt3yFGiElrs</a:t>
            </a:r>
            <a:endParaRPr lang="en-GB" dirty="0"/>
          </a:p>
          <a:p>
            <a:endParaRPr lang="en-GB" dirty="0"/>
          </a:p>
        </p:txBody>
      </p:sp>
    </p:spTree>
    <p:extLst>
      <p:ext uri="{BB962C8B-B14F-4D97-AF65-F5344CB8AC3E}">
        <p14:creationId xmlns:p14="http://schemas.microsoft.com/office/powerpoint/2010/main" val="1211024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5676" y="142008"/>
            <a:ext cx="555780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rPr>
              <a:t>Key Concepts…</a:t>
            </a:r>
            <a:endPar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endParaRPr>
          </a:p>
        </p:txBody>
      </p:sp>
      <p:sp>
        <p:nvSpPr>
          <p:cNvPr id="3" name="Rectangle 2"/>
          <p:cNvSpPr/>
          <p:nvPr/>
        </p:nvSpPr>
        <p:spPr>
          <a:xfrm>
            <a:off x="258814" y="1257016"/>
            <a:ext cx="224125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Tawhid</a:t>
            </a:r>
          </a:p>
        </p:txBody>
      </p:sp>
      <p:sp>
        <p:nvSpPr>
          <p:cNvPr id="4" name="Rectangle 3"/>
          <p:cNvSpPr/>
          <p:nvPr/>
        </p:nvSpPr>
        <p:spPr>
          <a:xfrm>
            <a:off x="6167890" y="1474868"/>
            <a:ext cx="2149563" cy="523220"/>
          </a:xfrm>
          <a:prstGeom prst="rect">
            <a:avLst/>
          </a:prstGeom>
          <a:noFill/>
        </p:spPr>
        <p:txBody>
          <a:bodyPr wrap="none" lIns="91440" tIns="45720" rIns="91440" bIns="45720">
            <a:spAutoFit/>
          </a:bodyPr>
          <a:lstStyle/>
          <a:p>
            <a:pPr algn="ctr"/>
            <a:r>
              <a:rPr lang="en-US" sz="2800" b="1" dirty="0" err="1">
                <a:ln w="9525">
                  <a:solidFill>
                    <a:schemeClr val="bg1"/>
                  </a:solidFill>
                  <a:prstDash val="solid"/>
                </a:ln>
                <a:effectLst>
                  <a:outerShdw blurRad="12700" dist="38100" dir="2700000" algn="tl" rotWithShape="0">
                    <a:schemeClr val="bg1">
                      <a:lumMod val="50000"/>
                    </a:schemeClr>
                  </a:outerShdw>
                </a:effectLst>
              </a:rPr>
              <a:t>Prophethood</a:t>
            </a:r>
            <a:endPar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4"/>
          <p:cNvSpPr/>
          <p:nvPr/>
        </p:nvSpPr>
        <p:spPr>
          <a:xfrm>
            <a:off x="441507" y="3257162"/>
            <a:ext cx="2529860"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Mosque</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Rectangle 5"/>
          <p:cNvSpPr/>
          <p:nvPr/>
        </p:nvSpPr>
        <p:spPr>
          <a:xfrm>
            <a:off x="3366014" y="1955507"/>
            <a:ext cx="1645002"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Halal</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Rectangle 6"/>
          <p:cNvSpPr/>
          <p:nvPr/>
        </p:nvSpPr>
        <p:spPr>
          <a:xfrm>
            <a:off x="6707552" y="3211782"/>
            <a:ext cx="166904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Jihad</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Rectangle 7"/>
          <p:cNvSpPr/>
          <p:nvPr/>
        </p:nvSpPr>
        <p:spPr>
          <a:xfrm>
            <a:off x="673836" y="5320821"/>
            <a:ext cx="2099486"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Haram</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9" name="Rectangle 8"/>
          <p:cNvSpPr/>
          <p:nvPr/>
        </p:nvSpPr>
        <p:spPr>
          <a:xfrm>
            <a:off x="3668936" y="4197789"/>
            <a:ext cx="2498954" cy="923330"/>
          </a:xfrm>
          <a:prstGeom prst="rect">
            <a:avLst/>
          </a:prstGeom>
          <a:noFill/>
        </p:spPr>
        <p:txBody>
          <a:bodyPr wrap="none" lIns="91440" tIns="45720" rIns="91440" bIns="45720">
            <a:spAutoFit/>
          </a:bodyPr>
          <a:lstStyle/>
          <a:p>
            <a:pPr algn="ctr"/>
            <a:r>
              <a:rPr lang="en-US" sz="5400" b="1" dirty="0" err="1">
                <a:ln w="9525">
                  <a:solidFill>
                    <a:schemeClr val="bg1"/>
                  </a:solidFill>
                  <a:prstDash val="solid"/>
                </a:ln>
                <a:effectLst>
                  <a:outerShdw blurRad="12700" dist="38100" dir="2700000" algn="tl" rotWithShape="0">
                    <a:schemeClr val="bg1">
                      <a:lumMod val="50000"/>
                    </a:schemeClr>
                  </a:outerShdw>
                </a:effectLst>
              </a:rPr>
              <a:t>Shari’ah</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0" name="Rectangle 9"/>
          <p:cNvSpPr/>
          <p:nvPr/>
        </p:nvSpPr>
        <p:spPr>
          <a:xfrm>
            <a:off x="5431102" y="5578319"/>
            <a:ext cx="2475358" cy="923330"/>
          </a:xfrm>
          <a:prstGeom prst="rect">
            <a:avLst/>
          </a:prstGeom>
          <a:noFill/>
        </p:spPr>
        <p:txBody>
          <a:bodyPr wrap="none" lIns="91440" tIns="45720" rIns="91440" bIns="45720">
            <a:spAutoFit/>
          </a:bodyPr>
          <a:lstStyle/>
          <a:p>
            <a:pPr algn="ctr"/>
            <a:r>
              <a:rPr lang="en-US" sz="5400" b="1" dirty="0" err="1">
                <a:ln w="9525">
                  <a:solidFill>
                    <a:schemeClr val="bg1"/>
                  </a:solidFill>
                  <a:prstDash val="solid"/>
                </a:ln>
                <a:effectLst>
                  <a:outerShdw blurRad="12700" dist="38100" dir="2700000" algn="tl" rotWithShape="0">
                    <a:schemeClr val="bg1">
                      <a:lumMod val="50000"/>
                    </a:schemeClr>
                  </a:outerShdw>
                </a:effectLst>
              </a:rPr>
              <a:t>Ummah</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71" y="448615"/>
            <a:ext cx="2918224" cy="291822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687" y="884616"/>
            <a:ext cx="2027971" cy="204622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4647" y="921017"/>
            <a:ext cx="2295230" cy="229523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166" y="4030560"/>
            <a:ext cx="3020407" cy="3020407"/>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421" y="3053250"/>
            <a:ext cx="2559946" cy="1393491"/>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7392" y="3769006"/>
            <a:ext cx="2384134" cy="1652794"/>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0184" y="5403901"/>
            <a:ext cx="2916474" cy="1434879"/>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55288" y="2527488"/>
            <a:ext cx="3168510" cy="2876413"/>
          </a:xfrm>
          <a:prstGeom prst="rect">
            <a:avLst/>
          </a:prstGeom>
        </p:spPr>
      </p:pic>
      <p:sp>
        <p:nvSpPr>
          <p:cNvPr id="19" name="TextBox 18"/>
          <p:cNvSpPr txBox="1"/>
          <p:nvPr/>
        </p:nvSpPr>
        <p:spPr>
          <a:xfrm>
            <a:off x="411421" y="2221261"/>
            <a:ext cx="2088648" cy="707886"/>
          </a:xfrm>
          <a:prstGeom prst="rect">
            <a:avLst/>
          </a:prstGeom>
          <a:noFill/>
        </p:spPr>
        <p:txBody>
          <a:bodyPr wrap="square" rtlCol="0">
            <a:spAutoFit/>
          </a:bodyPr>
          <a:lstStyle/>
          <a:p>
            <a:r>
              <a:rPr lang="en-GB" sz="2000" b="1" dirty="0"/>
              <a:t>The Oneness of God.</a:t>
            </a:r>
          </a:p>
        </p:txBody>
      </p:sp>
      <p:sp>
        <p:nvSpPr>
          <p:cNvPr id="20" name="TextBox 19"/>
          <p:cNvSpPr txBox="1"/>
          <p:nvPr/>
        </p:nvSpPr>
        <p:spPr>
          <a:xfrm>
            <a:off x="3172613" y="2966478"/>
            <a:ext cx="2295687" cy="400110"/>
          </a:xfrm>
          <a:prstGeom prst="rect">
            <a:avLst/>
          </a:prstGeom>
          <a:noFill/>
        </p:spPr>
        <p:txBody>
          <a:bodyPr wrap="square" rtlCol="0">
            <a:spAutoFit/>
          </a:bodyPr>
          <a:lstStyle/>
          <a:p>
            <a:r>
              <a:rPr lang="en-GB" sz="2000" b="1" dirty="0"/>
              <a:t>Permitted/Allowed</a:t>
            </a:r>
          </a:p>
        </p:txBody>
      </p:sp>
      <p:sp>
        <p:nvSpPr>
          <p:cNvPr id="21" name="TextBox 20"/>
          <p:cNvSpPr txBox="1"/>
          <p:nvPr/>
        </p:nvSpPr>
        <p:spPr>
          <a:xfrm>
            <a:off x="5431102" y="2244255"/>
            <a:ext cx="3854565" cy="1015663"/>
          </a:xfrm>
          <a:prstGeom prst="rect">
            <a:avLst/>
          </a:prstGeom>
          <a:noFill/>
        </p:spPr>
        <p:txBody>
          <a:bodyPr wrap="square" rtlCol="0">
            <a:spAutoFit/>
          </a:bodyPr>
          <a:lstStyle/>
          <a:p>
            <a:r>
              <a:rPr lang="en-GB" sz="2000" b="1" dirty="0"/>
              <a:t>Or “</a:t>
            </a:r>
            <a:r>
              <a:rPr lang="en-GB" sz="2000" b="1" dirty="0" err="1"/>
              <a:t>risalah</a:t>
            </a:r>
            <a:r>
              <a:rPr lang="en-GB" sz="2000" b="1" dirty="0"/>
              <a:t>” – the messengers of God from Adam to the Prophet Muhammad.</a:t>
            </a:r>
          </a:p>
        </p:txBody>
      </p:sp>
      <p:sp>
        <p:nvSpPr>
          <p:cNvPr id="22" name="TextBox 21"/>
          <p:cNvSpPr txBox="1"/>
          <p:nvPr/>
        </p:nvSpPr>
        <p:spPr>
          <a:xfrm>
            <a:off x="0" y="3959674"/>
            <a:ext cx="3823630" cy="707886"/>
          </a:xfrm>
          <a:prstGeom prst="rect">
            <a:avLst/>
          </a:prstGeom>
          <a:noFill/>
        </p:spPr>
        <p:txBody>
          <a:bodyPr wrap="square" rtlCol="0">
            <a:spAutoFit/>
          </a:bodyPr>
          <a:lstStyle/>
          <a:p>
            <a:r>
              <a:rPr lang="en-GB" sz="2000" b="1" dirty="0"/>
              <a:t>Or “masjid” – place of prostration/ communal worship</a:t>
            </a:r>
          </a:p>
        </p:txBody>
      </p:sp>
      <p:sp>
        <p:nvSpPr>
          <p:cNvPr id="23" name="TextBox 22"/>
          <p:cNvSpPr txBox="1"/>
          <p:nvPr/>
        </p:nvSpPr>
        <p:spPr>
          <a:xfrm>
            <a:off x="3104533" y="4864255"/>
            <a:ext cx="3336879" cy="707886"/>
          </a:xfrm>
          <a:prstGeom prst="rect">
            <a:avLst/>
          </a:prstGeom>
          <a:noFill/>
        </p:spPr>
        <p:txBody>
          <a:bodyPr wrap="square" rtlCol="0">
            <a:spAutoFit/>
          </a:bodyPr>
          <a:lstStyle/>
          <a:p>
            <a:r>
              <a:rPr lang="en-GB" sz="2000" b="1" dirty="0"/>
              <a:t>Straight path – a way of life set out by God.</a:t>
            </a:r>
          </a:p>
        </p:txBody>
      </p:sp>
      <p:sp>
        <p:nvSpPr>
          <p:cNvPr id="24" name="TextBox 23"/>
          <p:cNvSpPr txBox="1"/>
          <p:nvPr/>
        </p:nvSpPr>
        <p:spPr>
          <a:xfrm>
            <a:off x="6189433" y="4214636"/>
            <a:ext cx="3135899" cy="1015663"/>
          </a:xfrm>
          <a:prstGeom prst="rect">
            <a:avLst/>
          </a:prstGeom>
          <a:noFill/>
        </p:spPr>
        <p:txBody>
          <a:bodyPr wrap="square" rtlCol="0">
            <a:spAutoFit/>
          </a:bodyPr>
          <a:lstStyle/>
          <a:p>
            <a:r>
              <a:rPr lang="en-GB" sz="2000" b="1" dirty="0"/>
              <a:t>“To Strive” – inner spiritual struggle is Greater Jihad, holy war is Lesser Jihad.</a:t>
            </a:r>
          </a:p>
        </p:txBody>
      </p:sp>
      <p:sp>
        <p:nvSpPr>
          <p:cNvPr id="25" name="TextBox 24"/>
          <p:cNvSpPr txBox="1"/>
          <p:nvPr/>
        </p:nvSpPr>
        <p:spPr>
          <a:xfrm>
            <a:off x="471373" y="6196511"/>
            <a:ext cx="2919366" cy="400110"/>
          </a:xfrm>
          <a:prstGeom prst="rect">
            <a:avLst/>
          </a:prstGeom>
          <a:noFill/>
        </p:spPr>
        <p:txBody>
          <a:bodyPr wrap="square" rtlCol="0">
            <a:spAutoFit/>
          </a:bodyPr>
          <a:lstStyle/>
          <a:p>
            <a:r>
              <a:rPr lang="en-GB" sz="2000" b="1" dirty="0"/>
              <a:t>Forbidden/Not allowed</a:t>
            </a:r>
          </a:p>
        </p:txBody>
      </p:sp>
      <p:sp>
        <p:nvSpPr>
          <p:cNvPr id="26" name="TextBox 25"/>
          <p:cNvSpPr txBox="1"/>
          <p:nvPr/>
        </p:nvSpPr>
        <p:spPr>
          <a:xfrm>
            <a:off x="4610637" y="6296296"/>
            <a:ext cx="4413161" cy="400110"/>
          </a:xfrm>
          <a:prstGeom prst="rect">
            <a:avLst/>
          </a:prstGeom>
          <a:noFill/>
        </p:spPr>
        <p:txBody>
          <a:bodyPr wrap="square" rtlCol="0">
            <a:spAutoFit/>
          </a:bodyPr>
          <a:lstStyle/>
          <a:p>
            <a:r>
              <a:rPr lang="en-GB" sz="2000" b="1" dirty="0"/>
              <a:t>The worldwide community of Muslims</a:t>
            </a:r>
          </a:p>
        </p:txBody>
      </p:sp>
    </p:spTree>
    <p:extLst>
      <p:ext uri="{BB962C8B-B14F-4D97-AF65-F5344CB8AC3E}">
        <p14:creationId xmlns:p14="http://schemas.microsoft.com/office/powerpoint/2010/main" val="31838660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strVal val="ppt_h"/>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5" presetClass="exit" presetSubtype="0" fill="hold" nodeType="clickEffect">
                                  <p:stCondLst>
                                    <p:cond delay="0"/>
                                  </p:stCondLst>
                                  <p:childTnLst>
                                    <p:anim calcmode="lin" valueType="num">
                                      <p:cBhvr>
                                        <p:cTn id="16" dur="1000"/>
                                        <p:tgtEl>
                                          <p:spTgt spid="13"/>
                                        </p:tgtEl>
                                        <p:attrNameLst>
                                          <p:attrName>ppt_w</p:attrName>
                                        </p:attrNameLst>
                                      </p:cBhvr>
                                      <p:tavLst>
                                        <p:tav tm="0">
                                          <p:val>
                                            <p:strVal val="ppt_w"/>
                                          </p:val>
                                        </p:tav>
                                        <p:tav tm="100000">
                                          <p:val>
                                            <p:fltVal val="0"/>
                                          </p:val>
                                        </p:tav>
                                      </p:tavLst>
                                    </p:anim>
                                    <p:anim calcmode="lin" valueType="num">
                                      <p:cBhvr>
                                        <p:cTn id="17" dur="1000"/>
                                        <p:tgtEl>
                                          <p:spTgt spid="13"/>
                                        </p:tgtEl>
                                        <p:attrNameLst>
                                          <p:attrName>ppt_h</p:attrName>
                                        </p:attrNameLst>
                                      </p:cBhvr>
                                      <p:tavLst>
                                        <p:tav tm="0">
                                          <p:val>
                                            <p:strVal val="ppt_h"/>
                                          </p:val>
                                        </p:tav>
                                        <p:tav tm="100000">
                                          <p:val>
                                            <p:fltVal val="0"/>
                                          </p:val>
                                        </p:tav>
                                      </p:tavLst>
                                    </p:anim>
                                    <p:anim calcmode="lin" valueType="num">
                                      <p:cBhvr>
                                        <p:cTn id="18" dur="1000"/>
                                        <p:tgtEl>
                                          <p:spTgt spid="1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9" dur="1000"/>
                                        <p:tgtEl>
                                          <p:spTgt spid="1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0" dur="1" fill="hold">
                                          <p:stCondLst>
                                            <p:cond delay="9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12"/>
                                        </p:tgtEl>
                                        <p:attrNameLst>
                                          <p:attrName>ppt_x</p:attrName>
                                        </p:attrNameLst>
                                      </p:cBhvr>
                                      <p:tavLst>
                                        <p:tav tm="0">
                                          <p:val>
                                            <p:strVal val="ppt_x"/>
                                          </p:val>
                                        </p:tav>
                                        <p:tav tm="100000">
                                          <p:val>
                                            <p:strVal val="ppt_x"/>
                                          </p:val>
                                        </p:tav>
                                      </p:tavLst>
                                    </p:anim>
                                    <p:anim calcmode="lin" valueType="num">
                                      <p:cBhvr additive="base">
                                        <p:cTn id="29" dur="500"/>
                                        <p:tgtEl>
                                          <p:spTgt spid="12"/>
                                        </p:tgtEl>
                                        <p:attrNameLst>
                                          <p:attrName>ppt_y</p:attrName>
                                        </p:attrNameLst>
                                      </p:cBhvr>
                                      <p:tavLst>
                                        <p:tav tm="0">
                                          <p:val>
                                            <p:strVal val="ppt_y"/>
                                          </p:val>
                                        </p:tav>
                                        <p:tav tm="100000">
                                          <p:val>
                                            <p:strVal val="1+ppt_h/2"/>
                                          </p:val>
                                        </p:tav>
                                      </p:tavLst>
                                    </p:anim>
                                    <p:set>
                                      <p:cBhvr>
                                        <p:cTn id="30" dur="1" fill="hold">
                                          <p:stCondLst>
                                            <p:cond delay="499"/>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6" presetClass="exit" presetSubtype="0" fill="hold" nodeType="clickEffect">
                                  <p:stCondLst>
                                    <p:cond delay="0"/>
                                  </p:stCondLst>
                                  <p:childTnLst>
                                    <p:animEffect transition="out" filter="wipe(down)">
                                      <p:cBhvr>
                                        <p:cTn id="38" dur="180" accel="50000">
                                          <p:stCondLst>
                                            <p:cond delay="1820"/>
                                          </p:stCondLst>
                                        </p:cTn>
                                        <p:tgtEl>
                                          <p:spTgt spid="15"/>
                                        </p:tgtEl>
                                      </p:cBhvr>
                                    </p:animEffect>
                                    <p:anim calcmode="lin" valueType="num">
                                      <p:cBhvr>
                                        <p:cTn id="39" dur="1822" tmFilter="0,0; 0.14,0.31; 0.43,0.73; 0.71,0.91; 1.0,1.0">
                                          <p:stCondLst>
                                            <p:cond delay="0"/>
                                          </p:stCondLst>
                                        </p:cTn>
                                        <p:tgtEl>
                                          <p:spTgt spid="15"/>
                                        </p:tgtEl>
                                        <p:attrNameLst>
                                          <p:attrName>ppt_x</p:attrName>
                                        </p:attrNameLst>
                                      </p:cBhvr>
                                      <p:tavLst>
                                        <p:tav tm="0">
                                          <p:val>
                                            <p:strVal val="ppt_x"/>
                                          </p:val>
                                        </p:tav>
                                        <p:tav tm="100000">
                                          <p:val>
                                            <p:strVal val="#ppt_x+0.25"/>
                                          </p:val>
                                        </p:tav>
                                      </p:tavLst>
                                    </p:anim>
                                    <p:anim calcmode="lin" valueType="num">
                                      <p:cBhvr>
                                        <p:cTn id="40" dur="178">
                                          <p:stCondLst>
                                            <p:cond delay="1822"/>
                                          </p:stCondLst>
                                        </p:cTn>
                                        <p:tgtEl>
                                          <p:spTgt spid="15"/>
                                        </p:tgtEl>
                                        <p:attrNameLst>
                                          <p:attrName>ppt_x</p:attrName>
                                        </p:attrNameLst>
                                      </p:cBhvr>
                                      <p:tavLst>
                                        <p:tav tm="0">
                                          <p:val>
                                            <p:strVal val="ppt_x"/>
                                          </p:val>
                                        </p:tav>
                                        <p:tav tm="100000">
                                          <p:val>
                                            <p:strVal val="ppt_x"/>
                                          </p:val>
                                        </p:tav>
                                      </p:tavLst>
                                    </p:anim>
                                    <p:anim calcmode="lin" valueType="num">
                                      <p:cBhvr>
                                        <p:cTn id="41" dur="664" tmFilter="0.0,0.0;0.25,0.07;0.50,0.2;0.75,0.467;1.0,1.0">
                                          <p:stCondLst>
                                            <p:cond delay="0"/>
                                          </p:stCondLst>
                                        </p:cTn>
                                        <p:tgtEl>
                                          <p:spTgt spid="1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2" dur="664" tmFilter="0, 0; 0.125,0.2665; 0.25,0.4; 0.375,0.465; 0.5,0.5;  0.625,0.535; 0.75,0.6; 0.875,0.7335; 1,1">
                                          <p:stCondLst>
                                            <p:cond delay="664"/>
                                          </p:stCondLst>
                                        </p:cTn>
                                        <p:tgtEl>
                                          <p:spTgt spid="1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3" dur="332" tmFilter="0, 0; 0.125,0.2665; 0.25,0.4; 0.375,0.465; 0.5,0.5;  0.625,0.535; 0.75,0.6; 0.875,0.7335; 1,1">
                                          <p:stCondLst>
                                            <p:cond delay="1324"/>
                                          </p:stCondLst>
                                        </p:cTn>
                                        <p:tgtEl>
                                          <p:spTgt spid="1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4" dur="164" tmFilter="0, 0; 0.125,0.2665; 0.25,0.4; 0.375,0.465; 0.5,0.5;  0.625,0.535; 0.75,0.6; 0.875,0.7335; 1,1">
                                          <p:stCondLst>
                                            <p:cond delay="1656"/>
                                          </p:stCondLst>
                                        </p:cTn>
                                        <p:tgtEl>
                                          <p:spTgt spid="1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5" dur="180" accel="50000">
                                          <p:stCondLst>
                                            <p:cond delay="1820"/>
                                          </p:stCondLst>
                                        </p:cTn>
                                        <p:tgtEl>
                                          <p:spTgt spid="15"/>
                                        </p:tgtEl>
                                        <p:attrNameLst>
                                          <p:attrName>ppt_y</p:attrName>
                                        </p:attrNameLst>
                                      </p:cBhvr>
                                      <p:tavLst>
                                        <p:tav tm="0">
                                          <p:val>
                                            <p:strVal val="ppt_y"/>
                                          </p:val>
                                        </p:tav>
                                        <p:tav tm="100000">
                                          <p:val>
                                            <p:strVal val="ppt_y+ppt_h"/>
                                          </p:val>
                                        </p:tav>
                                      </p:tavLst>
                                    </p:anim>
                                    <p:animScale>
                                      <p:cBhvr>
                                        <p:cTn id="46" dur="26">
                                          <p:stCondLst>
                                            <p:cond delay="620"/>
                                          </p:stCondLst>
                                        </p:cTn>
                                        <p:tgtEl>
                                          <p:spTgt spid="15"/>
                                        </p:tgtEl>
                                      </p:cBhvr>
                                      <p:to x="100000" y="60000"/>
                                    </p:animScale>
                                    <p:animScale>
                                      <p:cBhvr>
                                        <p:cTn id="47" dur="166" decel="50000">
                                          <p:stCondLst>
                                            <p:cond delay="646"/>
                                          </p:stCondLst>
                                        </p:cTn>
                                        <p:tgtEl>
                                          <p:spTgt spid="15"/>
                                        </p:tgtEl>
                                      </p:cBhvr>
                                      <p:to x="100000" y="100000"/>
                                    </p:animScale>
                                    <p:animScale>
                                      <p:cBhvr>
                                        <p:cTn id="48" dur="26">
                                          <p:stCondLst>
                                            <p:cond delay="1312"/>
                                          </p:stCondLst>
                                        </p:cTn>
                                        <p:tgtEl>
                                          <p:spTgt spid="15"/>
                                        </p:tgtEl>
                                      </p:cBhvr>
                                      <p:to x="100000" y="80000"/>
                                    </p:animScale>
                                    <p:animScale>
                                      <p:cBhvr>
                                        <p:cTn id="49" dur="166" decel="50000">
                                          <p:stCondLst>
                                            <p:cond delay="1338"/>
                                          </p:stCondLst>
                                        </p:cTn>
                                        <p:tgtEl>
                                          <p:spTgt spid="15"/>
                                        </p:tgtEl>
                                      </p:cBhvr>
                                      <p:to x="100000" y="100000"/>
                                    </p:animScale>
                                    <p:animScale>
                                      <p:cBhvr>
                                        <p:cTn id="50" dur="26">
                                          <p:stCondLst>
                                            <p:cond delay="1642"/>
                                          </p:stCondLst>
                                        </p:cTn>
                                        <p:tgtEl>
                                          <p:spTgt spid="15"/>
                                        </p:tgtEl>
                                      </p:cBhvr>
                                      <p:to x="100000" y="90000"/>
                                    </p:animScale>
                                    <p:animScale>
                                      <p:cBhvr>
                                        <p:cTn id="51" dur="166" decel="50000">
                                          <p:stCondLst>
                                            <p:cond delay="1668"/>
                                          </p:stCondLst>
                                        </p:cTn>
                                        <p:tgtEl>
                                          <p:spTgt spid="15"/>
                                        </p:tgtEl>
                                      </p:cBhvr>
                                      <p:to x="100000" y="100000"/>
                                    </p:animScale>
                                    <p:animScale>
                                      <p:cBhvr>
                                        <p:cTn id="52" dur="26">
                                          <p:stCondLst>
                                            <p:cond delay="1808"/>
                                          </p:stCondLst>
                                        </p:cTn>
                                        <p:tgtEl>
                                          <p:spTgt spid="15"/>
                                        </p:tgtEl>
                                      </p:cBhvr>
                                      <p:to x="100000" y="95000"/>
                                    </p:animScale>
                                    <p:animScale>
                                      <p:cBhvr>
                                        <p:cTn id="53" dur="166" decel="50000">
                                          <p:stCondLst>
                                            <p:cond delay="1834"/>
                                          </p:stCondLst>
                                        </p:cTn>
                                        <p:tgtEl>
                                          <p:spTgt spid="15"/>
                                        </p:tgtEl>
                                      </p:cBhvr>
                                      <p:to x="100000" y="100000"/>
                                    </p:animScale>
                                    <p:set>
                                      <p:cBhvr>
                                        <p:cTn id="54" dur="1" fill="hold">
                                          <p:stCondLst>
                                            <p:cond delay="1999"/>
                                          </p:stCondLst>
                                        </p:cTn>
                                        <p:tgtEl>
                                          <p:spTgt spid="1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5" presetClass="exit" presetSubtype="0" fill="hold" nodeType="clickEffect">
                                  <p:stCondLst>
                                    <p:cond delay="0"/>
                                  </p:stCondLst>
                                  <p:childTnLst>
                                    <p:animEffect transition="out" filter="fade">
                                      <p:cBhvr>
                                        <p:cTn id="62" dur="2000"/>
                                        <p:tgtEl>
                                          <p:spTgt spid="16"/>
                                        </p:tgtEl>
                                      </p:cBhvr>
                                    </p:animEffect>
                                    <p:anim calcmode="lin" valueType="num">
                                      <p:cBhvr>
                                        <p:cTn id="63" dur="2000"/>
                                        <p:tgtEl>
                                          <p:spTgt spid="16"/>
                                        </p:tgtEl>
                                        <p:attrNameLst>
                                          <p:attrName>style.rotation</p:attrName>
                                        </p:attrNameLst>
                                      </p:cBhvr>
                                      <p:tavLst>
                                        <p:tav tm="0">
                                          <p:val>
                                            <p:fltVal val="0"/>
                                          </p:val>
                                        </p:tav>
                                        <p:tav tm="100000">
                                          <p:val>
                                            <p:fltVal val="720"/>
                                          </p:val>
                                        </p:tav>
                                      </p:tavLst>
                                    </p:anim>
                                    <p:anim calcmode="lin" valueType="num">
                                      <p:cBhvr>
                                        <p:cTn id="64" dur="2000"/>
                                        <p:tgtEl>
                                          <p:spTgt spid="16"/>
                                        </p:tgtEl>
                                        <p:attrNameLst>
                                          <p:attrName>ppt_h</p:attrName>
                                        </p:attrNameLst>
                                      </p:cBhvr>
                                      <p:tavLst>
                                        <p:tav tm="0">
                                          <p:val>
                                            <p:strVal val="ppt_h"/>
                                          </p:val>
                                        </p:tav>
                                        <p:tav tm="100000">
                                          <p:val>
                                            <p:fltVal val="0"/>
                                          </p:val>
                                        </p:tav>
                                      </p:tavLst>
                                    </p:anim>
                                    <p:anim calcmode="lin" valueType="num">
                                      <p:cBhvr>
                                        <p:cTn id="65" dur="2000"/>
                                        <p:tgtEl>
                                          <p:spTgt spid="16"/>
                                        </p:tgtEl>
                                        <p:attrNameLst>
                                          <p:attrName>ppt_w</p:attrName>
                                        </p:attrNameLst>
                                      </p:cBhvr>
                                      <p:tavLst>
                                        <p:tav tm="0">
                                          <p:val>
                                            <p:strVal val="ppt_w"/>
                                          </p:val>
                                        </p:tav>
                                        <p:tav tm="100000">
                                          <p:val>
                                            <p:fltVal val="0"/>
                                          </p:val>
                                        </p:tav>
                                      </p:tavLst>
                                    </p:anim>
                                    <p:set>
                                      <p:cBhvr>
                                        <p:cTn id="66" dur="1" fill="hold">
                                          <p:stCondLst>
                                            <p:cond delay="1999"/>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6" presetClass="exit" presetSubtype="32" fill="hold" nodeType="clickEffect">
                                  <p:stCondLst>
                                    <p:cond delay="0"/>
                                  </p:stCondLst>
                                  <p:childTnLst>
                                    <p:animEffect transition="out" filter="circle(out)">
                                      <p:cBhvr>
                                        <p:cTn id="83" dur="2000"/>
                                        <p:tgtEl>
                                          <p:spTgt spid="14"/>
                                        </p:tgtEl>
                                      </p:cBhvr>
                                    </p:animEffect>
                                    <p:set>
                                      <p:cBhvr>
                                        <p:cTn id="84" dur="1" fill="hold">
                                          <p:stCondLst>
                                            <p:cond delay="1999"/>
                                          </p:stCondLst>
                                        </p:cTn>
                                        <p:tgtEl>
                                          <p:spTgt spid="1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6" presetClass="exit" presetSubtype="21" fill="hold" nodeType="clickEffect">
                                  <p:stCondLst>
                                    <p:cond delay="0"/>
                                  </p:stCondLst>
                                  <p:childTnLst>
                                    <p:animEffect transition="out" filter="barn(inVertical)">
                                      <p:cBhvr>
                                        <p:cTn id="92" dur="500"/>
                                        <p:tgtEl>
                                          <p:spTgt spid="17"/>
                                        </p:tgtEl>
                                      </p:cBhvr>
                                    </p:animEffect>
                                    <p:set>
                                      <p:cBhvr>
                                        <p:cTn id="93" dur="1" fill="hold">
                                          <p:stCondLst>
                                            <p:cond delay="499"/>
                                          </p:stCondLst>
                                        </p:cTn>
                                        <p:tgtEl>
                                          <p:spTgt spid="17"/>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727965714"/>
              </p:ext>
            </p:extLst>
          </p:nvPr>
        </p:nvGraphicFramePr>
        <p:xfrm>
          <a:off x="1305059" y="765936"/>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39018" y="0"/>
            <a:ext cx="876900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The World Muslim Population</a:t>
            </a:r>
          </a:p>
        </p:txBody>
      </p:sp>
      <p:sp>
        <p:nvSpPr>
          <p:cNvPr id="7" name="TextBox 6"/>
          <p:cNvSpPr txBox="1"/>
          <p:nvPr/>
        </p:nvSpPr>
        <p:spPr>
          <a:xfrm>
            <a:off x="669701" y="4984124"/>
            <a:ext cx="5615189" cy="1200329"/>
          </a:xfrm>
          <a:prstGeom prst="rect">
            <a:avLst/>
          </a:prstGeom>
          <a:noFill/>
        </p:spPr>
        <p:txBody>
          <a:bodyPr wrap="square" rtlCol="0">
            <a:spAutoFit/>
          </a:bodyPr>
          <a:lstStyle/>
          <a:p>
            <a:r>
              <a:rPr lang="en-GB" sz="3600" b="1" dirty="0"/>
              <a:t>87% of Muslims are Sunni.</a:t>
            </a:r>
          </a:p>
          <a:p>
            <a:r>
              <a:rPr lang="en-GB" sz="3600" b="1" dirty="0"/>
              <a:t>13% are Shi’a</a:t>
            </a:r>
          </a:p>
        </p:txBody>
      </p:sp>
      <p:sp>
        <p:nvSpPr>
          <p:cNvPr id="9" name="32-Point Star 8"/>
          <p:cNvSpPr/>
          <p:nvPr/>
        </p:nvSpPr>
        <p:spPr>
          <a:xfrm>
            <a:off x="3992451" y="2833352"/>
            <a:ext cx="5151549" cy="4024648"/>
          </a:xfrm>
          <a:prstGeom prst="star3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Sunnis and Shi’as have coexisted for centuries, living peaceably side by side, often worshipping together in the same mosques, sometimes inter-marrying.</a:t>
            </a:r>
          </a:p>
        </p:txBody>
      </p:sp>
    </p:spTree>
    <p:extLst>
      <p:ext uri="{BB962C8B-B14F-4D97-AF65-F5344CB8AC3E}">
        <p14:creationId xmlns:p14="http://schemas.microsoft.com/office/powerpoint/2010/main" val="27231038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71" y="723005"/>
            <a:ext cx="8490052" cy="5671355"/>
          </a:xfrm>
          <a:prstGeom prst="rect">
            <a:avLst/>
          </a:prstGeom>
        </p:spPr>
      </p:pic>
      <p:sp>
        <p:nvSpPr>
          <p:cNvPr id="2" name="TextBox 1"/>
          <p:cNvSpPr txBox="1"/>
          <p:nvPr/>
        </p:nvSpPr>
        <p:spPr>
          <a:xfrm>
            <a:off x="3348508" y="723005"/>
            <a:ext cx="4275785" cy="4216539"/>
          </a:xfrm>
          <a:prstGeom prst="rect">
            <a:avLst/>
          </a:prstGeom>
          <a:solidFill>
            <a:schemeClr val="bg1"/>
          </a:solidFill>
        </p:spPr>
        <p:txBody>
          <a:bodyPr wrap="square" rtlCol="0">
            <a:spAutoFit/>
          </a:bodyPr>
          <a:lstStyle/>
          <a:p>
            <a:r>
              <a:rPr lang="en-GB" sz="2000" dirty="0"/>
              <a:t>After Muhammad’s death an argument started about who should lead the Muslim Community.</a:t>
            </a:r>
          </a:p>
          <a:p>
            <a:r>
              <a:rPr lang="en-GB" sz="2000" dirty="0"/>
              <a:t>A large group of believers chose Abu Bakr to be the new </a:t>
            </a:r>
            <a:r>
              <a:rPr lang="en-GB" sz="2000" dirty="0" err="1"/>
              <a:t>Khalifah</a:t>
            </a:r>
            <a:r>
              <a:rPr lang="en-GB" sz="2000" dirty="0"/>
              <a:t> (leader) as he had been a close friend of Muhammad.</a:t>
            </a:r>
          </a:p>
          <a:p>
            <a:r>
              <a:rPr lang="en-GB" sz="2000" dirty="0"/>
              <a:t>After Abu Bakr’s death Umar became the leader, then </a:t>
            </a:r>
            <a:r>
              <a:rPr lang="en-GB" sz="2000" dirty="0" err="1"/>
              <a:t>Uthman</a:t>
            </a:r>
            <a:r>
              <a:rPr lang="en-GB" sz="2000" dirty="0"/>
              <a:t> and then Ali.</a:t>
            </a:r>
          </a:p>
          <a:p>
            <a:r>
              <a:rPr lang="en-GB" sz="2000" dirty="0"/>
              <a:t>These four leaders have come to be known as the Rightly Guided </a:t>
            </a:r>
            <a:r>
              <a:rPr lang="en-GB" sz="2000" dirty="0" err="1"/>
              <a:t>Khalifahs</a:t>
            </a:r>
            <a:r>
              <a:rPr lang="en-GB" sz="2000" dirty="0"/>
              <a:t>.</a:t>
            </a:r>
          </a:p>
          <a:p>
            <a:r>
              <a:rPr lang="en-GB" sz="2000" dirty="0"/>
              <a:t>Sunni Muslims accept that they were God’s appointed leaders</a:t>
            </a:r>
            <a:r>
              <a:rPr lang="en-GB" sz="2800" dirty="0"/>
              <a:t>.</a:t>
            </a:r>
          </a:p>
        </p:txBody>
      </p:sp>
      <p:sp>
        <p:nvSpPr>
          <p:cNvPr id="4" name="Rectangle 3"/>
          <p:cNvSpPr/>
          <p:nvPr/>
        </p:nvSpPr>
        <p:spPr>
          <a:xfrm>
            <a:off x="4240026" y="5205287"/>
            <a:ext cx="1797287"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Sunni</a:t>
            </a:r>
          </a:p>
        </p:txBody>
      </p:sp>
    </p:spTree>
    <p:extLst>
      <p:ext uri="{BB962C8B-B14F-4D97-AF65-F5344CB8AC3E}">
        <p14:creationId xmlns:p14="http://schemas.microsoft.com/office/powerpoint/2010/main" val="38121585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71" y="723005"/>
            <a:ext cx="8490052" cy="5671355"/>
          </a:xfrm>
          <a:prstGeom prst="rect">
            <a:avLst/>
          </a:prstGeom>
        </p:spPr>
      </p:pic>
      <p:sp>
        <p:nvSpPr>
          <p:cNvPr id="2" name="TextBox 1"/>
          <p:cNvSpPr txBox="1"/>
          <p:nvPr/>
        </p:nvSpPr>
        <p:spPr>
          <a:xfrm>
            <a:off x="3193962" y="219472"/>
            <a:ext cx="4816697" cy="4708981"/>
          </a:xfrm>
          <a:prstGeom prst="rect">
            <a:avLst/>
          </a:prstGeom>
          <a:solidFill>
            <a:schemeClr val="bg1"/>
          </a:solidFill>
        </p:spPr>
        <p:txBody>
          <a:bodyPr wrap="square" rtlCol="0">
            <a:spAutoFit/>
          </a:bodyPr>
          <a:lstStyle/>
          <a:p>
            <a:r>
              <a:rPr lang="en-GB" sz="2000" dirty="0"/>
              <a:t>There was a smaller group of Muslims who, after Muhammad’s death, believed that Ali – Muhammad’s cousin and son-in-law – should have become the first </a:t>
            </a:r>
            <a:r>
              <a:rPr lang="en-GB" sz="2000" dirty="0" err="1"/>
              <a:t>Khalifah</a:t>
            </a:r>
            <a:r>
              <a:rPr lang="en-GB" sz="2000" dirty="0"/>
              <a:t>. They believed this was what Muhammad wanted. They rejected Abu Bakr, Umar and </a:t>
            </a:r>
            <a:r>
              <a:rPr lang="en-GB" sz="2000" dirty="0" err="1"/>
              <a:t>Uthman</a:t>
            </a:r>
            <a:r>
              <a:rPr lang="en-GB" sz="2000" dirty="0"/>
              <a:t>. They were angry that Ali had been overlooked.</a:t>
            </a:r>
          </a:p>
          <a:p>
            <a:r>
              <a:rPr lang="en-GB" sz="2000" dirty="0"/>
              <a:t>Ali eventually became </a:t>
            </a:r>
            <a:r>
              <a:rPr lang="en-GB" sz="2000" dirty="0" err="1"/>
              <a:t>Khalifah</a:t>
            </a:r>
            <a:r>
              <a:rPr lang="en-GB" sz="2000" dirty="0"/>
              <a:t> but was murdered. </a:t>
            </a:r>
          </a:p>
          <a:p>
            <a:r>
              <a:rPr lang="en-GB" sz="2000" dirty="0"/>
              <a:t>The group then began to separate themselves. </a:t>
            </a:r>
          </a:p>
          <a:p>
            <a:r>
              <a:rPr lang="en-GB" sz="2000" dirty="0"/>
              <a:t>They believe that Prophet Muhammad appointed 12 Imams (successors) from his own descendants. </a:t>
            </a:r>
            <a:endParaRPr lang="en-GB" sz="2800" dirty="0"/>
          </a:p>
        </p:txBody>
      </p:sp>
      <p:sp>
        <p:nvSpPr>
          <p:cNvPr id="4" name="Rectangle 3"/>
          <p:cNvSpPr/>
          <p:nvPr/>
        </p:nvSpPr>
        <p:spPr>
          <a:xfrm>
            <a:off x="4369292" y="5205287"/>
            <a:ext cx="1538755"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Shi’a</a:t>
            </a:r>
          </a:p>
        </p:txBody>
      </p:sp>
    </p:spTree>
    <p:extLst>
      <p:ext uri="{BB962C8B-B14F-4D97-AF65-F5344CB8AC3E}">
        <p14:creationId xmlns:p14="http://schemas.microsoft.com/office/powerpoint/2010/main" val="25524842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456" y="369908"/>
            <a:ext cx="7792901" cy="2554545"/>
          </a:xfrm>
          <a:prstGeom prst="rect">
            <a:avLst/>
          </a:prstGeom>
          <a:noFill/>
        </p:spPr>
        <p:txBody>
          <a:bodyPr wrap="square" lIns="91440" tIns="45720" rIns="91440" bIns="45720">
            <a:spAutoFit/>
          </a:bodyPr>
          <a:lstStyle/>
          <a:p>
            <a:pPr algn="ctr"/>
            <a:r>
              <a:rPr lang="en-US" sz="40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Lucida Handwriting" panose="03010101010101010101" pitchFamily="66" charset="0"/>
              </a:rPr>
              <a:t>“If I were to take a friend</a:t>
            </a:r>
          </a:p>
          <a:p>
            <a:pPr algn="ctr"/>
            <a:r>
              <a:rPr lang="en-US" sz="40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Lucida Handwriting" panose="03010101010101010101" pitchFamily="66" charset="0"/>
              </a:rPr>
              <a:t> other than my </a:t>
            </a:r>
          </a:p>
          <a:p>
            <a:pPr algn="ctr"/>
            <a:r>
              <a:rPr lang="en-US" sz="40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Lucida Handwriting" panose="03010101010101010101" pitchFamily="66" charset="0"/>
              </a:rPr>
              <a:t>Lord, I would take</a:t>
            </a:r>
          </a:p>
          <a:p>
            <a:pPr algn="ctr"/>
            <a:r>
              <a:rPr lang="en-US" sz="40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Lucida Handwriting" panose="03010101010101010101" pitchFamily="66" charset="0"/>
              </a:rPr>
              <a:t> Abu Bakr as a friend.”</a:t>
            </a:r>
          </a:p>
        </p:txBody>
      </p:sp>
      <p:sp>
        <p:nvSpPr>
          <p:cNvPr id="3" name="Rectangle 2"/>
          <p:cNvSpPr/>
          <p:nvPr/>
        </p:nvSpPr>
        <p:spPr>
          <a:xfrm>
            <a:off x="257795" y="4484709"/>
            <a:ext cx="7792901" cy="1938992"/>
          </a:xfrm>
          <a:prstGeom prst="rect">
            <a:avLst/>
          </a:prstGeom>
          <a:noFill/>
        </p:spPr>
        <p:txBody>
          <a:bodyPr wrap="square" lIns="91440" tIns="45720" rIns="91440" bIns="45720">
            <a:spAutoFit/>
          </a:bodyPr>
          <a:lstStyle/>
          <a:p>
            <a:pPr algn="ctr"/>
            <a:r>
              <a:rPr lang="en-US" sz="40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Lucida Handwriting" panose="03010101010101010101" pitchFamily="66" charset="0"/>
              </a:rPr>
              <a:t>“You [Ali] are my brother in this world and the next.”</a:t>
            </a:r>
          </a:p>
        </p:txBody>
      </p:sp>
      <p:sp>
        <p:nvSpPr>
          <p:cNvPr id="4" name="Rectangle 3"/>
          <p:cNvSpPr/>
          <p:nvPr/>
        </p:nvSpPr>
        <p:spPr>
          <a:xfrm>
            <a:off x="1663845" y="2853915"/>
            <a:ext cx="5842817" cy="1754326"/>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Muhammad quotes</a:t>
            </a:r>
          </a:p>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(Hadith)</a:t>
            </a:r>
          </a:p>
        </p:txBody>
      </p:sp>
    </p:spTree>
    <p:extLst>
      <p:ext uri="{BB962C8B-B14F-4D97-AF65-F5344CB8AC3E}">
        <p14:creationId xmlns:p14="http://schemas.microsoft.com/office/powerpoint/2010/main" val="15805074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402" y="301408"/>
            <a:ext cx="8175700" cy="590931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Key difference – in Sunni Islam</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an imam is the leader in a local </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m</a:t>
            </a:r>
            <a:r>
              <a:rPr lang="en-US" sz="5400" b="1" cap="none" spc="0"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osque. In Shi’a Islam there</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were only 12 Imams. They are</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h</a:t>
            </a:r>
            <a:r>
              <a:rPr lang="en-US" sz="5400" b="1" cap="none" spc="0"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oly figures who were all </a:t>
            </a:r>
          </a:p>
          <a:p>
            <a:pPr algn="ctr"/>
            <a:r>
              <a:rPr lang="en-US" sz="5400" b="1" dirty="0" err="1">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diviniely</a:t>
            </a:r>
            <a:r>
              <a:rPr lang="en-US" sz="5400" b="1"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 appointed descendants.</a:t>
            </a:r>
          </a:p>
          <a:p>
            <a:pPr algn="ct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endParaRPr>
          </a:p>
        </p:txBody>
      </p:sp>
    </p:spTree>
    <p:extLst>
      <p:ext uri="{BB962C8B-B14F-4D97-AF65-F5344CB8AC3E}">
        <p14:creationId xmlns:p14="http://schemas.microsoft.com/office/powerpoint/2010/main" val="2276573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8743" y="2065814"/>
            <a:ext cx="7846828" cy="1754326"/>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Sunni And Shi’a</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Can You Remember?</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8636039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9735" y="233353"/>
            <a:ext cx="6280887" cy="1323439"/>
          </a:xfrm>
          <a:prstGeom prst="rect">
            <a:avLst/>
          </a:prstGeom>
          <a:noFill/>
        </p:spPr>
        <p:txBody>
          <a:bodyPr wrap="none" lIns="91440" tIns="45720" rIns="91440" bIns="45720">
            <a:spAutoFit/>
          </a:bodyPr>
          <a:lstStyle/>
          <a:p>
            <a:pPr algn="ctr"/>
            <a:r>
              <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BIG QUIZ!</a:t>
            </a:r>
          </a:p>
        </p:txBody>
      </p:sp>
      <p:sp>
        <p:nvSpPr>
          <p:cNvPr id="5" name="TextBox 4"/>
          <p:cNvSpPr txBox="1"/>
          <p:nvPr/>
        </p:nvSpPr>
        <p:spPr>
          <a:xfrm>
            <a:off x="1277088" y="1556792"/>
            <a:ext cx="6280887" cy="4524315"/>
          </a:xfrm>
          <a:prstGeom prst="rect">
            <a:avLst/>
          </a:prstGeom>
          <a:solidFill>
            <a:schemeClr val="tx1"/>
          </a:solidFill>
        </p:spPr>
        <p:txBody>
          <a:bodyPr wrap="square" rtlCol="0">
            <a:spAutoFit/>
          </a:bodyPr>
          <a:lstStyle/>
          <a:p>
            <a:r>
              <a:rPr lang="en-GB" sz="2400" b="1" dirty="0">
                <a:solidFill>
                  <a:prstClr val="black"/>
                </a:solidFill>
              </a:rPr>
              <a:t>Preparation.</a:t>
            </a:r>
          </a:p>
          <a:p>
            <a:r>
              <a:rPr lang="en-GB" sz="2400" b="1" dirty="0">
                <a:solidFill>
                  <a:prstClr val="black"/>
                </a:solidFill>
              </a:rPr>
              <a:t>In your teams you will</a:t>
            </a:r>
          </a:p>
          <a:p>
            <a:pPr marL="285750" indent="-285750">
              <a:buFont typeface="Arial" charset="0"/>
              <a:buChar char="•"/>
            </a:pPr>
            <a:r>
              <a:rPr lang="en-GB" sz="2400" b="1" dirty="0">
                <a:solidFill>
                  <a:prstClr val="black"/>
                </a:solidFill>
              </a:rPr>
              <a:t>Split your text books/sheets between you.</a:t>
            </a:r>
          </a:p>
          <a:p>
            <a:pPr marL="285750" indent="-285750">
              <a:buFont typeface="Arial" charset="0"/>
              <a:buChar char="•"/>
            </a:pPr>
            <a:r>
              <a:rPr lang="en-GB" sz="2400" b="1" dirty="0">
                <a:solidFill>
                  <a:prstClr val="black"/>
                </a:solidFill>
              </a:rPr>
              <a:t>Each team member must write down ten questions.</a:t>
            </a:r>
          </a:p>
          <a:p>
            <a:pPr marL="285750" indent="-285750">
              <a:buFont typeface="Arial" charset="0"/>
              <a:buChar char="•"/>
            </a:pPr>
            <a:r>
              <a:rPr lang="en-GB" sz="2400" b="1" dirty="0">
                <a:solidFill>
                  <a:prstClr val="black"/>
                </a:solidFill>
              </a:rPr>
              <a:t>Five should be simple/basic questions.</a:t>
            </a:r>
          </a:p>
          <a:p>
            <a:pPr marL="285750" indent="-285750">
              <a:buFont typeface="Arial" charset="0"/>
              <a:buChar char="•"/>
            </a:pPr>
            <a:r>
              <a:rPr lang="en-GB" sz="2400" b="1" dirty="0">
                <a:solidFill>
                  <a:prstClr val="black"/>
                </a:solidFill>
              </a:rPr>
              <a:t>Three should be “describe” questions.</a:t>
            </a:r>
          </a:p>
          <a:p>
            <a:pPr marL="285750" indent="-285750">
              <a:buFont typeface="Arial" charset="0"/>
              <a:buChar char="•"/>
            </a:pPr>
            <a:r>
              <a:rPr lang="en-GB" sz="2400" b="1" dirty="0">
                <a:solidFill>
                  <a:prstClr val="black"/>
                </a:solidFill>
              </a:rPr>
              <a:t>Two should be “explain” questions.</a:t>
            </a:r>
          </a:p>
          <a:p>
            <a:r>
              <a:rPr lang="en-GB" sz="2400" b="1" dirty="0">
                <a:solidFill>
                  <a:prstClr val="black"/>
                </a:solidFill>
              </a:rPr>
              <a:t>EVERYBODY SHOULD HAVE DIFFERENT QUESTIONS!</a:t>
            </a:r>
          </a:p>
          <a:p>
            <a:r>
              <a:rPr lang="en-GB" sz="2400" b="1" dirty="0">
                <a:solidFill>
                  <a:prstClr val="black"/>
                </a:solidFill>
              </a:rPr>
              <a:t>WRITE THE ANSWERS DOWN BENEATH THE QUESTIONS.</a:t>
            </a:r>
          </a:p>
        </p:txBody>
      </p:sp>
    </p:spTree>
    <p:extLst>
      <p:ext uri="{BB962C8B-B14F-4D97-AF65-F5344CB8AC3E}">
        <p14:creationId xmlns:p14="http://schemas.microsoft.com/office/powerpoint/2010/main" val="1707574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1343" y="0"/>
            <a:ext cx="3100785"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Stage One</a:t>
            </a:r>
          </a:p>
        </p:txBody>
      </p:sp>
      <p:sp>
        <p:nvSpPr>
          <p:cNvPr id="3" name="TextBox 2"/>
          <p:cNvSpPr txBox="1"/>
          <p:nvPr/>
        </p:nvSpPr>
        <p:spPr>
          <a:xfrm>
            <a:off x="1619672" y="935142"/>
            <a:ext cx="6120680" cy="1200329"/>
          </a:xfrm>
          <a:prstGeom prst="rect">
            <a:avLst/>
          </a:prstGeom>
          <a:solidFill>
            <a:schemeClr val="tx1"/>
          </a:solidFill>
        </p:spPr>
        <p:txBody>
          <a:bodyPr wrap="square" rtlCol="0">
            <a:spAutoFit/>
          </a:bodyPr>
          <a:lstStyle/>
          <a:p>
            <a:r>
              <a:rPr lang="en-GB" sz="2400" b="1" dirty="0">
                <a:solidFill>
                  <a:prstClr val="black"/>
                </a:solidFill>
              </a:rPr>
              <a:t>Silent reading.</a:t>
            </a:r>
          </a:p>
          <a:p>
            <a:r>
              <a:rPr lang="en-GB" sz="2400" b="1" dirty="0">
                <a:solidFill>
                  <a:prstClr val="black"/>
                </a:solidFill>
              </a:rPr>
              <a:t>Read through your text book/sheet. Do not write anything down. – 5 minutes.</a:t>
            </a:r>
          </a:p>
        </p:txBody>
      </p:sp>
      <p:sp>
        <p:nvSpPr>
          <p:cNvPr id="4" name="Rectangle 3"/>
          <p:cNvSpPr/>
          <p:nvPr/>
        </p:nvSpPr>
        <p:spPr>
          <a:xfrm>
            <a:off x="3120995" y="2135471"/>
            <a:ext cx="3118034"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Stage Two</a:t>
            </a:r>
          </a:p>
        </p:txBody>
      </p:sp>
      <p:sp>
        <p:nvSpPr>
          <p:cNvPr id="5" name="TextBox 4"/>
          <p:cNvSpPr txBox="1"/>
          <p:nvPr/>
        </p:nvSpPr>
        <p:spPr>
          <a:xfrm>
            <a:off x="1600525" y="3058801"/>
            <a:ext cx="6120680" cy="1569660"/>
          </a:xfrm>
          <a:prstGeom prst="rect">
            <a:avLst/>
          </a:prstGeom>
          <a:solidFill>
            <a:schemeClr val="tx1"/>
          </a:solidFill>
        </p:spPr>
        <p:txBody>
          <a:bodyPr wrap="square" rtlCol="0">
            <a:spAutoFit/>
          </a:bodyPr>
          <a:lstStyle/>
          <a:p>
            <a:r>
              <a:rPr lang="en-GB" sz="2400" b="1" dirty="0">
                <a:solidFill>
                  <a:prstClr val="black"/>
                </a:solidFill>
              </a:rPr>
              <a:t>Notes.</a:t>
            </a:r>
          </a:p>
          <a:p>
            <a:r>
              <a:rPr lang="en-GB" sz="2400" b="1" dirty="0">
                <a:solidFill>
                  <a:prstClr val="black"/>
                </a:solidFill>
              </a:rPr>
              <a:t>Make your own brief, bullet-point notes on the most important things you have read. – 5 minutes.</a:t>
            </a:r>
          </a:p>
        </p:txBody>
      </p:sp>
      <p:sp>
        <p:nvSpPr>
          <p:cNvPr id="6" name="Rectangle 5"/>
          <p:cNvSpPr/>
          <p:nvPr/>
        </p:nvSpPr>
        <p:spPr>
          <a:xfrm>
            <a:off x="3034648" y="4630332"/>
            <a:ext cx="3562707"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Stage Three</a:t>
            </a:r>
          </a:p>
        </p:txBody>
      </p:sp>
      <p:sp>
        <p:nvSpPr>
          <p:cNvPr id="7" name="TextBox 6"/>
          <p:cNvSpPr txBox="1"/>
          <p:nvPr/>
        </p:nvSpPr>
        <p:spPr>
          <a:xfrm>
            <a:off x="1755661" y="5445224"/>
            <a:ext cx="6120680" cy="1200329"/>
          </a:xfrm>
          <a:prstGeom prst="rect">
            <a:avLst/>
          </a:prstGeom>
          <a:solidFill>
            <a:schemeClr val="tx1"/>
          </a:solidFill>
        </p:spPr>
        <p:txBody>
          <a:bodyPr wrap="square" rtlCol="0">
            <a:spAutoFit/>
          </a:bodyPr>
          <a:lstStyle/>
          <a:p>
            <a:r>
              <a:rPr lang="en-GB" sz="2400" b="1" dirty="0">
                <a:solidFill>
                  <a:prstClr val="black"/>
                </a:solidFill>
              </a:rPr>
              <a:t>Feedback.</a:t>
            </a:r>
          </a:p>
          <a:p>
            <a:r>
              <a:rPr lang="en-GB" sz="2400" b="1" dirty="0">
                <a:solidFill>
                  <a:prstClr val="black"/>
                </a:solidFill>
              </a:rPr>
              <a:t>Each member of the group should feedback their findings to the others.</a:t>
            </a:r>
          </a:p>
        </p:txBody>
      </p:sp>
    </p:spTree>
    <p:extLst>
      <p:ext uri="{BB962C8B-B14F-4D97-AF65-F5344CB8AC3E}">
        <p14:creationId xmlns:p14="http://schemas.microsoft.com/office/powerpoint/2010/main" val="141345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5728" y="332656"/>
            <a:ext cx="3212547"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Stage Four</a:t>
            </a:r>
          </a:p>
        </p:txBody>
      </p:sp>
      <p:sp>
        <p:nvSpPr>
          <p:cNvPr id="3" name="TextBox 2"/>
          <p:cNvSpPr txBox="1"/>
          <p:nvPr/>
        </p:nvSpPr>
        <p:spPr>
          <a:xfrm>
            <a:off x="878779" y="1236095"/>
            <a:ext cx="7200800" cy="5262979"/>
          </a:xfrm>
          <a:prstGeom prst="rect">
            <a:avLst/>
          </a:prstGeom>
          <a:solidFill>
            <a:schemeClr val="tx1"/>
          </a:solidFill>
        </p:spPr>
        <p:txBody>
          <a:bodyPr wrap="square" rtlCol="0">
            <a:spAutoFit/>
          </a:bodyPr>
          <a:lstStyle/>
          <a:p>
            <a:r>
              <a:rPr lang="en-GB" sz="2400" b="1" dirty="0">
                <a:solidFill>
                  <a:prstClr val="black"/>
                </a:solidFill>
              </a:rPr>
              <a:t>Write your questions.</a:t>
            </a:r>
          </a:p>
          <a:p>
            <a:r>
              <a:rPr lang="en-GB" sz="2400" b="1" dirty="0">
                <a:solidFill>
                  <a:prstClr val="black"/>
                </a:solidFill>
              </a:rPr>
              <a:t>All questions must have clear answers.  Write the questions out in full. Write the answers beneath them.</a:t>
            </a:r>
          </a:p>
          <a:p>
            <a:r>
              <a:rPr lang="en-GB" sz="2400" b="1" dirty="0">
                <a:solidFill>
                  <a:prstClr val="black"/>
                </a:solidFill>
              </a:rPr>
              <a:t>Use only the information you have found in your text books or on your sheets.</a:t>
            </a:r>
          </a:p>
          <a:p>
            <a:r>
              <a:rPr lang="en-GB" sz="2400" b="1" dirty="0">
                <a:solidFill>
                  <a:prstClr val="black"/>
                </a:solidFill>
              </a:rPr>
              <a:t>Each individual team member must have….</a:t>
            </a:r>
          </a:p>
          <a:p>
            <a:pPr marL="285750" indent="-285750">
              <a:buFont typeface="Arial" charset="0"/>
              <a:buChar char="•"/>
            </a:pPr>
            <a:r>
              <a:rPr lang="en-GB" sz="2400" b="1" dirty="0">
                <a:solidFill>
                  <a:prstClr val="black"/>
                </a:solidFill>
              </a:rPr>
              <a:t>5 short answer, basic questions</a:t>
            </a:r>
          </a:p>
          <a:p>
            <a:pPr marL="285750" indent="-285750">
              <a:buFont typeface="Arial" charset="0"/>
              <a:buChar char="•"/>
            </a:pPr>
            <a:r>
              <a:rPr lang="en-GB" sz="2400" b="1" dirty="0">
                <a:solidFill>
                  <a:prstClr val="black"/>
                </a:solidFill>
              </a:rPr>
              <a:t>3 “describe” questions – asking people to describe a belief/event/action.</a:t>
            </a:r>
          </a:p>
          <a:p>
            <a:pPr marL="285750" indent="-285750">
              <a:buFont typeface="Arial" charset="0"/>
              <a:buChar char="•"/>
            </a:pPr>
            <a:r>
              <a:rPr lang="en-GB" sz="2400" b="1" dirty="0">
                <a:solidFill>
                  <a:prstClr val="black"/>
                </a:solidFill>
              </a:rPr>
              <a:t>2 “explain” questions – asking WHY Muslims believe this/have an event/do that.</a:t>
            </a:r>
          </a:p>
          <a:p>
            <a:endParaRPr lang="en-GB" sz="2400" b="1" dirty="0">
              <a:solidFill>
                <a:prstClr val="black"/>
              </a:solidFill>
            </a:endParaRPr>
          </a:p>
          <a:p>
            <a:r>
              <a:rPr lang="en-GB" sz="2400" b="1" dirty="0">
                <a:solidFill>
                  <a:prstClr val="black"/>
                </a:solidFill>
              </a:rPr>
              <a:t>Make sure members of your group are not asking the same questions.</a:t>
            </a:r>
          </a:p>
        </p:txBody>
      </p:sp>
    </p:spTree>
    <p:extLst>
      <p:ext uri="{BB962C8B-B14F-4D97-AF65-F5344CB8AC3E}">
        <p14:creationId xmlns:p14="http://schemas.microsoft.com/office/powerpoint/2010/main" val="1209235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7757" y="1412776"/>
            <a:ext cx="4278736" cy="1446550"/>
          </a:xfrm>
          <a:prstGeom prst="rect">
            <a:avLst/>
          </a:prstGeom>
          <a:noFill/>
        </p:spPr>
        <p:txBody>
          <a:bodyPr wrap="none" lIns="91440" tIns="45720" rIns="91440" bIns="45720">
            <a:spAutoFit/>
          </a:bodyPr>
          <a:lstStyle/>
          <a:p>
            <a:pPr algn="ctr"/>
            <a:r>
              <a:rPr lang="en-US"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Quiz</a:t>
            </a:r>
          </a:p>
        </p:txBody>
      </p:sp>
    </p:spTree>
    <p:extLst>
      <p:ext uri="{BB962C8B-B14F-4D97-AF65-F5344CB8AC3E}">
        <p14:creationId xmlns:p14="http://schemas.microsoft.com/office/powerpoint/2010/main" val="2321024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3454" y="95346"/>
            <a:ext cx="5043560"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Islam Worldwide</a:t>
            </a:r>
          </a:p>
        </p:txBody>
      </p:sp>
      <p:sp>
        <p:nvSpPr>
          <p:cNvPr id="3" name="Rectangle 2"/>
          <p:cNvSpPr/>
          <p:nvPr/>
        </p:nvSpPr>
        <p:spPr>
          <a:xfrm>
            <a:off x="299835" y="1224738"/>
            <a:ext cx="2336729" cy="646331"/>
          </a:xfrm>
          <a:prstGeom prst="rect">
            <a:avLst/>
          </a:prstGeom>
          <a:noFill/>
        </p:spPr>
        <p:txBody>
          <a:bodyPr wrap="none" lIns="91440" tIns="45720" rIns="91440" bIns="45720">
            <a:spAutoFit/>
          </a:bodyPr>
          <a:lstStyle/>
          <a:p>
            <a:pPr algn="ct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There are…</a:t>
            </a:r>
          </a:p>
        </p:txBody>
      </p:sp>
      <p:sp>
        <p:nvSpPr>
          <p:cNvPr id="4" name="Rectangle 3"/>
          <p:cNvSpPr/>
          <p:nvPr/>
        </p:nvSpPr>
        <p:spPr>
          <a:xfrm>
            <a:off x="5024097" y="1270904"/>
            <a:ext cx="3390673" cy="1200329"/>
          </a:xfrm>
          <a:prstGeom prst="rect">
            <a:avLst/>
          </a:prstGeom>
          <a:noFill/>
        </p:spPr>
        <p:txBody>
          <a:bodyPr wrap="none" lIns="91440" tIns="45720" rIns="91440" bIns="45720">
            <a:spAutoFit/>
          </a:bodyPr>
          <a:lstStyle/>
          <a:p>
            <a:pPr algn="ct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…Muslims in the</a:t>
            </a:r>
          </a:p>
          <a:p>
            <a:pPr algn="ctr"/>
            <a:r>
              <a:rPr lang="en-US" sz="3600" b="1" dirty="0">
                <a:ln w="9525">
                  <a:solidFill>
                    <a:schemeClr val="bg1"/>
                  </a:solidFill>
                  <a:prstDash val="solid"/>
                </a:ln>
                <a:effectLst>
                  <a:outerShdw blurRad="12700" dist="38100" dir="2700000" algn="tl" rotWithShape="0">
                    <a:schemeClr val="bg1">
                      <a:lumMod val="50000"/>
                    </a:schemeClr>
                  </a:outerShdw>
                </a:effectLst>
              </a:rPr>
              <a:t>world today</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4"/>
          <p:cNvSpPr/>
          <p:nvPr/>
        </p:nvSpPr>
        <p:spPr>
          <a:xfrm>
            <a:off x="134108" y="2780154"/>
            <a:ext cx="3853042"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effectLst>
                  <a:outerShdw blurRad="12700" dist="38100" dir="2700000" algn="tl" rotWithShape="0">
                    <a:schemeClr val="bg1">
                      <a:lumMod val="50000"/>
                    </a:schemeClr>
                  </a:outerShdw>
                </a:effectLst>
              </a:rPr>
              <a:t>Islam is the world’s</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Rectangle 5"/>
          <p:cNvSpPr/>
          <p:nvPr/>
        </p:nvSpPr>
        <p:spPr>
          <a:xfrm>
            <a:off x="5794202" y="2780154"/>
            <a:ext cx="3147144"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effectLst>
                  <a:outerShdw blurRad="12700" dist="38100" dir="2700000" algn="tl" rotWithShape="0">
                    <a:schemeClr val="bg1">
                      <a:lumMod val="50000"/>
                    </a:schemeClr>
                  </a:outerShdw>
                </a:effectLst>
              </a:rPr>
              <a:t>largest religion.</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Rectangle 6"/>
          <p:cNvSpPr/>
          <p:nvPr/>
        </p:nvSpPr>
        <p:spPr>
          <a:xfrm>
            <a:off x="0" y="3735406"/>
            <a:ext cx="6416628" cy="1200329"/>
          </a:xfrm>
          <a:prstGeom prst="rect">
            <a:avLst/>
          </a:prstGeom>
          <a:noFill/>
        </p:spPr>
        <p:txBody>
          <a:bodyPr wrap="none" lIns="91440" tIns="45720" rIns="91440" bIns="45720">
            <a:spAutoFit/>
          </a:bodyPr>
          <a:lstStyle/>
          <a:p>
            <a:pPr algn="ctr"/>
            <a:r>
              <a:rPr lang="en-US" sz="3600" b="1" dirty="0">
                <a:ln w="9525">
                  <a:solidFill>
                    <a:schemeClr val="bg1"/>
                  </a:solidFill>
                  <a:prstDash val="solid"/>
                </a:ln>
                <a:effectLst>
                  <a:outerShdw blurRad="12700" dist="38100" dir="2700000" algn="tl" rotWithShape="0">
                    <a:schemeClr val="bg1">
                      <a:lumMod val="50000"/>
                    </a:schemeClr>
                  </a:outerShdw>
                </a:effectLst>
              </a:rPr>
              <a:t>The highest concentration of the</a:t>
            </a:r>
          </a:p>
          <a:p>
            <a:pPr algn="ctr"/>
            <a:r>
              <a:rPr lang="en-US" sz="3600" b="1" dirty="0">
                <a:ln w="9525">
                  <a:solidFill>
                    <a:schemeClr val="bg1"/>
                  </a:solidFill>
                  <a:prstDash val="solid"/>
                </a:ln>
                <a:effectLst>
                  <a:outerShdw blurRad="12700" dist="38100" dir="2700000" algn="tl" rotWithShape="0">
                    <a:schemeClr val="bg1">
                      <a:lumMod val="50000"/>
                    </a:schemeClr>
                  </a:outerShdw>
                </a:effectLst>
              </a:rPr>
              <a:t> world’s Muslims is in…</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Rectangle 7"/>
          <p:cNvSpPr/>
          <p:nvPr/>
        </p:nvSpPr>
        <p:spPr>
          <a:xfrm>
            <a:off x="53500" y="5187963"/>
            <a:ext cx="3639907"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effectLst>
                  <a:outerShdw blurRad="12700" dist="38100" dir="2700000" algn="tl" rotWithShape="0">
                    <a:schemeClr val="bg1">
                      <a:lumMod val="50000"/>
                    </a:schemeClr>
                  </a:outerShdw>
                </a:effectLst>
              </a:rPr>
              <a:t>However, nearly…</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9" name="Rectangle 8"/>
          <p:cNvSpPr/>
          <p:nvPr/>
        </p:nvSpPr>
        <p:spPr>
          <a:xfrm>
            <a:off x="3610058" y="5657671"/>
            <a:ext cx="5613140" cy="1200329"/>
          </a:xfrm>
          <a:prstGeom prst="rect">
            <a:avLst/>
          </a:prstGeom>
          <a:noFill/>
        </p:spPr>
        <p:txBody>
          <a:bodyPr wrap="none" lIns="91440" tIns="45720" rIns="91440" bIns="45720">
            <a:spAutoFit/>
          </a:bodyPr>
          <a:lstStyle/>
          <a:p>
            <a:pPr algn="ctr"/>
            <a:r>
              <a:rPr lang="en-US" sz="3600" b="1" dirty="0">
                <a:ln w="9525">
                  <a:solidFill>
                    <a:schemeClr val="bg1"/>
                  </a:solidFill>
                  <a:prstDash val="solid"/>
                </a:ln>
                <a:effectLst>
                  <a:outerShdw blurRad="12700" dist="38100" dir="2700000" algn="tl" rotWithShape="0">
                    <a:schemeClr val="bg1">
                      <a:lumMod val="50000"/>
                    </a:schemeClr>
                  </a:outerShdw>
                </a:effectLst>
              </a:rPr>
              <a:t>of the world’s Muslims</a:t>
            </a:r>
          </a:p>
          <a:p>
            <a:pPr algn="ctr"/>
            <a:r>
              <a:rPr lang="en-US" sz="3600" b="1" dirty="0">
                <a:ln w="9525">
                  <a:solidFill>
                    <a:schemeClr val="bg1"/>
                  </a:solidFill>
                  <a:prstDash val="solid"/>
                </a:ln>
                <a:effectLst>
                  <a:outerShdw blurRad="12700" dist="38100" dir="2700000" algn="tl" rotWithShape="0">
                    <a:schemeClr val="bg1">
                      <a:lumMod val="50000"/>
                    </a:schemeClr>
                  </a:outerShdw>
                </a:effectLst>
              </a:rPr>
              <a:t>live in the </a:t>
            </a:r>
            <a:r>
              <a:rPr lang="en-US" sz="3600" b="1" dirty="0" err="1">
                <a:ln w="9525">
                  <a:solidFill>
                    <a:schemeClr val="bg1"/>
                  </a:solidFill>
                  <a:prstDash val="solid"/>
                </a:ln>
                <a:effectLst>
                  <a:outerShdw blurRad="12700" dist="38100" dir="2700000" algn="tl" rotWithShape="0">
                    <a:schemeClr val="bg1">
                      <a:lumMod val="50000"/>
                    </a:schemeClr>
                  </a:outerShdw>
                </a:effectLst>
              </a:rPr>
              <a:t>AsiaPacific</a:t>
            </a:r>
            <a:r>
              <a:rPr lang="en-US" sz="3600" b="1" dirty="0">
                <a:ln w="9525">
                  <a:solidFill>
                    <a:schemeClr val="bg1"/>
                  </a:solidFill>
                  <a:prstDash val="solid"/>
                </a:ln>
                <a:effectLst>
                  <a:outerShdw blurRad="12700" dist="38100" dir="2700000" algn="tl" rotWithShape="0">
                    <a:schemeClr val="bg1">
                      <a:lumMod val="50000"/>
                    </a:schemeClr>
                  </a:outerShdw>
                </a:effectLst>
              </a:rPr>
              <a:t> region</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0" name="Rectangle 9"/>
          <p:cNvSpPr/>
          <p:nvPr/>
        </p:nvSpPr>
        <p:spPr>
          <a:xfrm>
            <a:off x="2597594" y="884197"/>
            <a:ext cx="886781" cy="646331"/>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rPr>
              <a:t>500</a:t>
            </a:r>
          </a:p>
        </p:txBody>
      </p:sp>
      <p:sp>
        <p:nvSpPr>
          <p:cNvPr id="11" name="Rectangle 10"/>
          <p:cNvSpPr/>
          <p:nvPr/>
        </p:nvSpPr>
        <p:spPr>
          <a:xfrm>
            <a:off x="2597594" y="1371364"/>
            <a:ext cx="2191626" cy="646331"/>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rPr>
              <a:t>500 billion</a:t>
            </a:r>
          </a:p>
        </p:txBody>
      </p:sp>
      <p:sp>
        <p:nvSpPr>
          <p:cNvPr id="13" name="Rectangle 12"/>
          <p:cNvSpPr/>
          <p:nvPr/>
        </p:nvSpPr>
        <p:spPr>
          <a:xfrm>
            <a:off x="2569548" y="1929298"/>
            <a:ext cx="2081019"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rPr>
              <a:t>1.6 billion</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14" name="Rectangle 13"/>
          <p:cNvSpPr/>
          <p:nvPr/>
        </p:nvSpPr>
        <p:spPr>
          <a:xfrm>
            <a:off x="4645019" y="2430403"/>
            <a:ext cx="758156" cy="646331"/>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rPr>
              <a:t>1st</a:t>
            </a:r>
          </a:p>
        </p:txBody>
      </p:sp>
      <p:sp>
        <p:nvSpPr>
          <p:cNvPr id="15" name="Rectangle 14"/>
          <p:cNvSpPr/>
          <p:nvPr/>
        </p:nvSpPr>
        <p:spPr>
          <a:xfrm>
            <a:off x="4604650" y="2893830"/>
            <a:ext cx="915636"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rPr>
              <a:t>2nd</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16" name="Rectangle 15"/>
          <p:cNvSpPr/>
          <p:nvPr/>
        </p:nvSpPr>
        <p:spPr>
          <a:xfrm>
            <a:off x="4649951" y="3385655"/>
            <a:ext cx="825034"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rPr>
              <a:t>3rd</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17" name="Rectangle 16"/>
          <p:cNvSpPr/>
          <p:nvPr/>
        </p:nvSpPr>
        <p:spPr>
          <a:xfrm>
            <a:off x="6241411" y="3554932"/>
            <a:ext cx="2902589" cy="954107"/>
          </a:xfrm>
          <a:prstGeom prst="rect">
            <a:avLst/>
          </a:prstGeom>
          <a:noFill/>
        </p:spPr>
        <p:txBody>
          <a:bodyPr wrap="none" lIns="91440" tIns="45720" rIns="91440" bIns="45720">
            <a:spAutoFit/>
          </a:bodyPr>
          <a:lstStyle/>
          <a:p>
            <a:pPr algn="ctr"/>
            <a:r>
              <a:rPr lang="en-US" sz="2800" b="1" dirty="0">
                <a:ln w="22225">
                  <a:solidFill>
                    <a:schemeClr val="accent2"/>
                  </a:solidFill>
                  <a:prstDash val="solid"/>
                </a:ln>
                <a:solidFill>
                  <a:schemeClr val="accent2">
                    <a:lumMod val="40000"/>
                    <a:lumOff val="60000"/>
                  </a:schemeClr>
                </a:solidFill>
              </a:rPr>
              <a:t>The Middle East &amp;</a:t>
            </a:r>
          </a:p>
          <a:p>
            <a:pPr algn="ctr"/>
            <a:r>
              <a:rPr lang="en-US" sz="2800" b="1" cap="none" spc="0" dirty="0">
                <a:ln w="22225">
                  <a:solidFill>
                    <a:schemeClr val="accent2"/>
                  </a:solidFill>
                  <a:prstDash val="solid"/>
                </a:ln>
                <a:solidFill>
                  <a:schemeClr val="accent2">
                    <a:lumMod val="40000"/>
                    <a:lumOff val="60000"/>
                  </a:schemeClr>
                </a:solidFill>
                <a:effectLst/>
              </a:rPr>
              <a:t>North Africa</a:t>
            </a:r>
          </a:p>
        </p:txBody>
      </p:sp>
      <p:sp>
        <p:nvSpPr>
          <p:cNvPr id="18" name="Rectangle 17"/>
          <p:cNvSpPr/>
          <p:nvPr/>
        </p:nvSpPr>
        <p:spPr>
          <a:xfrm>
            <a:off x="6494880" y="4451336"/>
            <a:ext cx="2395657" cy="523220"/>
          </a:xfrm>
          <a:prstGeom prst="rect">
            <a:avLst/>
          </a:prstGeom>
          <a:noFill/>
        </p:spPr>
        <p:txBody>
          <a:bodyPr wrap="none" lIns="91440" tIns="45720" rIns="91440" bIns="45720">
            <a:spAutoFit/>
          </a:bodyPr>
          <a:lstStyle/>
          <a:p>
            <a:pPr algn="ctr"/>
            <a:r>
              <a:rPr lang="en-US" sz="2800" b="1" dirty="0">
                <a:ln w="22225">
                  <a:solidFill>
                    <a:schemeClr val="accent2"/>
                  </a:solidFill>
                  <a:prstDash val="solid"/>
                </a:ln>
                <a:solidFill>
                  <a:schemeClr val="accent2">
                    <a:lumMod val="40000"/>
                    <a:lumOff val="60000"/>
                  </a:schemeClr>
                </a:solidFill>
              </a:rPr>
              <a:t>Central Europe</a:t>
            </a:r>
            <a:endParaRPr lang="en-US" sz="2800" b="1" cap="none" spc="0" dirty="0">
              <a:ln w="22225">
                <a:solidFill>
                  <a:schemeClr val="accent2"/>
                </a:solidFill>
                <a:prstDash val="solid"/>
              </a:ln>
              <a:solidFill>
                <a:schemeClr val="accent2">
                  <a:lumMod val="40000"/>
                  <a:lumOff val="60000"/>
                </a:schemeClr>
              </a:solidFill>
              <a:effectLst/>
            </a:endParaRPr>
          </a:p>
        </p:txBody>
      </p:sp>
      <p:sp>
        <p:nvSpPr>
          <p:cNvPr id="19" name="Rectangle 18"/>
          <p:cNvSpPr/>
          <p:nvPr/>
        </p:nvSpPr>
        <p:spPr>
          <a:xfrm>
            <a:off x="6707613" y="4987908"/>
            <a:ext cx="1861792" cy="523220"/>
          </a:xfrm>
          <a:prstGeom prst="rect">
            <a:avLst/>
          </a:prstGeom>
          <a:noFill/>
        </p:spPr>
        <p:txBody>
          <a:bodyPr wrap="none" lIns="91440" tIns="45720" rIns="91440" bIns="45720">
            <a:spAutoFit/>
          </a:bodyPr>
          <a:lstStyle/>
          <a:p>
            <a:pPr algn="ctr"/>
            <a:r>
              <a:rPr lang="en-US" sz="2800" b="1" dirty="0" err="1">
                <a:ln w="22225">
                  <a:solidFill>
                    <a:schemeClr val="accent2"/>
                  </a:solidFill>
                  <a:prstDash val="solid"/>
                </a:ln>
                <a:solidFill>
                  <a:schemeClr val="accent2">
                    <a:lumMod val="40000"/>
                    <a:lumOff val="60000"/>
                  </a:schemeClr>
                </a:solidFill>
              </a:rPr>
              <a:t>Cirencester</a:t>
            </a:r>
            <a:endParaRPr lang="en-US" sz="2800" b="1" cap="none" spc="0" dirty="0">
              <a:ln w="22225">
                <a:solidFill>
                  <a:schemeClr val="accent2"/>
                </a:solidFill>
                <a:prstDash val="solid"/>
              </a:ln>
              <a:solidFill>
                <a:schemeClr val="accent2">
                  <a:lumMod val="40000"/>
                  <a:lumOff val="60000"/>
                </a:schemeClr>
              </a:solidFill>
              <a:effectLst/>
            </a:endParaRPr>
          </a:p>
        </p:txBody>
      </p:sp>
      <p:sp>
        <p:nvSpPr>
          <p:cNvPr id="20" name="Rectangle 19"/>
          <p:cNvSpPr/>
          <p:nvPr/>
        </p:nvSpPr>
        <p:spPr>
          <a:xfrm>
            <a:off x="134108" y="5747988"/>
            <a:ext cx="800220" cy="523220"/>
          </a:xfrm>
          <a:prstGeom prst="rect">
            <a:avLst/>
          </a:prstGeom>
          <a:noFill/>
        </p:spPr>
        <p:txBody>
          <a:bodyPr wrap="none" lIns="91440" tIns="45720" rIns="91440" bIns="45720">
            <a:spAutoFit/>
          </a:bodyPr>
          <a:lstStyle/>
          <a:p>
            <a:pPr algn="ctr"/>
            <a:r>
              <a:rPr lang="en-US" sz="2800" b="1" dirty="0">
                <a:ln w="22225">
                  <a:solidFill>
                    <a:schemeClr val="accent2"/>
                  </a:solidFill>
                  <a:prstDash val="solid"/>
                </a:ln>
                <a:solidFill>
                  <a:schemeClr val="accent2">
                    <a:lumMod val="40000"/>
                    <a:lumOff val="60000"/>
                  </a:schemeClr>
                </a:solidFill>
              </a:rPr>
              <a:t>One</a:t>
            </a:r>
            <a:endParaRPr lang="en-US" sz="2800" b="1" cap="none" spc="0" dirty="0">
              <a:ln w="22225">
                <a:solidFill>
                  <a:schemeClr val="accent2"/>
                </a:solidFill>
                <a:prstDash val="solid"/>
              </a:ln>
              <a:solidFill>
                <a:schemeClr val="accent2">
                  <a:lumMod val="40000"/>
                  <a:lumOff val="60000"/>
                </a:schemeClr>
              </a:solidFill>
              <a:effectLst/>
            </a:endParaRPr>
          </a:p>
        </p:txBody>
      </p:sp>
      <p:sp>
        <p:nvSpPr>
          <p:cNvPr id="21" name="Rectangle 20"/>
          <p:cNvSpPr/>
          <p:nvPr/>
        </p:nvSpPr>
        <p:spPr>
          <a:xfrm>
            <a:off x="1235181" y="5747988"/>
            <a:ext cx="704040" cy="523220"/>
          </a:xfrm>
          <a:prstGeom prst="rect">
            <a:avLst/>
          </a:prstGeom>
          <a:noFill/>
        </p:spPr>
        <p:txBody>
          <a:bodyPr wrap="none" lIns="91440" tIns="45720" rIns="91440" bIns="45720">
            <a:spAutoFit/>
          </a:bodyPr>
          <a:lstStyle/>
          <a:p>
            <a:pPr algn="ctr"/>
            <a:r>
              <a:rPr lang="en-US" sz="2800" b="1" dirty="0">
                <a:ln w="22225">
                  <a:solidFill>
                    <a:schemeClr val="accent2"/>
                  </a:solidFill>
                  <a:prstDash val="solid"/>
                </a:ln>
                <a:solidFill>
                  <a:schemeClr val="accent2">
                    <a:lumMod val="40000"/>
                    <a:lumOff val="60000"/>
                  </a:schemeClr>
                </a:solidFill>
              </a:rPr>
              <a:t>2/3</a:t>
            </a:r>
            <a:endParaRPr lang="en-US" sz="2800" b="1" cap="none" spc="0" dirty="0">
              <a:ln w="22225">
                <a:solidFill>
                  <a:schemeClr val="accent2"/>
                </a:solidFill>
                <a:prstDash val="solid"/>
              </a:ln>
              <a:solidFill>
                <a:schemeClr val="accent2">
                  <a:lumMod val="40000"/>
                  <a:lumOff val="60000"/>
                </a:schemeClr>
              </a:solidFill>
              <a:effectLst/>
            </a:endParaRPr>
          </a:p>
        </p:txBody>
      </p:sp>
      <p:sp>
        <p:nvSpPr>
          <p:cNvPr id="22" name="Rectangle 21"/>
          <p:cNvSpPr/>
          <p:nvPr/>
        </p:nvSpPr>
        <p:spPr>
          <a:xfrm>
            <a:off x="2273442" y="5720933"/>
            <a:ext cx="1069524" cy="523220"/>
          </a:xfrm>
          <a:prstGeom prst="rect">
            <a:avLst/>
          </a:prstGeom>
          <a:noFill/>
        </p:spPr>
        <p:txBody>
          <a:bodyPr wrap="none" lIns="91440" tIns="45720" rIns="91440" bIns="45720">
            <a:spAutoFit/>
          </a:bodyPr>
          <a:lstStyle/>
          <a:p>
            <a:pPr algn="ctr"/>
            <a:r>
              <a:rPr lang="en-US" sz="2800" b="1" dirty="0">
                <a:ln w="22225">
                  <a:solidFill>
                    <a:schemeClr val="accent2"/>
                  </a:solidFill>
                  <a:prstDash val="solid"/>
                </a:ln>
                <a:solidFill>
                  <a:schemeClr val="accent2">
                    <a:lumMod val="40000"/>
                    <a:lumOff val="60000"/>
                  </a:schemeClr>
                </a:solidFill>
              </a:rPr>
              <a:t>1/350</a:t>
            </a:r>
            <a:endParaRPr lang="en-US" sz="2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8615001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16" grpId="0"/>
      <p:bldP spid="17" grpId="0"/>
      <p:bldP spid="18" grpId="0"/>
      <p:bldP spid="19" grpId="0"/>
      <p:bldP spid="20"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3044652"/>
            <a:ext cx="784658" cy="903269"/>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918" y="3103667"/>
            <a:ext cx="784658" cy="90326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902" y="4087014"/>
            <a:ext cx="734940" cy="84603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5134" y="4166846"/>
            <a:ext cx="704881" cy="81143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7697" y="2119934"/>
            <a:ext cx="803291" cy="92471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550" y="4080701"/>
            <a:ext cx="764084" cy="87958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4081" y="3138689"/>
            <a:ext cx="772435" cy="90571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47857" y="2241560"/>
            <a:ext cx="772435" cy="90571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8542" y="3116297"/>
            <a:ext cx="772435" cy="90571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2835" y="4090646"/>
            <a:ext cx="772435" cy="90571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7864" y="4027332"/>
            <a:ext cx="772435" cy="90571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0758" y="4033559"/>
            <a:ext cx="772435" cy="905718"/>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4664" y="2172116"/>
            <a:ext cx="769172" cy="90189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7559" y="3178808"/>
            <a:ext cx="769172" cy="90189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13587" y="3150499"/>
            <a:ext cx="769172" cy="90189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2400" y="4121617"/>
            <a:ext cx="769172" cy="90189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304" y="4121616"/>
            <a:ext cx="769172" cy="90189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45492" y="4094471"/>
            <a:ext cx="769172" cy="901893"/>
          </a:xfrm>
          <a:prstGeom prst="rect">
            <a:avLst/>
          </a:prstGeom>
        </p:spPr>
      </p:pic>
      <p:sp>
        <p:nvSpPr>
          <p:cNvPr id="20" name="TextBox 19"/>
          <p:cNvSpPr txBox="1"/>
          <p:nvPr/>
        </p:nvSpPr>
        <p:spPr>
          <a:xfrm>
            <a:off x="6345492" y="620688"/>
            <a:ext cx="2211494" cy="646331"/>
          </a:xfrm>
          <a:prstGeom prst="rect">
            <a:avLst/>
          </a:prstGeom>
          <a:solidFill>
            <a:schemeClr val="tx1"/>
          </a:solidFill>
        </p:spPr>
        <p:txBody>
          <a:bodyPr wrap="square" rtlCol="0">
            <a:spAutoFit/>
          </a:bodyPr>
          <a:lstStyle/>
          <a:p>
            <a:r>
              <a:rPr lang="en-GB" b="1" dirty="0">
                <a:solidFill>
                  <a:prstClr val="black"/>
                </a:solidFill>
              </a:rPr>
              <a:t>Choose your first “answerers”.</a:t>
            </a:r>
          </a:p>
        </p:txBody>
      </p:sp>
      <p:sp>
        <p:nvSpPr>
          <p:cNvPr id="21" name="TextBox 20"/>
          <p:cNvSpPr txBox="1"/>
          <p:nvPr/>
        </p:nvSpPr>
        <p:spPr>
          <a:xfrm>
            <a:off x="2608575" y="5589240"/>
            <a:ext cx="4842663" cy="400110"/>
          </a:xfrm>
          <a:prstGeom prst="rect">
            <a:avLst/>
          </a:prstGeom>
          <a:solidFill>
            <a:schemeClr val="tx1"/>
          </a:solidFill>
        </p:spPr>
        <p:txBody>
          <a:bodyPr wrap="square" rtlCol="0">
            <a:spAutoFit/>
          </a:bodyPr>
          <a:lstStyle/>
          <a:p>
            <a:r>
              <a:rPr lang="en-GB" sz="2000" b="1" dirty="0">
                <a:solidFill>
                  <a:prstClr val="black"/>
                </a:solidFill>
              </a:rPr>
              <a:t>Then choose your first “questioners.”</a:t>
            </a:r>
          </a:p>
        </p:txBody>
      </p:sp>
    </p:spTree>
    <p:extLst>
      <p:ext uri="{BB962C8B-B14F-4D97-AF65-F5344CB8AC3E}">
        <p14:creationId xmlns:p14="http://schemas.microsoft.com/office/powerpoint/2010/main" val="45975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4.07407E-6 L 0.12587 -0.28356 " pathEditMode="relative" rAng="0" ptsTypes="AA">
                                      <p:cBhvr>
                                        <p:cTn id="6" dur="2000" fill="hold"/>
                                        <p:tgtEl>
                                          <p:spTgt spid="6"/>
                                        </p:tgtEl>
                                        <p:attrNameLst>
                                          <p:attrName>ppt_x</p:attrName>
                                          <p:attrName>ppt_y</p:attrName>
                                        </p:attrNameLst>
                                      </p:cBhvr>
                                      <p:rCtr x="6285" y="-1419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33333E-6 -4.07407E-6 L -0.07465 -0.27083 " pathEditMode="relative" rAng="0" ptsTypes="AA">
                                      <p:cBhvr>
                                        <p:cTn id="10" dur="2000" fill="hold"/>
                                        <p:tgtEl>
                                          <p:spTgt spid="9"/>
                                        </p:tgtEl>
                                        <p:attrNameLst>
                                          <p:attrName>ppt_x</p:attrName>
                                          <p:attrName>ppt_y</p:attrName>
                                        </p:attrNameLst>
                                      </p:cBhvr>
                                      <p:rCtr x="-3733" y="-1354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11111E-6 2.59259E-6 L -0.26493 -0.27084 " pathEditMode="relative" rAng="0" ptsTypes="AA">
                                      <p:cBhvr>
                                        <p:cTn id="14" dur="2000" fill="hold"/>
                                        <p:tgtEl>
                                          <p:spTgt spid="14"/>
                                        </p:tgtEl>
                                        <p:attrNameLst>
                                          <p:attrName>ppt_x</p:attrName>
                                          <p:attrName>ppt_y</p:attrName>
                                        </p:attrNameLst>
                                      </p:cBhvr>
                                      <p:rCtr x="-13247" y="-13542"/>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3044652"/>
            <a:ext cx="784658" cy="903269"/>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918" y="3103667"/>
            <a:ext cx="784658" cy="90326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902" y="4087014"/>
            <a:ext cx="734940" cy="84603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5134" y="4166846"/>
            <a:ext cx="704881" cy="81143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7516" y="332656"/>
            <a:ext cx="803291" cy="92471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550" y="4080701"/>
            <a:ext cx="764084" cy="87958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4081" y="3138689"/>
            <a:ext cx="772435" cy="90571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4189" y="476672"/>
            <a:ext cx="772435" cy="90571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8542" y="3116297"/>
            <a:ext cx="772435" cy="90571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2835" y="4090646"/>
            <a:ext cx="772435" cy="90571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7864" y="4027332"/>
            <a:ext cx="772435" cy="90571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0758" y="4033559"/>
            <a:ext cx="772435" cy="905718"/>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46391" y="472836"/>
            <a:ext cx="769172" cy="90189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7559" y="3178808"/>
            <a:ext cx="769172" cy="90189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13587" y="3150499"/>
            <a:ext cx="769172" cy="90189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2400" y="4121617"/>
            <a:ext cx="769172" cy="90189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304" y="4121616"/>
            <a:ext cx="769172" cy="90189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45492" y="4094471"/>
            <a:ext cx="769172" cy="901893"/>
          </a:xfrm>
          <a:prstGeom prst="rect">
            <a:avLst/>
          </a:prstGeom>
        </p:spPr>
      </p:pic>
      <p:sp>
        <p:nvSpPr>
          <p:cNvPr id="20" name="Rectangular Callout 19"/>
          <p:cNvSpPr/>
          <p:nvPr/>
        </p:nvSpPr>
        <p:spPr>
          <a:xfrm>
            <a:off x="2411760" y="2119934"/>
            <a:ext cx="1322321" cy="924718"/>
          </a:xfrm>
          <a:prstGeom prst="wedgeRectCallout">
            <a:avLst>
              <a:gd name="adj1" fmla="val -64838"/>
              <a:gd name="adj2" fmla="val 78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Question</a:t>
            </a:r>
          </a:p>
        </p:txBody>
      </p:sp>
      <p:sp>
        <p:nvSpPr>
          <p:cNvPr id="23" name="Rectangular Callout 22"/>
          <p:cNvSpPr/>
          <p:nvPr/>
        </p:nvSpPr>
        <p:spPr>
          <a:xfrm>
            <a:off x="6345492" y="188640"/>
            <a:ext cx="1322321" cy="924718"/>
          </a:xfrm>
          <a:prstGeom prst="wedgeRectCallout">
            <a:avLst>
              <a:gd name="adj1" fmla="val -114082"/>
              <a:gd name="adj2" fmla="val 2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Answer</a:t>
            </a:r>
          </a:p>
        </p:txBody>
      </p:sp>
      <p:sp>
        <p:nvSpPr>
          <p:cNvPr id="24" name="Rectangular Callout 23"/>
          <p:cNvSpPr/>
          <p:nvPr/>
        </p:nvSpPr>
        <p:spPr>
          <a:xfrm>
            <a:off x="5377235" y="2191579"/>
            <a:ext cx="1322321" cy="924718"/>
          </a:xfrm>
          <a:prstGeom prst="wedgeRectCallout">
            <a:avLst>
              <a:gd name="adj1" fmla="val -64838"/>
              <a:gd name="adj2" fmla="val 78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Question</a:t>
            </a:r>
          </a:p>
        </p:txBody>
      </p:sp>
      <p:sp>
        <p:nvSpPr>
          <p:cNvPr id="25" name="Rectangular Callout 24"/>
          <p:cNvSpPr/>
          <p:nvPr/>
        </p:nvSpPr>
        <p:spPr>
          <a:xfrm>
            <a:off x="716536" y="202641"/>
            <a:ext cx="1322321" cy="924718"/>
          </a:xfrm>
          <a:prstGeom prst="wedgeRectCallout">
            <a:avLst>
              <a:gd name="adj1" fmla="val 80798"/>
              <a:gd name="adj2" fmla="val -184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Answer</a:t>
            </a:r>
          </a:p>
        </p:txBody>
      </p:sp>
      <p:sp>
        <p:nvSpPr>
          <p:cNvPr id="26" name="Rectangular Callout 25"/>
          <p:cNvSpPr/>
          <p:nvPr/>
        </p:nvSpPr>
        <p:spPr>
          <a:xfrm>
            <a:off x="7416315" y="2178949"/>
            <a:ext cx="1322321" cy="924718"/>
          </a:xfrm>
          <a:prstGeom prst="wedgeRectCallout">
            <a:avLst>
              <a:gd name="adj1" fmla="val -64838"/>
              <a:gd name="adj2" fmla="val 78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Question</a:t>
            </a:r>
          </a:p>
        </p:txBody>
      </p:sp>
      <p:sp>
        <p:nvSpPr>
          <p:cNvPr id="27" name="Rectangular Callout 26"/>
          <p:cNvSpPr/>
          <p:nvPr/>
        </p:nvSpPr>
        <p:spPr>
          <a:xfrm>
            <a:off x="4769816" y="188640"/>
            <a:ext cx="1322321" cy="924718"/>
          </a:xfrm>
          <a:prstGeom prst="wedgeRectCallout">
            <a:avLst>
              <a:gd name="adj1" fmla="val -114082"/>
              <a:gd name="adj2" fmla="val 2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Wrong</a:t>
            </a:r>
          </a:p>
          <a:p>
            <a:pPr algn="ctr"/>
            <a:r>
              <a:rPr lang="en-GB" dirty="0">
                <a:solidFill>
                  <a:prstClr val="white"/>
                </a:solidFill>
              </a:rPr>
              <a:t>Answer</a:t>
            </a:r>
          </a:p>
        </p:txBody>
      </p:sp>
      <p:sp>
        <p:nvSpPr>
          <p:cNvPr id="28" name="Rectangular Callout 27"/>
          <p:cNvSpPr/>
          <p:nvPr/>
        </p:nvSpPr>
        <p:spPr>
          <a:xfrm>
            <a:off x="2564160" y="2272334"/>
            <a:ext cx="1322321" cy="924718"/>
          </a:xfrm>
          <a:prstGeom prst="wedgeRectCallout">
            <a:avLst>
              <a:gd name="adj1" fmla="val -64838"/>
              <a:gd name="adj2" fmla="val 78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Bad, wrong or repeated question.</a:t>
            </a:r>
          </a:p>
        </p:txBody>
      </p:sp>
    </p:spTree>
    <p:extLst>
      <p:ext uri="{BB962C8B-B14F-4D97-AF65-F5344CB8AC3E}">
        <p14:creationId xmlns:p14="http://schemas.microsoft.com/office/powerpoint/2010/main" val="40712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24"/>
                                        </p:tgtEl>
                                      </p:cBhvr>
                                    </p:animEffect>
                                    <p:set>
                                      <p:cBhvr>
                                        <p:cTn id="33" dur="1" fill="hold">
                                          <p:stCondLst>
                                            <p:cond delay="499"/>
                                          </p:stCondLst>
                                        </p:cTn>
                                        <p:tgtEl>
                                          <p:spTgt spid="2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6" presetClass="exit" presetSubtype="0" fill="hold" nodeType="clickEffect">
                                  <p:stCondLst>
                                    <p:cond delay="0"/>
                                  </p:stCondLst>
                                  <p:childTnLst>
                                    <p:animEffect transition="out" filter="wipe(down)">
                                      <p:cBhvr>
                                        <p:cTn id="55" dur="180" accel="50000">
                                          <p:stCondLst>
                                            <p:cond delay="1820"/>
                                          </p:stCondLst>
                                        </p:cTn>
                                        <p:tgtEl>
                                          <p:spTgt spid="9"/>
                                        </p:tgtEl>
                                      </p:cBhvr>
                                    </p:animEffect>
                                    <p:anim calcmode="lin" valueType="num">
                                      <p:cBhvr>
                                        <p:cTn id="56"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57"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58"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9"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0"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1"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2"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63" dur="26">
                                          <p:stCondLst>
                                            <p:cond delay="620"/>
                                          </p:stCondLst>
                                        </p:cTn>
                                        <p:tgtEl>
                                          <p:spTgt spid="9"/>
                                        </p:tgtEl>
                                      </p:cBhvr>
                                      <p:to x="100000" y="60000"/>
                                    </p:animScale>
                                    <p:animScale>
                                      <p:cBhvr>
                                        <p:cTn id="64" dur="166" decel="50000">
                                          <p:stCondLst>
                                            <p:cond delay="646"/>
                                          </p:stCondLst>
                                        </p:cTn>
                                        <p:tgtEl>
                                          <p:spTgt spid="9"/>
                                        </p:tgtEl>
                                      </p:cBhvr>
                                      <p:to x="100000" y="100000"/>
                                    </p:animScale>
                                    <p:animScale>
                                      <p:cBhvr>
                                        <p:cTn id="65" dur="26">
                                          <p:stCondLst>
                                            <p:cond delay="1312"/>
                                          </p:stCondLst>
                                        </p:cTn>
                                        <p:tgtEl>
                                          <p:spTgt spid="9"/>
                                        </p:tgtEl>
                                      </p:cBhvr>
                                      <p:to x="100000" y="80000"/>
                                    </p:animScale>
                                    <p:animScale>
                                      <p:cBhvr>
                                        <p:cTn id="66" dur="166" decel="50000">
                                          <p:stCondLst>
                                            <p:cond delay="1338"/>
                                          </p:stCondLst>
                                        </p:cTn>
                                        <p:tgtEl>
                                          <p:spTgt spid="9"/>
                                        </p:tgtEl>
                                      </p:cBhvr>
                                      <p:to x="100000" y="100000"/>
                                    </p:animScale>
                                    <p:animScale>
                                      <p:cBhvr>
                                        <p:cTn id="67" dur="26">
                                          <p:stCondLst>
                                            <p:cond delay="1642"/>
                                          </p:stCondLst>
                                        </p:cTn>
                                        <p:tgtEl>
                                          <p:spTgt spid="9"/>
                                        </p:tgtEl>
                                      </p:cBhvr>
                                      <p:to x="100000" y="90000"/>
                                    </p:animScale>
                                    <p:animScale>
                                      <p:cBhvr>
                                        <p:cTn id="68" dur="166" decel="50000">
                                          <p:stCondLst>
                                            <p:cond delay="1668"/>
                                          </p:stCondLst>
                                        </p:cTn>
                                        <p:tgtEl>
                                          <p:spTgt spid="9"/>
                                        </p:tgtEl>
                                      </p:cBhvr>
                                      <p:to x="100000" y="100000"/>
                                    </p:animScale>
                                    <p:animScale>
                                      <p:cBhvr>
                                        <p:cTn id="69" dur="26">
                                          <p:stCondLst>
                                            <p:cond delay="1808"/>
                                          </p:stCondLst>
                                        </p:cTn>
                                        <p:tgtEl>
                                          <p:spTgt spid="9"/>
                                        </p:tgtEl>
                                      </p:cBhvr>
                                      <p:to x="100000" y="95000"/>
                                    </p:animScale>
                                    <p:animScale>
                                      <p:cBhvr>
                                        <p:cTn id="70" dur="166" decel="50000">
                                          <p:stCondLst>
                                            <p:cond delay="1834"/>
                                          </p:stCondLst>
                                        </p:cTn>
                                        <p:tgtEl>
                                          <p:spTgt spid="9"/>
                                        </p:tgtEl>
                                      </p:cBhvr>
                                      <p:to x="100000" y="100000"/>
                                    </p:animScale>
                                    <p:set>
                                      <p:cBhvr>
                                        <p:cTn id="71" dur="1" fill="hold">
                                          <p:stCondLst>
                                            <p:cond delay="1999"/>
                                          </p:stCondLst>
                                        </p:cTn>
                                        <p:tgtEl>
                                          <p:spTgt spid="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27"/>
                                        </p:tgtEl>
                                      </p:cBhvr>
                                    </p:animEffect>
                                    <p:set>
                                      <p:cBhvr>
                                        <p:cTn id="76" dur="1" fill="hold">
                                          <p:stCondLst>
                                            <p:cond delay="499"/>
                                          </p:stCondLst>
                                        </p:cTn>
                                        <p:tgtEl>
                                          <p:spTgt spid="27"/>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nodeType="clickEffect">
                                  <p:stCondLst>
                                    <p:cond delay="0"/>
                                  </p:stCondLst>
                                  <p:childTnLst>
                                    <p:animMotion origin="layout" path="M -8.33333E-7 -1.11111E-6 L -0.03715 -0.37014 " pathEditMode="relative" rAng="0" ptsTypes="AA">
                                      <p:cBhvr>
                                        <p:cTn id="80" dur="2000" fill="hold"/>
                                        <p:tgtEl>
                                          <p:spTgt spid="8"/>
                                        </p:tgtEl>
                                        <p:attrNameLst>
                                          <p:attrName>ppt_x</p:attrName>
                                          <p:attrName>ppt_y</p:attrName>
                                        </p:attrNameLst>
                                      </p:cBhvr>
                                      <p:rCtr x="-1858" y="-18519"/>
                                    </p:animMotion>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6" presetClass="exit" presetSubtype="0" fill="hold" nodeType="clickEffect">
                                  <p:stCondLst>
                                    <p:cond delay="0"/>
                                  </p:stCondLst>
                                  <p:childTnLst>
                                    <p:animEffect transition="out" filter="wipe(down)">
                                      <p:cBhvr>
                                        <p:cTn id="88" dur="180" accel="50000">
                                          <p:stCondLst>
                                            <p:cond delay="1820"/>
                                          </p:stCondLst>
                                        </p:cTn>
                                        <p:tgtEl>
                                          <p:spTgt spid="3"/>
                                        </p:tgtEl>
                                      </p:cBhvr>
                                    </p:animEffect>
                                    <p:anim calcmode="lin" valueType="num">
                                      <p:cBhvr>
                                        <p:cTn id="89"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90"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91"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2"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3"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4"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5"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96" dur="26">
                                          <p:stCondLst>
                                            <p:cond delay="620"/>
                                          </p:stCondLst>
                                        </p:cTn>
                                        <p:tgtEl>
                                          <p:spTgt spid="3"/>
                                        </p:tgtEl>
                                      </p:cBhvr>
                                      <p:to x="100000" y="60000"/>
                                    </p:animScale>
                                    <p:animScale>
                                      <p:cBhvr>
                                        <p:cTn id="97" dur="166" decel="50000">
                                          <p:stCondLst>
                                            <p:cond delay="646"/>
                                          </p:stCondLst>
                                        </p:cTn>
                                        <p:tgtEl>
                                          <p:spTgt spid="3"/>
                                        </p:tgtEl>
                                      </p:cBhvr>
                                      <p:to x="100000" y="100000"/>
                                    </p:animScale>
                                    <p:animScale>
                                      <p:cBhvr>
                                        <p:cTn id="98" dur="26">
                                          <p:stCondLst>
                                            <p:cond delay="1312"/>
                                          </p:stCondLst>
                                        </p:cTn>
                                        <p:tgtEl>
                                          <p:spTgt spid="3"/>
                                        </p:tgtEl>
                                      </p:cBhvr>
                                      <p:to x="100000" y="80000"/>
                                    </p:animScale>
                                    <p:animScale>
                                      <p:cBhvr>
                                        <p:cTn id="99" dur="166" decel="50000">
                                          <p:stCondLst>
                                            <p:cond delay="1338"/>
                                          </p:stCondLst>
                                        </p:cTn>
                                        <p:tgtEl>
                                          <p:spTgt spid="3"/>
                                        </p:tgtEl>
                                      </p:cBhvr>
                                      <p:to x="100000" y="100000"/>
                                    </p:animScale>
                                    <p:animScale>
                                      <p:cBhvr>
                                        <p:cTn id="100" dur="26">
                                          <p:stCondLst>
                                            <p:cond delay="1642"/>
                                          </p:stCondLst>
                                        </p:cTn>
                                        <p:tgtEl>
                                          <p:spTgt spid="3"/>
                                        </p:tgtEl>
                                      </p:cBhvr>
                                      <p:to x="100000" y="90000"/>
                                    </p:animScale>
                                    <p:animScale>
                                      <p:cBhvr>
                                        <p:cTn id="101" dur="166" decel="50000">
                                          <p:stCondLst>
                                            <p:cond delay="1668"/>
                                          </p:stCondLst>
                                        </p:cTn>
                                        <p:tgtEl>
                                          <p:spTgt spid="3"/>
                                        </p:tgtEl>
                                      </p:cBhvr>
                                      <p:to x="100000" y="100000"/>
                                    </p:animScale>
                                    <p:animScale>
                                      <p:cBhvr>
                                        <p:cTn id="102" dur="26">
                                          <p:stCondLst>
                                            <p:cond delay="1808"/>
                                          </p:stCondLst>
                                        </p:cTn>
                                        <p:tgtEl>
                                          <p:spTgt spid="3"/>
                                        </p:tgtEl>
                                      </p:cBhvr>
                                      <p:to x="100000" y="95000"/>
                                    </p:animScale>
                                    <p:animScale>
                                      <p:cBhvr>
                                        <p:cTn id="103" dur="166" decel="50000">
                                          <p:stCondLst>
                                            <p:cond delay="1834"/>
                                          </p:stCondLst>
                                        </p:cTn>
                                        <p:tgtEl>
                                          <p:spTgt spid="3"/>
                                        </p:tgtEl>
                                      </p:cBhvr>
                                      <p:to x="100000" y="100000"/>
                                    </p:animScale>
                                    <p:set>
                                      <p:cBhvr>
                                        <p:cTn id="104" dur="1" fill="hold">
                                          <p:stCondLst>
                                            <p:cond delay="1999"/>
                                          </p:stCondLst>
                                        </p:cTn>
                                        <p:tgtEl>
                                          <p:spTgt spid="3"/>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 nodeType="clickEffect">
                                  <p:stCondLst>
                                    <p:cond delay="0"/>
                                  </p:stCondLst>
                                  <p:childTnLst>
                                    <p:animEffect transition="out" filter="fade">
                                      <p:cBhvr>
                                        <p:cTn id="108" dur="500"/>
                                        <p:tgtEl>
                                          <p:spTgt spid="28"/>
                                        </p:tgtEl>
                                      </p:cBhvr>
                                    </p:animEffect>
                                    <p:set>
                                      <p:cBhvr>
                                        <p:cTn id="109"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118" y="1412776"/>
            <a:ext cx="8487773"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The winning team is the one</a:t>
            </a:r>
          </a:p>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left on at the end.</a:t>
            </a:r>
          </a:p>
        </p:txBody>
      </p:sp>
    </p:spTree>
    <p:extLst>
      <p:ext uri="{BB962C8B-B14F-4D97-AF65-F5344CB8AC3E}">
        <p14:creationId xmlns:p14="http://schemas.microsoft.com/office/powerpoint/2010/main" val="550685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0" cy="6857999"/>
          </a:xfrm>
          <a:prstGeom prst="rect">
            <a:avLst/>
          </a:prstGeom>
        </p:spPr>
      </p:pic>
      <p:sp>
        <p:nvSpPr>
          <p:cNvPr id="3" name="Rectangle 2"/>
          <p:cNvSpPr/>
          <p:nvPr/>
        </p:nvSpPr>
        <p:spPr>
          <a:xfrm>
            <a:off x="764917" y="4860529"/>
            <a:ext cx="1689886"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Allah</a:t>
            </a:r>
          </a:p>
        </p:txBody>
      </p:sp>
      <p:sp>
        <p:nvSpPr>
          <p:cNvPr id="4" name="Rectangle 3"/>
          <p:cNvSpPr/>
          <p:nvPr/>
        </p:nvSpPr>
        <p:spPr>
          <a:xfrm>
            <a:off x="2878012" y="4860529"/>
            <a:ext cx="2409185" cy="769441"/>
          </a:xfrm>
          <a:prstGeom prst="rect">
            <a:avLst/>
          </a:prstGeom>
          <a:noFill/>
        </p:spPr>
        <p:txBody>
          <a:bodyPr wrap="none" lIns="91440" tIns="45720" rIns="91440" bIns="45720">
            <a:spAutoFit/>
          </a:bodyPr>
          <a:lstStyle/>
          <a:p>
            <a:pPr algn="ctr"/>
            <a:r>
              <a:rPr lang="en-US" sz="4400" b="1" spc="50" dirty="0" err="1">
                <a:ln w="9525" cmpd="sng">
                  <a:solidFill>
                    <a:schemeClr val="accent1"/>
                  </a:solidFill>
                  <a:prstDash val="solid"/>
                </a:ln>
                <a:solidFill>
                  <a:srgbClr val="70AD47">
                    <a:tint val="1000"/>
                  </a:srgbClr>
                </a:solidFill>
                <a:effectLst>
                  <a:glow rad="38100">
                    <a:schemeClr val="accent1">
                      <a:alpha val="40000"/>
                    </a:schemeClr>
                  </a:glow>
                </a:effectLst>
              </a:rPr>
              <a:t>Malaikah</a:t>
            </a:r>
            <a:endParaRPr lang="en-US" sz="4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Rectangle 4"/>
          <p:cNvSpPr/>
          <p:nvPr/>
        </p:nvSpPr>
        <p:spPr>
          <a:xfrm>
            <a:off x="5505668" y="4685858"/>
            <a:ext cx="1586267" cy="1323439"/>
          </a:xfrm>
          <a:prstGeom prst="rect">
            <a:avLst/>
          </a:prstGeom>
          <a:noFill/>
        </p:spPr>
        <p:txBody>
          <a:bodyPr wrap="non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Holy</a:t>
            </a:r>
          </a:p>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Books</a:t>
            </a:r>
          </a:p>
        </p:txBody>
      </p:sp>
      <p:sp>
        <p:nvSpPr>
          <p:cNvPr id="6" name="Rectangle 5"/>
          <p:cNvSpPr/>
          <p:nvPr/>
        </p:nvSpPr>
        <p:spPr>
          <a:xfrm>
            <a:off x="1649148" y="6010075"/>
            <a:ext cx="2016898" cy="830997"/>
          </a:xfrm>
          <a:prstGeom prst="rect">
            <a:avLst/>
          </a:prstGeom>
          <a:noFill/>
        </p:spPr>
        <p:txBody>
          <a:bodyPr wrap="none" lIns="91440" tIns="45720" rIns="91440" bIns="45720">
            <a:spAutoFit/>
          </a:bodyPr>
          <a:lstStyle/>
          <a:p>
            <a:pPr algn="ctr"/>
            <a:r>
              <a:rPr lang="en-US" sz="4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Risalah</a:t>
            </a:r>
            <a:endPar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Rectangle 6"/>
          <p:cNvSpPr/>
          <p:nvPr/>
        </p:nvSpPr>
        <p:spPr>
          <a:xfrm>
            <a:off x="3875510" y="6047778"/>
            <a:ext cx="2423292" cy="923330"/>
          </a:xfrm>
          <a:prstGeom prst="rect">
            <a:avLst/>
          </a:prstGeom>
          <a:noFill/>
        </p:spPr>
        <p:txBody>
          <a:bodyPr wrap="none" lIns="91440" tIns="45720" rIns="91440" bIns="45720">
            <a:spAutoFit/>
          </a:bodyPr>
          <a:lstStyle/>
          <a:p>
            <a:pPr algn="ctr"/>
            <a:r>
              <a:rPr lang="en-US" sz="5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Akhirah</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p:cNvSpPr/>
          <p:nvPr/>
        </p:nvSpPr>
        <p:spPr>
          <a:xfrm>
            <a:off x="6415393" y="5991224"/>
            <a:ext cx="2005677" cy="769441"/>
          </a:xfrm>
          <a:prstGeom prst="rect">
            <a:avLst/>
          </a:prstGeom>
          <a:noFill/>
        </p:spPr>
        <p:txBody>
          <a:bodyPr wrap="none" lIns="91440" tIns="45720" rIns="91440" bIns="45720">
            <a:spAutoFit/>
          </a:bodyPr>
          <a:lstStyle/>
          <a:p>
            <a:pPr algn="ct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Al-</a:t>
            </a:r>
            <a:r>
              <a:rPr lang="en-US" sz="4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Qadr</a:t>
            </a:r>
            <a:endPar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32-Point Star 8"/>
          <p:cNvSpPr/>
          <p:nvPr/>
        </p:nvSpPr>
        <p:spPr>
          <a:xfrm>
            <a:off x="5377350" y="309093"/>
            <a:ext cx="3766651" cy="2459865"/>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Black" panose="020B0A04020102020204" pitchFamily="34" charset="0"/>
              </a:rPr>
              <a:t>6 Articles Of Faith</a:t>
            </a:r>
          </a:p>
          <a:p>
            <a:pPr algn="ctr"/>
            <a:r>
              <a:rPr lang="en-GB" sz="2800" b="1" dirty="0">
                <a:latin typeface="Arial Black" panose="020B0A04020102020204" pitchFamily="34" charset="0"/>
              </a:rPr>
              <a:t>SUNNI</a:t>
            </a:r>
          </a:p>
        </p:txBody>
      </p:sp>
    </p:spTree>
    <p:extLst>
      <p:ext uri="{BB962C8B-B14F-4D97-AF65-F5344CB8AC3E}">
        <p14:creationId xmlns:p14="http://schemas.microsoft.com/office/powerpoint/2010/main" val="2876450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069" y="327166"/>
            <a:ext cx="8417818" cy="4154984"/>
          </a:xfrm>
          <a:prstGeom prst="rect">
            <a:avLst/>
          </a:prstGeom>
          <a:noFill/>
        </p:spPr>
        <p:txBody>
          <a:bodyPr wrap="non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r>
              <a:rPr lang="en-US" sz="6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You must believe in</a:t>
            </a:r>
          </a:p>
          <a:p>
            <a:pPr algn="ctr"/>
            <a:r>
              <a:rPr lang="en-US" sz="6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Allah, his angels, his holy</a:t>
            </a:r>
          </a:p>
          <a:p>
            <a:pPr algn="ctr"/>
            <a:r>
              <a:rPr lang="en-US" sz="6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Books, his messengers, in the </a:t>
            </a:r>
          </a:p>
          <a:p>
            <a:pPr algn="ctr"/>
            <a:r>
              <a:rPr lang="en-US" sz="6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Last Day and in fate.”</a:t>
            </a:r>
          </a:p>
        </p:txBody>
      </p:sp>
      <p:sp>
        <p:nvSpPr>
          <p:cNvPr id="3" name="Rectangle 2"/>
          <p:cNvSpPr/>
          <p:nvPr/>
        </p:nvSpPr>
        <p:spPr>
          <a:xfrm>
            <a:off x="705773" y="4482150"/>
            <a:ext cx="7526419"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Muhammad – The Hadith</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29128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0" cy="6857999"/>
          </a:xfrm>
          <a:prstGeom prst="rect">
            <a:avLst/>
          </a:prstGeom>
        </p:spPr>
      </p:pic>
      <p:sp>
        <p:nvSpPr>
          <p:cNvPr id="3" name="Rectangle 2"/>
          <p:cNvSpPr/>
          <p:nvPr/>
        </p:nvSpPr>
        <p:spPr>
          <a:xfrm>
            <a:off x="469997" y="4860529"/>
            <a:ext cx="2279727"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Tawhid</a:t>
            </a:r>
          </a:p>
        </p:txBody>
      </p:sp>
      <p:sp>
        <p:nvSpPr>
          <p:cNvPr id="4" name="Rectangle 3"/>
          <p:cNvSpPr/>
          <p:nvPr/>
        </p:nvSpPr>
        <p:spPr>
          <a:xfrm>
            <a:off x="3149496" y="4860529"/>
            <a:ext cx="1866217" cy="769441"/>
          </a:xfrm>
          <a:prstGeom prst="rect">
            <a:avLst/>
          </a:prstGeom>
          <a:noFill/>
        </p:spPr>
        <p:txBody>
          <a:bodyPr wrap="none" lIns="91440" tIns="45720" rIns="91440" bIns="45720">
            <a:spAutoFit/>
          </a:bodyPr>
          <a:lstStyle/>
          <a:p>
            <a:pPr algn="ctr"/>
            <a:r>
              <a:rPr lang="en-US" sz="4400" b="1" spc="50" dirty="0" err="1">
                <a:ln w="9525" cmpd="sng">
                  <a:solidFill>
                    <a:schemeClr val="accent1"/>
                  </a:solidFill>
                  <a:prstDash val="solid"/>
                </a:ln>
                <a:solidFill>
                  <a:srgbClr val="70AD47">
                    <a:tint val="1000"/>
                  </a:srgbClr>
                </a:solidFill>
                <a:effectLst>
                  <a:glow rad="38100">
                    <a:schemeClr val="accent1">
                      <a:alpha val="40000"/>
                    </a:schemeClr>
                  </a:glow>
                </a:effectLst>
              </a:rPr>
              <a:t>Adalah</a:t>
            </a:r>
            <a:endParaRPr lang="en-US" sz="4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Rectangle 4"/>
          <p:cNvSpPr/>
          <p:nvPr/>
        </p:nvSpPr>
        <p:spPr>
          <a:xfrm>
            <a:off x="5077364" y="5074434"/>
            <a:ext cx="2516266" cy="677108"/>
          </a:xfrm>
          <a:prstGeom prst="rect">
            <a:avLst/>
          </a:prstGeom>
          <a:noFill/>
        </p:spPr>
        <p:txBody>
          <a:bodyPr wrap="none" lIns="91440" tIns="45720" rIns="91440" bIns="45720">
            <a:spAutoFit/>
          </a:bodyPr>
          <a:lstStyle/>
          <a:p>
            <a:pPr algn="ctr"/>
            <a:r>
              <a:rPr lang="en-US" sz="3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Nubuwwah</a:t>
            </a:r>
            <a:endParaRPr lang="en-US" sz="3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Rectangle 5"/>
          <p:cNvSpPr/>
          <p:nvPr/>
        </p:nvSpPr>
        <p:spPr>
          <a:xfrm>
            <a:off x="1424119" y="6010075"/>
            <a:ext cx="2466958" cy="830997"/>
          </a:xfrm>
          <a:prstGeom prst="rect">
            <a:avLst/>
          </a:prstGeom>
          <a:noFill/>
        </p:spPr>
        <p:txBody>
          <a:bodyPr wrap="none" lIns="91440" tIns="45720" rIns="91440" bIns="45720">
            <a:spAutoFit/>
          </a:bodyPr>
          <a:lstStyle/>
          <a:p>
            <a:pPr algn="ctr"/>
            <a:r>
              <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Imamate</a:t>
            </a:r>
          </a:p>
        </p:txBody>
      </p:sp>
      <p:sp>
        <p:nvSpPr>
          <p:cNvPr id="8" name="Rectangle 7"/>
          <p:cNvSpPr/>
          <p:nvPr/>
        </p:nvSpPr>
        <p:spPr>
          <a:xfrm>
            <a:off x="6265480" y="5991224"/>
            <a:ext cx="2305504" cy="769441"/>
          </a:xfrm>
          <a:prstGeom prst="rect">
            <a:avLst/>
          </a:prstGeom>
          <a:noFill/>
        </p:spPr>
        <p:txBody>
          <a:bodyPr wrap="none" lIns="91440" tIns="45720" rIns="91440" bIns="45720">
            <a:spAutoFit/>
          </a:bodyPr>
          <a:lstStyle/>
          <a:p>
            <a:pPr algn="ctr"/>
            <a:r>
              <a:rPr lang="en-US" sz="4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Qayamat</a:t>
            </a:r>
            <a:endPar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32-Point Star 8"/>
          <p:cNvSpPr/>
          <p:nvPr/>
        </p:nvSpPr>
        <p:spPr>
          <a:xfrm>
            <a:off x="5377350" y="309093"/>
            <a:ext cx="3766651" cy="2459865"/>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Black" panose="020B0A04020102020204" pitchFamily="34" charset="0"/>
              </a:rPr>
              <a:t>5 Roots Of Religion</a:t>
            </a:r>
          </a:p>
          <a:p>
            <a:pPr algn="ctr"/>
            <a:r>
              <a:rPr lang="en-GB" sz="2800" b="1" dirty="0">
                <a:latin typeface="Arial Black" panose="020B0A04020102020204" pitchFamily="34" charset="0"/>
              </a:rPr>
              <a:t>SHI’A</a:t>
            </a:r>
          </a:p>
        </p:txBody>
      </p:sp>
    </p:spTree>
    <p:extLst>
      <p:ext uri="{BB962C8B-B14F-4D97-AF65-F5344CB8AC3E}">
        <p14:creationId xmlns:p14="http://schemas.microsoft.com/office/powerpoint/2010/main" val="4257428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0001" y="1177172"/>
            <a:ext cx="264367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Oneness</a:t>
            </a:r>
          </a:p>
        </p:txBody>
      </p:sp>
      <p:sp>
        <p:nvSpPr>
          <p:cNvPr id="3" name="Rectangle 2"/>
          <p:cNvSpPr/>
          <p:nvPr/>
        </p:nvSpPr>
        <p:spPr>
          <a:xfrm>
            <a:off x="5130803" y="1408991"/>
            <a:ext cx="210211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Justice</a:t>
            </a:r>
          </a:p>
        </p:txBody>
      </p:sp>
      <p:sp>
        <p:nvSpPr>
          <p:cNvPr id="4" name="Rectangle 3"/>
          <p:cNvSpPr/>
          <p:nvPr/>
        </p:nvSpPr>
        <p:spPr>
          <a:xfrm>
            <a:off x="908454" y="2696879"/>
            <a:ext cx="3978590" cy="923330"/>
          </a:xfrm>
          <a:prstGeom prst="rect">
            <a:avLst/>
          </a:prstGeom>
          <a:noFill/>
        </p:spPr>
        <p:txBody>
          <a:bodyPr wrap="none" lIns="91440" tIns="45720" rIns="91440" bIns="45720">
            <a:spAutoFit/>
          </a:bodyPr>
          <a:lstStyle/>
          <a:p>
            <a:pPr algn="ct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Prophethood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Rectangle 4"/>
          <p:cNvSpPr/>
          <p:nvPr/>
        </p:nvSpPr>
        <p:spPr>
          <a:xfrm>
            <a:off x="4253964" y="3933250"/>
            <a:ext cx="331488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Leadership</a:t>
            </a:r>
          </a:p>
        </p:txBody>
      </p:sp>
      <p:sp>
        <p:nvSpPr>
          <p:cNvPr id="6" name="Rectangle 5"/>
          <p:cNvSpPr/>
          <p:nvPr/>
        </p:nvSpPr>
        <p:spPr>
          <a:xfrm>
            <a:off x="1700139" y="5161936"/>
            <a:ext cx="383765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Resurrection</a:t>
            </a:r>
          </a:p>
        </p:txBody>
      </p:sp>
    </p:spTree>
    <p:extLst>
      <p:ext uri="{BB962C8B-B14F-4D97-AF65-F5344CB8AC3E}">
        <p14:creationId xmlns:p14="http://schemas.microsoft.com/office/powerpoint/2010/main" val="1104848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60" y="211256"/>
            <a:ext cx="7300396" cy="6124754"/>
          </a:xfrm>
          <a:prstGeom prst="rect">
            <a:avLst/>
          </a:prstGeom>
          <a:noFill/>
        </p:spPr>
        <p:txBody>
          <a:bodyPr wrap="none" lIns="91440" tIns="45720" rIns="91440" bIns="45720">
            <a:spAutoFit/>
          </a:bodyPr>
          <a:lstStyle/>
          <a:p>
            <a:pPr algn="ctr"/>
            <a:r>
              <a:rPr lang="en-US" sz="19600" b="1" dirty="0">
                <a:ln w="6600">
                  <a:solidFill>
                    <a:schemeClr val="accent2"/>
                  </a:solidFill>
                  <a:prstDash val="solid"/>
                </a:ln>
                <a:solidFill>
                  <a:schemeClr val="accent6"/>
                </a:solidFill>
                <a:effectLst>
                  <a:outerShdw dist="38100" dir="2700000" algn="tl" rotWithShape="0">
                    <a:schemeClr val="accent2"/>
                  </a:outerShdw>
                </a:effectLst>
                <a:latin typeface="Chiller" panose="04020404031007020602" pitchFamily="82" charset="0"/>
              </a:rPr>
              <a:t>What’s in</a:t>
            </a:r>
          </a:p>
          <a:p>
            <a:pPr algn="ctr"/>
            <a:r>
              <a:rPr lang="en-US" sz="19600" b="1" dirty="0">
                <a:ln w="6600">
                  <a:solidFill>
                    <a:schemeClr val="accent2"/>
                  </a:solidFill>
                  <a:prstDash val="solid"/>
                </a:ln>
                <a:solidFill>
                  <a:schemeClr val="accent6"/>
                </a:solidFill>
                <a:effectLst>
                  <a:outerShdw dist="38100" dir="2700000" algn="tl" rotWithShape="0">
                    <a:schemeClr val="accent2"/>
                  </a:outerShdw>
                </a:effectLst>
                <a:latin typeface="Chiller" panose="04020404031007020602" pitchFamily="82" charset="0"/>
              </a:rPr>
              <a:t> the bag?</a:t>
            </a:r>
            <a:endParaRPr lang="en-US" sz="19600" b="1" cap="none" spc="0" dirty="0">
              <a:ln w="6600">
                <a:solidFill>
                  <a:schemeClr val="accent2"/>
                </a:solidFill>
                <a:prstDash val="solid"/>
              </a:ln>
              <a:solidFill>
                <a:schemeClr val="accent6"/>
              </a:solidFill>
              <a:effectLst>
                <a:outerShdw dist="38100" dir="2700000" algn="tl" rotWithShape="0">
                  <a:schemeClr val="accent2"/>
                </a:outerShdw>
              </a:effectLst>
              <a:latin typeface="Chiller" panose="04020404031007020602" pitchFamily="82" charset="0"/>
            </a:endParaRPr>
          </a:p>
        </p:txBody>
      </p:sp>
    </p:spTree>
    <p:extLst>
      <p:ext uri="{BB962C8B-B14F-4D97-AF65-F5344CB8AC3E}">
        <p14:creationId xmlns:p14="http://schemas.microsoft.com/office/powerpoint/2010/main" val="283584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3714" y="275650"/>
            <a:ext cx="7236276" cy="923330"/>
          </a:xfrm>
          <a:prstGeom prst="rect">
            <a:avLst/>
          </a:prstGeom>
          <a:noFill/>
          <a:effectLst>
            <a:outerShdw blurRad="50800" dist="38100" dir="8100000" algn="tr" rotWithShape="0">
              <a:prstClr val="black">
                <a:alpha val="40000"/>
              </a:prstClr>
            </a:outerShdw>
          </a:effectLst>
        </p:spPr>
        <p:txBody>
          <a:bodyPr wrap="none" lIns="91440" tIns="45720" rIns="91440" bIns="45720">
            <a:spAutoFit/>
          </a:bodyPr>
          <a:lstStyle/>
          <a:p>
            <a:pPr algn="ctr"/>
            <a:r>
              <a:rPr lang="en-US" sz="5400" dirty="0">
                <a:ln w="0"/>
                <a:solidFill>
                  <a:srgbClr val="FF0000"/>
                </a:solidFill>
                <a:effectLst>
                  <a:reflection blurRad="6350" stA="53000" endA="300" endPos="35500" dir="5400000" sy="-90000" algn="bl" rotWithShape="0"/>
                </a:effectLst>
                <a:latin typeface="Algerian" panose="04020705040A02060702" pitchFamily="82" charset="0"/>
              </a:rPr>
              <a:t>WHAT IS ALLAH LIKE?</a:t>
            </a:r>
          </a:p>
        </p:txBody>
      </p:sp>
      <p:sp>
        <p:nvSpPr>
          <p:cNvPr id="3" name="Rectangle 2"/>
          <p:cNvSpPr/>
          <p:nvPr/>
        </p:nvSpPr>
        <p:spPr>
          <a:xfrm>
            <a:off x="3295722" y="2967335"/>
            <a:ext cx="2552558" cy="923330"/>
          </a:xfrm>
          <a:prstGeom prst="rect">
            <a:avLst/>
          </a:prstGeom>
          <a:noFill/>
          <a:ln w="76200">
            <a:solidFill>
              <a:schemeClr val="tx1"/>
            </a:solidFill>
          </a:ln>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TAWHID</a:t>
            </a:r>
          </a:p>
        </p:txBody>
      </p:sp>
      <p:sp>
        <p:nvSpPr>
          <p:cNvPr id="4" name="Cloud Callout 3"/>
          <p:cNvSpPr/>
          <p:nvPr/>
        </p:nvSpPr>
        <p:spPr>
          <a:xfrm>
            <a:off x="-39492" y="1308814"/>
            <a:ext cx="3335214" cy="1548685"/>
          </a:xfrm>
          <a:prstGeom prst="cloudCallout">
            <a:avLst>
              <a:gd name="adj1" fmla="val 71513"/>
              <a:gd name="adj2" fmla="val 44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MONOTHEISM</a:t>
            </a:r>
          </a:p>
        </p:txBody>
      </p:sp>
      <p:sp>
        <p:nvSpPr>
          <p:cNvPr id="5" name="Cloud Callout 4"/>
          <p:cNvSpPr/>
          <p:nvPr/>
        </p:nvSpPr>
        <p:spPr>
          <a:xfrm>
            <a:off x="5756857" y="1308814"/>
            <a:ext cx="2923505" cy="1548685"/>
          </a:xfrm>
          <a:prstGeom prst="cloudCallout">
            <a:avLst>
              <a:gd name="adj1" fmla="val -52276"/>
              <a:gd name="adj2" fmla="val 516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UNITY</a:t>
            </a:r>
          </a:p>
        </p:txBody>
      </p:sp>
      <p:sp>
        <p:nvSpPr>
          <p:cNvPr id="6" name="Cloud Callout 5"/>
          <p:cNvSpPr/>
          <p:nvPr/>
        </p:nvSpPr>
        <p:spPr>
          <a:xfrm>
            <a:off x="76845" y="4443211"/>
            <a:ext cx="3102540" cy="2009104"/>
          </a:xfrm>
          <a:prstGeom prst="cloudCallout">
            <a:avLst>
              <a:gd name="adj1" fmla="val 67108"/>
              <a:gd name="adj2" fmla="val -730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UNIVERSAL GOD</a:t>
            </a:r>
          </a:p>
          <a:p>
            <a:pPr algn="ctr"/>
            <a:r>
              <a:rPr lang="en-GB" sz="2400" b="1" dirty="0"/>
              <a:t>OF ALL HUMANITY</a:t>
            </a:r>
          </a:p>
        </p:txBody>
      </p:sp>
      <p:sp>
        <p:nvSpPr>
          <p:cNvPr id="7" name="Cloud Callout 6"/>
          <p:cNvSpPr/>
          <p:nvPr/>
        </p:nvSpPr>
        <p:spPr>
          <a:xfrm>
            <a:off x="5756857" y="4443211"/>
            <a:ext cx="3618962" cy="2524259"/>
          </a:xfrm>
          <a:prstGeom prst="cloudCallout">
            <a:avLst>
              <a:gd name="adj1" fmla="val -49192"/>
              <a:gd name="adj2" fmla="val -730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THE SHAHADAH </a:t>
            </a:r>
          </a:p>
          <a:p>
            <a:pPr algn="ctr"/>
            <a:r>
              <a:rPr lang="en-GB" sz="2400" b="1" dirty="0"/>
              <a:t>“THERE IS NO GOD BUT ALLAH”</a:t>
            </a:r>
          </a:p>
        </p:txBody>
      </p:sp>
    </p:spTree>
    <p:extLst>
      <p:ext uri="{BB962C8B-B14F-4D97-AF65-F5344CB8AC3E}">
        <p14:creationId xmlns:p14="http://schemas.microsoft.com/office/powerpoint/2010/main" val="2988184473"/>
      </p:ext>
    </p:extLst>
  </p:cSld>
  <p:clrMapOvr>
    <a:masterClrMapping/>
  </p:clrMapOvr>
  <p:transition spd="slow">
    <p:comb/>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69" y="2318196"/>
            <a:ext cx="9155710" cy="1777285"/>
          </a:xfrm>
          <a:prstGeom prst="rect">
            <a:avLst/>
          </a:prstGeom>
        </p:spPr>
      </p:pic>
      <p:sp>
        <p:nvSpPr>
          <p:cNvPr id="4" name="Rectangle 3"/>
          <p:cNvSpPr/>
          <p:nvPr/>
        </p:nvSpPr>
        <p:spPr>
          <a:xfrm>
            <a:off x="177769" y="2318195"/>
            <a:ext cx="1715425" cy="17772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rot="20910352">
            <a:off x="-72936" y="765047"/>
            <a:ext cx="1196161" cy="3785652"/>
          </a:xfrm>
          <a:prstGeom prst="rect">
            <a:avLst/>
          </a:prstGeom>
          <a:noFill/>
        </p:spPr>
        <p:txBody>
          <a:bodyPr wrap="none" lIns="91440" tIns="45720" rIns="91440" bIns="45720">
            <a:spAutoFit/>
          </a:bodyPr>
          <a:lstStyle/>
          <a:p>
            <a:pPr algn="ctr"/>
            <a:endParaRPr lang="en-US" sz="10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n-US" sz="14000" b="1" dirty="0">
                <a:ln w="9525">
                  <a:solidFill>
                    <a:schemeClr val="bg1"/>
                  </a:solidFill>
                  <a:prstDash val="solid"/>
                </a:ln>
                <a:solidFill>
                  <a:schemeClr val="accent5"/>
                </a:solidFill>
                <a:effectLst>
                  <a:outerShdw blurRad="12700" dist="38100" dir="2700000" algn="tl" rotWithShape="0">
                    <a:schemeClr val="accent2"/>
                  </a:outerShdw>
                </a:effectLst>
              </a:rPr>
              <a:t>R</a:t>
            </a:r>
            <a:endParaRPr lang="en-US" sz="14000" b="1" cap="none" spc="0" dirty="0">
              <a:ln w="9525">
                <a:solidFill>
                  <a:schemeClr val="bg1"/>
                </a:solidFill>
                <a:prstDash val="solid"/>
              </a:ln>
              <a:solidFill>
                <a:schemeClr val="accent5"/>
              </a:solidFill>
              <a:effectLst>
                <a:outerShdw blurRad="12700" dist="38100" dir="2700000" algn="tl" rotWithShape="0">
                  <a:schemeClr val="accent2"/>
                </a:outerShdw>
              </a:effectLst>
            </a:endParaRPr>
          </a:p>
        </p:txBody>
      </p:sp>
      <p:sp>
        <p:nvSpPr>
          <p:cNvPr id="6" name="Rectangle 5"/>
          <p:cNvSpPr/>
          <p:nvPr/>
        </p:nvSpPr>
        <p:spPr>
          <a:xfrm rot="681460">
            <a:off x="941788" y="2207481"/>
            <a:ext cx="1059906" cy="2246769"/>
          </a:xfrm>
          <a:prstGeom prst="rect">
            <a:avLst/>
          </a:prstGeom>
          <a:noFill/>
        </p:spPr>
        <p:txBody>
          <a:bodyPr wrap="none" lIns="91440" tIns="45720" rIns="91440" bIns="45720">
            <a:spAutoFit/>
          </a:bodyPr>
          <a:lstStyle/>
          <a:p>
            <a:pPr algn="ctr"/>
            <a:r>
              <a:rPr lang="en-US" sz="14000" b="1" dirty="0">
                <a:ln w="9525">
                  <a:solidFill>
                    <a:schemeClr val="bg1"/>
                  </a:solidFill>
                  <a:prstDash val="solid"/>
                </a:ln>
                <a:solidFill>
                  <a:schemeClr val="accent5"/>
                </a:solidFill>
                <a:effectLst>
                  <a:outerShdw blurRad="12700" dist="38100" dir="2700000" algn="tl" rotWithShape="0">
                    <a:schemeClr val="accent2"/>
                  </a:outerShdw>
                </a:effectLst>
              </a:rPr>
              <a:t>E</a:t>
            </a:r>
            <a:endParaRPr lang="en-US" sz="14000" b="1" cap="none" spc="0" dirty="0">
              <a:ln w="9525">
                <a:solidFill>
                  <a:schemeClr val="bg1"/>
                </a:solidFill>
                <a:prstDash val="solid"/>
              </a:ln>
              <a:solidFill>
                <a:schemeClr val="accent5"/>
              </a:solidFill>
              <a:effectLst>
                <a:outerShdw blurRad="12700" dist="38100" dir="2700000" algn="tl" rotWithShape="0">
                  <a:schemeClr val="accent2"/>
                </a:outerShdw>
              </a:effectLst>
            </a:endParaRPr>
          </a:p>
        </p:txBody>
      </p:sp>
    </p:spTree>
    <p:extLst>
      <p:ext uri="{BB962C8B-B14F-4D97-AF65-F5344CB8AC3E}">
        <p14:creationId xmlns:p14="http://schemas.microsoft.com/office/powerpoint/2010/main" val="37176911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82" y="0"/>
            <a:ext cx="10412570" cy="6857999"/>
          </a:xfrm>
          <a:prstGeom prst="rect">
            <a:avLst/>
          </a:prstGeom>
        </p:spPr>
      </p:pic>
      <p:sp>
        <p:nvSpPr>
          <p:cNvPr id="3" name="TextBox 2"/>
          <p:cNvSpPr txBox="1"/>
          <p:nvPr/>
        </p:nvSpPr>
        <p:spPr>
          <a:xfrm>
            <a:off x="115910" y="318759"/>
            <a:ext cx="9234152" cy="2862322"/>
          </a:xfrm>
          <a:prstGeom prst="rect">
            <a:avLst/>
          </a:prstGeom>
          <a:solidFill>
            <a:schemeClr val="bg2"/>
          </a:solidFill>
        </p:spPr>
        <p:txBody>
          <a:bodyPr wrap="square" rtlCol="0">
            <a:spAutoFit/>
          </a:bodyPr>
          <a:lstStyle/>
          <a:p>
            <a:r>
              <a:rPr lang="en-GB" sz="2000" dirty="0"/>
              <a:t>In Britain today there are nearly ______________ Muslims, making up __________ % of the population.</a:t>
            </a:r>
          </a:p>
          <a:p>
            <a:r>
              <a:rPr lang="en-GB" sz="2000" dirty="0"/>
              <a:t>Up until the  __________ twentieth century there were very ____________ Muslims in the __________. From the ___________ onwards  significant numbers of __________ came from the former __________, taking up the offer of __________ in post Second _______________ Britain.</a:t>
            </a:r>
          </a:p>
          <a:p>
            <a:r>
              <a:rPr lang="en-GB" sz="2000" dirty="0"/>
              <a:t>The 2011 ___________ shows that Britain is home to one of the most __________ Muslim communities in the ___________. The majority of British Muslims are __________ (95%) with remaining 5% coming from the __________ tradition.</a:t>
            </a:r>
          </a:p>
        </p:txBody>
      </p:sp>
      <p:sp>
        <p:nvSpPr>
          <p:cNvPr id="4" name="TextBox 3"/>
          <p:cNvSpPr txBox="1"/>
          <p:nvPr/>
        </p:nvSpPr>
        <p:spPr>
          <a:xfrm>
            <a:off x="920840" y="3499840"/>
            <a:ext cx="7263684" cy="400110"/>
          </a:xfrm>
          <a:prstGeom prst="rect">
            <a:avLst/>
          </a:prstGeom>
          <a:solidFill>
            <a:schemeClr val="bg2"/>
          </a:solidFill>
        </p:spPr>
        <p:txBody>
          <a:bodyPr wrap="square" rtlCol="0">
            <a:spAutoFit/>
          </a:bodyPr>
          <a:lstStyle/>
          <a:p>
            <a:pPr algn="ctr"/>
            <a:r>
              <a:rPr lang="en-GB" sz="2000" dirty="0"/>
              <a:t>How much can you work out without the missing words?</a:t>
            </a:r>
          </a:p>
        </p:txBody>
      </p:sp>
      <p:sp>
        <p:nvSpPr>
          <p:cNvPr id="5" name="TextBox 4"/>
          <p:cNvSpPr txBox="1"/>
          <p:nvPr/>
        </p:nvSpPr>
        <p:spPr>
          <a:xfrm>
            <a:off x="115910" y="4469698"/>
            <a:ext cx="8873544" cy="1631216"/>
          </a:xfrm>
          <a:prstGeom prst="rect">
            <a:avLst/>
          </a:prstGeom>
          <a:solidFill>
            <a:schemeClr val="bg2"/>
          </a:solidFill>
        </p:spPr>
        <p:txBody>
          <a:bodyPr wrap="square" rtlCol="0">
            <a:spAutoFit/>
          </a:bodyPr>
          <a:lstStyle/>
          <a:p>
            <a:r>
              <a:rPr lang="en-GB" sz="2000" b="1" dirty="0"/>
              <a:t>World War            few                Shi’a                mid                         3 million              </a:t>
            </a:r>
          </a:p>
          <a:p>
            <a:endParaRPr lang="en-GB" sz="2000" b="1" dirty="0"/>
          </a:p>
          <a:p>
            <a:r>
              <a:rPr lang="en-GB" sz="2000" b="1" dirty="0"/>
              <a:t>         crumpets           4.5                UK                       colonies            diverse            1950s  </a:t>
            </a:r>
          </a:p>
          <a:p>
            <a:endParaRPr lang="en-GB" sz="2000" b="1" dirty="0"/>
          </a:p>
          <a:p>
            <a:r>
              <a:rPr lang="en-GB" sz="2000" b="1" dirty="0"/>
              <a:t>             world            Sunnis                               people                          work             </a:t>
            </a:r>
          </a:p>
        </p:txBody>
      </p:sp>
    </p:spTree>
    <p:extLst>
      <p:ext uri="{BB962C8B-B14F-4D97-AF65-F5344CB8AC3E}">
        <p14:creationId xmlns:p14="http://schemas.microsoft.com/office/powerpoint/2010/main" val="18056246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90873955"/>
              </p:ext>
            </p:extLst>
          </p:nvPr>
        </p:nvGraphicFramePr>
        <p:xfrm>
          <a:off x="1408090" y="199265"/>
          <a:ext cx="6096000" cy="40284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en-GB" dirty="0"/>
                        <a:t>QUALITY</a:t>
                      </a:r>
                    </a:p>
                  </a:txBody>
                  <a:tcPr/>
                </a:tc>
                <a:tc>
                  <a:txBody>
                    <a:bodyPr/>
                    <a:lstStyle/>
                    <a:p>
                      <a:pPr algn="ctr"/>
                      <a:r>
                        <a:rPr lang="en-GB" dirty="0"/>
                        <a:t>DEFINITION</a:t>
                      </a:r>
                    </a:p>
                  </a:txBody>
                  <a:tcPr/>
                </a:tc>
                <a:extLst>
                  <a:ext uri="{0D108BD9-81ED-4DB2-BD59-A6C34878D82A}">
                    <a16:rowId xmlns:a16="http://schemas.microsoft.com/office/drawing/2014/main" xmlns="" val="10000"/>
                  </a:ext>
                </a:extLst>
              </a:tr>
              <a:tr h="370840">
                <a:tc>
                  <a:txBody>
                    <a:bodyPr/>
                    <a:lstStyle/>
                    <a:p>
                      <a:pPr algn="ctr"/>
                      <a:r>
                        <a:rPr lang="en-GB" sz="2400" dirty="0"/>
                        <a:t>Immanent</a:t>
                      </a:r>
                    </a:p>
                  </a:txBody>
                  <a:tcPr/>
                </a:tc>
                <a:tc>
                  <a:txBody>
                    <a:bodyPr/>
                    <a:lstStyle/>
                    <a:p>
                      <a:endParaRPr lang="en-GB" dirty="0"/>
                    </a:p>
                  </a:txBody>
                  <a:tcPr/>
                </a:tc>
                <a:extLst>
                  <a:ext uri="{0D108BD9-81ED-4DB2-BD59-A6C34878D82A}">
                    <a16:rowId xmlns:a16="http://schemas.microsoft.com/office/drawing/2014/main" xmlns="" val="10001"/>
                  </a:ext>
                </a:extLst>
              </a:tr>
              <a:tr h="370840">
                <a:tc>
                  <a:txBody>
                    <a:bodyPr/>
                    <a:lstStyle/>
                    <a:p>
                      <a:pPr algn="ctr"/>
                      <a:r>
                        <a:rPr lang="en-GB" sz="2400" dirty="0"/>
                        <a:t>Transcendent</a:t>
                      </a:r>
                    </a:p>
                  </a:txBody>
                  <a:tcPr/>
                </a:tc>
                <a:tc>
                  <a:txBody>
                    <a:bodyPr/>
                    <a:lstStyle/>
                    <a:p>
                      <a:endParaRPr lang="en-GB"/>
                    </a:p>
                  </a:txBody>
                  <a:tcPr/>
                </a:tc>
                <a:extLst>
                  <a:ext uri="{0D108BD9-81ED-4DB2-BD59-A6C34878D82A}">
                    <a16:rowId xmlns:a16="http://schemas.microsoft.com/office/drawing/2014/main" xmlns="" val="10002"/>
                  </a:ext>
                </a:extLst>
              </a:tr>
              <a:tr h="370840">
                <a:tc>
                  <a:txBody>
                    <a:bodyPr/>
                    <a:lstStyle/>
                    <a:p>
                      <a:pPr algn="ctr"/>
                      <a:r>
                        <a:rPr lang="en-GB" sz="2400" dirty="0"/>
                        <a:t>Omniscient</a:t>
                      </a:r>
                    </a:p>
                  </a:txBody>
                  <a:tcPr/>
                </a:tc>
                <a:tc>
                  <a:txBody>
                    <a:bodyPr/>
                    <a:lstStyle/>
                    <a:p>
                      <a:endParaRPr lang="en-GB"/>
                    </a:p>
                  </a:txBody>
                  <a:tcPr/>
                </a:tc>
                <a:extLst>
                  <a:ext uri="{0D108BD9-81ED-4DB2-BD59-A6C34878D82A}">
                    <a16:rowId xmlns:a16="http://schemas.microsoft.com/office/drawing/2014/main" xmlns="" val="10003"/>
                  </a:ext>
                </a:extLst>
              </a:tr>
              <a:tr h="370840">
                <a:tc>
                  <a:txBody>
                    <a:bodyPr/>
                    <a:lstStyle/>
                    <a:p>
                      <a:pPr algn="ctr"/>
                      <a:r>
                        <a:rPr lang="en-GB" sz="2400" dirty="0"/>
                        <a:t>Omnipotent</a:t>
                      </a:r>
                    </a:p>
                  </a:txBody>
                  <a:tcPr/>
                </a:tc>
                <a:tc>
                  <a:txBody>
                    <a:bodyPr/>
                    <a:lstStyle/>
                    <a:p>
                      <a:endParaRPr lang="en-GB"/>
                    </a:p>
                  </a:txBody>
                  <a:tcPr/>
                </a:tc>
                <a:extLst>
                  <a:ext uri="{0D108BD9-81ED-4DB2-BD59-A6C34878D82A}">
                    <a16:rowId xmlns:a16="http://schemas.microsoft.com/office/drawing/2014/main" xmlns="" val="10004"/>
                  </a:ext>
                </a:extLst>
              </a:tr>
              <a:tr h="370840">
                <a:tc>
                  <a:txBody>
                    <a:bodyPr/>
                    <a:lstStyle/>
                    <a:p>
                      <a:pPr algn="ctr"/>
                      <a:r>
                        <a:rPr lang="en-GB" sz="2400" dirty="0"/>
                        <a:t>Omnibenevolent</a:t>
                      </a:r>
                    </a:p>
                  </a:txBody>
                  <a:tcPr/>
                </a:tc>
                <a:tc>
                  <a:txBody>
                    <a:bodyPr/>
                    <a:lstStyle/>
                    <a:p>
                      <a:endParaRPr lang="en-GB"/>
                    </a:p>
                  </a:txBody>
                  <a:tcPr/>
                </a:tc>
                <a:extLst>
                  <a:ext uri="{0D108BD9-81ED-4DB2-BD59-A6C34878D82A}">
                    <a16:rowId xmlns:a16="http://schemas.microsoft.com/office/drawing/2014/main" xmlns="" val="10005"/>
                  </a:ext>
                </a:extLst>
              </a:tr>
              <a:tr h="370840">
                <a:tc>
                  <a:txBody>
                    <a:bodyPr/>
                    <a:lstStyle/>
                    <a:p>
                      <a:pPr algn="ctr"/>
                      <a:r>
                        <a:rPr lang="en-GB" sz="2400" dirty="0"/>
                        <a:t>Merciful</a:t>
                      </a:r>
                    </a:p>
                  </a:txBody>
                  <a:tcPr/>
                </a:tc>
                <a:tc>
                  <a:txBody>
                    <a:bodyPr/>
                    <a:lstStyle/>
                    <a:p>
                      <a:endParaRPr lang="en-GB"/>
                    </a:p>
                  </a:txBody>
                  <a:tcPr/>
                </a:tc>
                <a:extLst>
                  <a:ext uri="{0D108BD9-81ED-4DB2-BD59-A6C34878D82A}">
                    <a16:rowId xmlns:a16="http://schemas.microsoft.com/office/drawing/2014/main" xmlns="" val="10006"/>
                  </a:ext>
                </a:extLst>
              </a:tr>
              <a:tr h="370840">
                <a:tc>
                  <a:txBody>
                    <a:bodyPr/>
                    <a:lstStyle/>
                    <a:p>
                      <a:pPr algn="ctr"/>
                      <a:r>
                        <a:rPr lang="en-GB" sz="2400" dirty="0"/>
                        <a:t>Judge</a:t>
                      </a:r>
                    </a:p>
                  </a:txBody>
                  <a:tcPr/>
                </a:tc>
                <a:tc>
                  <a:txBody>
                    <a:bodyPr/>
                    <a:lstStyle/>
                    <a:p>
                      <a:endParaRPr lang="en-GB"/>
                    </a:p>
                  </a:txBody>
                  <a:tcPr/>
                </a:tc>
                <a:extLst>
                  <a:ext uri="{0D108BD9-81ED-4DB2-BD59-A6C34878D82A}">
                    <a16:rowId xmlns:a16="http://schemas.microsoft.com/office/drawing/2014/main" xmlns="" val="10007"/>
                  </a:ext>
                </a:extLst>
              </a:tr>
              <a:tr h="370840">
                <a:tc>
                  <a:txBody>
                    <a:bodyPr/>
                    <a:lstStyle/>
                    <a:p>
                      <a:pPr algn="ctr"/>
                      <a:r>
                        <a:rPr lang="en-GB" sz="2400" dirty="0"/>
                        <a:t>Creator</a:t>
                      </a:r>
                    </a:p>
                  </a:txBody>
                  <a:tcPr/>
                </a:tc>
                <a:tc>
                  <a:txBody>
                    <a:bodyPr/>
                    <a:lstStyle/>
                    <a:p>
                      <a:endParaRPr lang="en-GB" dirty="0"/>
                    </a:p>
                  </a:txBody>
                  <a:tcPr/>
                </a:tc>
                <a:extLst>
                  <a:ext uri="{0D108BD9-81ED-4DB2-BD59-A6C34878D82A}">
                    <a16:rowId xmlns:a16="http://schemas.microsoft.com/office/drawing/2014/main" xmlns="" val="10008"/>
                  </a:ext>
                </a:extLst>
              </a:tr>
            </a:tbl>
          </a:graphicData>
        </a:graphic>
      </p:graphicFrame>
      <p:sp>
        <p:nvSpPr>
          <p:cNvPr id="3" name="TextBox 2"/>
          <p:cNvSpPr txBox="1"/>
          <p:nvPr/>
        </p:nvSpPr>
        <p:spPr>
          <a:xfrm>
            <a:off x="830687" y="4549677"/>
            <a:ext cx="7431110" cy="1938992"/>
          </a:xfrm>
          <a:prstGeom prst="rect">
            <a:avLst/>
          </a:prstGeom>
          <a:solidFill>
            <a:schemeClr val="bg1"/>
          </a:solidFill>
        </p:spPr>
        <p:txBody>
          <a:bodyPr wrap="square" rtlCol="0">
            <a:spAutoFit/>
          </a:bodyPr>
          <a:lstStyle/>
          <a:p>
            <a:r>
              <a:rPr lang="en-GB" sz="2400" dirty="0"/>
              <a:t>The al-</a:t>
            </a:r>
            <a:r>
              <a:rPr lang="en-GB" sz="2400" dirty="0" err="1"/>
              <a:t>Fatihah</a:t>
            </a:r>
            <a:r>
              <a:rPr lang="en-GB" sz="2400" dirty="0"/>
              <a:t>: The first chapter of the Qur’an</a:t>
            </a:r>
          </a:p>
          <a:p>
            <a:r>
              <a:rPr lang="en-GB" sz="2400" dirty="0"/>
              <a:t>Allah is… </a:t>
            </a:r>
            <a:r>
              <a:rPr lang="en-GB" sz="2400" dirty="0">
                <a:latin typeface="Arial" panose="020B0604020202020204" pitchFamily="34" charset="0"/>
                <a:cs typeface="Arial" panose="020B0604020202020204" pitchFamily="34" charset="0"/>
              </a:rPr>
              <a:t>merciful</a:t>
            </a:r>
          </a:p>
          <a:p>
            <a:r>
              <a:rPr lang="en-GB" sz="2400" dirty="0">
                <a:latin typeface="Arial" panose="020B0604020202020204" pitchFamily="34" charset="0"/>
                <a:cs typeface="Arial" panose="020B0604020202020204" pitchFamily="34" charset="0"/>
              </a:rPr>
              <a:t>              The Lord of the Worlds</a:t>
            </a:r>
          </a:p>
          <a:p>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Beneficient</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The one who guides us on the straight path.</a:t>
            </a:r>
          </a:p>
        </p:txBody>
      </p:sp>
    </p:spTree>
    <p:extLst>
      <p:ext uri="{BB962C8B-B14F-4D97-AF65-F5344CB8AC3E}">
        <p14:creationId xmlns:p14="http://schemas.microsoft.com/office/powerpoint/2010/main" val="268734547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52202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4036" y="1692327"/>
            <a:ext cx="5261377" cy="3170099"/>
          </a:xfrm>
          <a:prstGeom prst="rect">
            <a:avLst/>
          </a:prstGeom>
          <a:solidFill>
            <a:schemeClr val="tx2">
              <a:lumMod val="75000"/>
            </a:schemeClr>
          </a:solidFill>
          <a:effectLst>
            <a:glow rad="228600">
              <a:schemeClr val="tx1">
                <a:lumMod val="95000"/>
                <a:lumOff val="5000"/>
                <a:alpha val="40000"/>
              </a:schemeClr>
            </a:glow>
          </a:effectLst>
        </p:spPr>
        <p:txBody>
          <a:bodyPr wrap="none" lIns="91440" tIns="45720" rIns="91440" bIns="45720">
            <a:spAutoFit/>
            <a:scene3d>
              <a:camera prst="orthographicFront"/>
              <a:lightRig rig="threePt" dir="t"/>
            </a:scene3d>
            <a:sp3d extrusionH="57150">
              <a:bevelT w="38100" h="38100" prst="angle"/>
            </a:sp3d>
          </a:bodyPr>
          <a:lstStyle/>
          <a:p>
            <a:pPr algn="ctr"/>
            <a:r>
              <a:rPr lang="en-US" sz="20000" b="1" dirty="0">
                <a:ln w="13462">
                  <a:solidFill>
                    <a:schemeClr val="bg1"/>
                  </a:solidFill>
                  <a:prstDash val="solid"/>
                </a:ln>
                <a:solidFill>
                  <a:schemeClr val="bg1"/>
                </a:solidFill>
                <a:effectLst>
                  <a:outerShdw dist="38100" dir="2700000" algn="bl" rotWithShape="0">
                    <a:schemeClr val="accent5"/>
                  </a:outerShdw>
                </a:effectLst>
                <a:latin typeface="Chiller" panose="04020404031007020602" pitchFamily="82" charset="0"/>
              </a:rPr>
              <a:t>SHIRK</a:t>
            </a:r>
          </a:p>
        </p:txBody>
      </p:sp>
    </p:spTree>
    <p:extLst>
      <p:ext uri="{BB962C8B-B14F-4D97-AF65-F5344CB8AC3E}">
        <p14:creationId xmlns:p14="http://schemas.microsoft.com/office/powerpoint/2010/main" val="178194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704" y="0"/>
            <a:ext cx="7109137" cy="3719043"/>
          </a:xfrm>
          <a:prstGeom prst="rect">
            <a:avLst/>
          </a:prstGeom>
        </p:spPr>
      </p:pic>
      <p:sp>
        <p:nvSpPr>
          <p:cNvPr id="3" name="TextBox 2"/>
          <p:cNvSpPr txBox="1"/>
          <p:nvPr/>
        </p:nvSpPr>
        <p:spPr>
          <a:xfrm>
            <a:off x="695459" y="4224270"/>
            <a:ext cx="7856113" cy="2246769"/>
          </a:xfrm>
          <a:prstGeom prst="rect">
            <a:avLst/>
          </a:prstGeom>
          <a:noFill/>
        </p:spPr>
        <p:txBody>
          <a:bodyPr wrap="square" rtlCol="0">
            <a:spAutoFit/>
          </a:bodyPr>
          <a:lstStyle/>
          <a:p>
            <a:r>
              <a:rPr lang="en-GB" sz="2800" dirty="0"/>
              <a:t>Why are prophets important?</a:t>
            </a:r>
          </a:p>
          <a:p>
            <a:endParaRPr lang="en-GB" sz="2800" dirty="0"/>
          </a:p>
          <a:p>
            <a:r>
              <a:rPr lang="en-GB" sz="2800" dirty="0"/>
              <a:t>Hints….</a:t>
            </a:r>
          </a:p>
          <a:p>
            <a:endParaRPr lang="en-GB" sz="2800" dirty="0"/>
          </a:p>
          <a:p>
            <a:r>
              <a:rPr lang="en-GB" sz="2800" dirty="0"/>
              <a:t>Guidance                 Messengers                      Warnings              </a:t>
            </a:r>
          </a:p>
        </p:txBody>
      </p:sp>
    </p:spTree>
    <p:extLst>
      <p:ext uri="{BB962C8B-B14F-4D97-AF65-F5344CB8AC3E}">
        <p14:creationId xmlns:p14="http://schemas.microsoft.com/office/powerpoint/2010/main" val="1005261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031"/>
            <a:ext cx="9144000" cy="6697752"/>
          </a:xfrm>
          <a:prstGeom prst="rect">
            <a:avLst/>
          </a:prstGeom>
        </p:spPr>
      </p:pic>
    </p:spTree>
    <p:extLst>
      <p:ext uri="{BB962C8B-B14F-4D97-AF65-F5344CB8AC3E}">
        <p14:creationId xmlns:p14="http://schemas.microsoft.com/office/powerpoint/2010/main" val="24629316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2924"/>
            <a:ext cx="8984318" cy="2123658"/>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a:t>
            </a:r>
            <a:r>
              <a:rPr lang="en-US" sz="4400" b="0" cap="none" spc="0" dirty="0">
                <a:ln w="0"/>
                <a:solidFill>
                  <a:schemeClr val="tx1"/>
                </a:solidFill>
                <a:effectLst>
                  <a:outerShdw blurRad="38100" dist="19050" dir="2700000" algn="tl" rotWithShape="0">
                    <a:schemeClr val="dk1">
                      <a:alpha val="40000"/>
                    </a:schemeClr>
                  </a:outerShdw>
                </a:effectLst>
                <a:latin typeface="Gill Sans Nova Light" panose="020B0302020104020203" pitchFamily="34" charset="0"/>
              </a:rPr>
              <a:t>People, no prophet or messenger will</a:t>
            </a:r>
          </a:p>
          <a:p>
            <a:pPr algn="ctr"/>
            <a:r>
              <a:rPr lang="en-US" sz="4400" dirty="0">
                <a:ln w="0"/>
                <a:effectLst>
                  <a:outerShdw blurRad="38100" dist="19050" dir="2700000" algn="tl" rotWithShape="0">
                    <a:schemeClr val="dk1">
                      <a:alpha val="40000"/>
                    </a:schemeClr>
                  </a:outerShdw>
                </a:effectLst>
                <a:latin typeface="Gill Sans Nova Light" panose="020B0302020104020203" pitchFamily="34" charset="0"/>
              </a:rPr>
              <a:t>come after me, and no new faith</a:t>
            </a:r>
          </a:p>
          <a:p>
            <a:pPr algn="ctr"/>
            <a:r>
              <a:rPr lang="en-US" sz="4400" dirty="0">
                <a:ln w="0"/>
                <a:effectLst>
                  <a:outerShdw blurRad="38100" dist="19050" dir="2700000" algn="tl" rotWithShape="0">
                    <a:schemeClr val="dk1">
                      <a:alpha val="40000"/>
                    </a:schemeClr>
                  </a:outerShdw>
                </a:effectLst>
                <a:latin typeface="Gill Sans Nova Light" panose="020B0302020104020203" pitchFamily="34" charset="0"/>
              </a:rPr>
              <a:t>w</a:t>
            </a:r>
            <a:r>
              <a:rPr lang="en-US" sz="4400" b="0" cap="none" spc="0" dirty="0">
                <a:ln w="0"/>
                <a:solidFill>
                  <a:schemeClr val="tx1"/>
                </a:solidFill>
                <a:effectLst>
                  <a:outerShdw blurRad="38100" dist="19050" dir="2700000" algn="tl" rotWithShape="0">
                    <a:schemeClr val="dk1">
                      <a:alpha val="40000"/>
                    </a:schemeClr>
                  </a:outerShdw>
                </a:effectLst>
                <a:latin typeface="Gill Sans Nova Light" panose="020B0302020104020203" pitchFamily="34" charset="0"/>
              </a:rPr>
              <a:t>ill emerge.”</a:t>
            </a:r>
          </a:p>
        </p:txBody>
      </p:sp>
      <p:sp>
        <p:nvSpPr>
          <p:cNvPr id="3" name="Rectangle 2"/>
          <p:cNvSpPr/>
          <p:nvPr/>
        </p:nvSpPr>
        <p:spPr>
          <a:xfrm>
            <a:off x="1156470" y="5826445"/>
            <a:ext cx="6671378" cy="646331"/>
          </a:xfrm>
          <a:prstGeom prst="rect">
            <a:avLst/>
          </a:prstGeom>
          <a:noFill/>
        </p:spPr>
        <p:txBody>
          <a:bodyPr wrap="none" lIns="91440" tIns="45720" rIns="91440" bIns="45720">
            <a:spAutoFit/>
          </a:bodyPr>
          <a:lstStyle/>
          <a:p>
            <a:pPr algn="ct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Muhammad’s last sermon, Hadith</a:t>
            </a:r>
          </a:p>
        </p:txBody>
      </p:sp>
      <p:sp>
        <p:nvSpPr>
          <p:cNvPr id="4" name="Rectangle 3"/>
          <p:cNvSpPr/>
          <p:nvPr/>
        </p:nvSpPr>
        <p:spPr>
          <a:xfrm>
            <a:off x="552433" y="3089684"/>
            <a:ext cx="7879465" cy="2800767"/>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a:t>
            </a:r>
            <a:r>
              <a:rPr lang="en-US" sz="4400" b="0" cap="none" spc="0" dirty="0">
                <a:ln w="0"/>
                <a:solidFill>
                  <a:schemeClr val="tx1"/>
                </a:solidFill>
                <a:effectLst>
                  <a:outerShdw blurRad="38100" dist="19050" dir="2700000" algn="tl" rotWithShape="0">
                    <a:schemeClr val="dk1">
                      <a:alpha val="40000"/>
                    </a:schemeClr>
                  </a:outerShdw>
                </a:effectLst>
                <a:latin typeface="Gill Sans Nova Light" panose="020B0302020104020203" pitchFamily="34" charset="0"/>
              </a:rPr>
              <a:t>I leave behind me two things, the</a:t>
            </a:r>
          </a:p>
          <a:p>
            <a:pPr algn="ctr"/>
            <a:r>
              <a:rPr lang="en-US" sz="4400" dirty="0">
                <a:ln w="0"/>
                <a:effectLst>
                  <a:outerShdw blurRad="38100" dist="19050" dir="2700000" algn="tl" rotWithShape="0">
                    <a:schemeClr val="dk1">
                      <a:alpha val="40000"/>
                    </a:schemeClr>
                  </a:outerShdw>
                </a:effectLst>
                <a:latin typeface="Gill Sans Nova Light" panose="020B0302020104020203" pitchFamily="34" charset="0"/>
              </a:rPr>
              <a:t>Qur’an and the example of my life </a:t>
            </a:r>
          </a:p>
          <a:p>
            <a:pPr algn="ctr"/>
            <a:r>
              <a:rPr lang="en-US" sz="4400" b="0" cap="none" spc="0" dirty="0">
                <a:ln w="0"/>
                <a:solidFill>
                  <a:schemeClr val="tx1"/>
                </a:solidFill>
                <a:effectLst>
                  <a:outerShdw blurRad="38100" dist="19050" dir="2700000" algn="tl" rotWithShape="0">
                    <a:schemeClr val="dk1">
                      <a:alpha val="40000"/>
                    </a:schemeClr>
                  </a:outerShdw>
                </a:effectLst>
                <a:latin typeface="Gill Sans Nova Light" panose="020B0302020104020203" pitchFamily="34" charset="0"/>
              </a:rPr>
              <a:t>(the Sunnah). If you follow these</a:t>
            </a:r>
          </a:p>
          <a:p>
            <a:pPr algn="ctr"/>
            <a:r>
              <a:rPr lang="en-US" sz="4400" dirty="0">
                <a:ln w="0"/>
                <a:effectLst>
                  <a:outerShdw blurRad="38100" dist="19050" dir="2700000" algn="tl" rotWithShape="0">
                    <a:schemeClr val="dk1">
                      <a:alpha val="40000"/>
                    </a:schemeClr>
                  </a:outerShdw>
                </a:effectLst>
                <a:latin typeface="Gill Sans Nova Light" panose="020B0302020104020203" pitchFamily="34" charset="0"/>
              </a:rPr>
              <a:t>you will not fail.</a:t>
            </a:r>
            <a:r>
              <a:rPr lang="en-US" sz="4400" b="0" cap="none" spc="0" dirty="0">
                <a:ln w="0"/>
                <a:solidFill>
                  <a:schemeClr val="tx1"/>
                </a:solidFill>
                <a:effectLst>
                  <a:outerShdw blurRad="38100" dist="19050" dir="2700000" algn="tl" rotWithShape="0">
                    <a:schemeClr val="dk1">
                      <a:alpha val="40000"/>
                    </a:schemeClr>
                  </a:outerShdw>
                </a:effectLst>
                <a:latin typeface="Gill Sans Nova Light" panose="020B0302020104020203" pitchFamily="34" charset="0"/>
              </a:rPr>
              <a:t>”</a:t>
            </a:r>
          </a:p>
        </p:txBody>
      </p:sp>
    </p:spTree>
    <p:extLst>
      <p:ext uri="{BB962C8B-B14F-4D97-AF65-F5344CB8AC3E}">
        <p14:creationId xmlns:p14="http://schemas.microsoft.com/office/powerpoint/2010/main" val="34147445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18" y="579089"/>
            <a:ext cx="10052764" cy="5744437"/>
          </a:xfrm>
          <a:prstGeom prst="rect">
            <a:avLst/>
          </a:prstGeom>
        </p:spPr>
      </p:pic>
    </p:spTree>
    <p:extLst>
      <p:ext uri="{BB962C8B-B14F-4D97-AF65-F5344CB8AC3E}">
        <p14:creationId xmlns:p14="http://schemas.microsoft.com/office/powerpoint/2010/main" val="2601269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6502"/>
            <a:ext cx="2840650"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Heavenly</a:t>
            </a:r>
          </a:p>
        </p:txBody>
      </p:sp>
      <p:sp>
        <p:nvSpPr>
          <p:cNvPr id="3" name="Rectangle 2"/>
          <p:cNvSpPr/>
          <p:nvPr/>
        </p:nvSpPr>
        <p:spPr>
          <a:xfrm>
            <a:off x="3202635" y="108286"/>
            <a:ext cx="2858155"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Immortal</a:t>
            </a:r>
          </a:p>
        </p:txBody>
      </p:sp>
      <p:sp>
        <p:nvSpPr>
          <p:cNvPr id="4" name="Rectangle 3"/>
          <p:cNvSpPr/>
          <p:nvPr/>
        </p:nvSpPr>
        <p:spPr>
          <a:xfrm>
            <a:off x="97308" y="1350520"/>
            <a:ext cx="5600892"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God’s first creation</a:t>
            </a:r>
          </a:p>
        </p:txBody>
      </p:sp>
      <p:sp>
        <p:nvSpPr>
          <p:cNvPr id="5" name="Rectangle 4"/>
          <p:cNvSpPr/>
          <p:nvPr/>
        </p:nvSpPr>
        <p:spPr>
          <a:xfrm>
            <a:off x="3650980" y="2273850"/>
            <a:ext cx="5357557"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Made out of light.</a:t>
            </a:r>
          </a:p>
        </p:txBody>
      </p:sp>
      <p:sp>
        <p:nvSpPr>
          <p:cNvPr id="6" name="Rectangle 5"/>
          <p:cNvSpPr/>
          <p:nvPr/>
        </p:nvSpPr>
        <p:spPr>
          <a:xfrm>
            <a:off x="5209719" y="729403"/>
            <a:ext cx="3592778"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Messengers</a:t>
            </a:r>
          </a:p>
        </p:txBody>
      </p:sp>
      <p:sp>
        <p:nvSpPr>
          <p:cNvPr id="7" name="Rectangle 6"/>
          <p:cNvSpPr/>
          <p:nvPr/>
        </p:nvSpPr>
        <p:spPr>
          <a:xfrm>
            <a:off x="-34988" y="2441534"/>
            <a:ext cx="3507948"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No free will</a:t>
            </a:r>
          </a:p>
        </p:txBody>
      </p:sp>
      <p:sp>
        <p:nvSpPr>
          <p:cNvPr id="8" name="Rectangle 7"/>
          <p:cNvSpPr/>
          <p:nvPr/>
        </p:nvSpPr>
        <p:spPr>
          <a:xfrm>
            <a:off x="-81218" y="3302870"/>
            <a:ext cx="3554178"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Without sin</a:t>
            </a:r>
            <a:endParaRPr lang="en-GB"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Rectangle 8"/>
          <p:cNvSpPr/>
          <p:nvPr/>
        </p:nvSpPr>
        <p:spPr>
          <a:xfrm>
            <a:off x="-257562" y="4226200"/>
            <a:ext cx="4515788"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No Knowledge</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Rectangle 9"/>
          <p:cNvSpPr/>
          <p:nvPr/>
        </p:nvSpPr>
        <p:spPr>
          <a:xfrm>
            <a:off x="4024433" y="3143418"/>
            <a:ext cx="2563330"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Invisible</a:t>
            </a:r>
          </a:p>
        </p:txBody>
      </p:sp>
      <p:sp>
        <p:nvSpPr>
          <p:cNvPr id="11" name="Rectangle 10"/>
          <p:cNvSpPr/>
          <p:nvPr/>
        </p:nvSpPr>
        <p:spPr>
          <a:xfrm>
            <a:off x="4631679" y="3818297"/>
            <a:ext cx="3973717"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All around us</a:t>
            </a:r>
          </a:p>
        </p:txBody>
      </p:sp>
      <p:sp>
        <p:nvSpPr>
          <p:cNvPr id="12" name="Rectangle 11"/>
          <p:cNvSpPr/>
          <p:nvPr/>
        </p:nvSpPr>
        <p:spPr>
          <a:xfrm>
            <a:off x="3472960" y="4990078"/>
            <a:ext cx="5535362"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No physical bodies</a:t>
            </a:r>
          </a:p>
        </p:txBody>
      </p:sp>
      <p:sp>
        <p:nvSpPr>
          <p:cNvPr id="13" name="Rectangle 12"/>
          <p:cNvSpPr/>
          <p:nvPr/>
        </p:nvSpPr>
        <p:spPr>
          <a:xfrm>
            <a:off x="595419" y="5349206"/>
            <a:ext cx="1649812"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Male</a:t>
            </a:r>
          </a:p>
        </p:txBody>
      </p:sp>
      <p:sp>
        <p:nvSpPr>
          <p:cNvPr id="14" name="Rectangle 13"/>
          <p:cNvSpPr/>
          <p:nvPr/>
        </p:nvSpPr>
        <p:spPr>
          <a:xfrm>
            <a:off x="2840650" y="5859646"/>
            <a:ext cx="5342040"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They’ve got wings</a:t>
            </a:r>
          </a:p>
        </p:txBody>
      </p:sp>
    </p:spTree>
    <p:extLst>
      <p:ext uri="{BB962C8B-B14F-4D97-AF65-F5344CB8AC3E}">
        <p14:creationId xmlns:p14="http://schemas.microsoft.com/office/powerpoint/2010/main" val="2270125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6577" y="1550659"/>
            <a:ext cx="7330853" cy="341632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“Glory to thee, of </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Knowledge we have</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None, save what</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Thou hast taught.”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endParaRPr>
          </a:p>
        </p:txBody>
      </p:sp>
      <p:sp>
        <p:nvSpPr>
          <p:cNvPr id="3" name="Rectangle 2"/>
          <p:cNvSpPr/>
          <p:nvPr/>
        </p:nvSpPr>
        <p:spPr>
          <a:xfrm>
            <a:off x="2921807" y="4915928"/>
            <a:ext cx="330039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The </a:t>
            </a:r>
            <a:r>
              <a:rPr lang="en-US" sz="5400" b="0" cap="none" spc="0" dirty="0" err="1">
                <a:ln w="0"/>
                <a:solidFill>
                  <a:schemeClr val="tx1"/>
                </a:solidFill>
                <a:effectLst>
                  <a:outerShdw blurRad="38100" dist="19050" dir="2700000" algn="tl" rotWithShape="0">
                    <a:schemeClr val="dk1">
                      <a:alpha val="40000"/>
                    </a:schemeClr>
                  </a:outerShdw>
                </a:effectLst>
              </a:rPr>
              <a:t>Qu’ran</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13813723"/>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3005" y="765048"/>
            <a:ext cx="4221028" cy="923330"/>
          </a:xfrm>
          <a:prstGeom prst="rect">
            <a:avLst/>
          </a:prstGeom>
          <a:noFill/>
        </p:spPr>
        <p:txBody>
          <a:bodyPr wrap="none" lIns="91440" tIns="45720" rIns="91440" bIns="45720">
            <a:spAutoFit/>
          </a:bodyPr>
          <a:lstStyle/>
          <a:p>
            <a:pPr algn="ctr"/>
            <a:r>
              <a:rPr lang="en-US"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Jibril</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(Gabriel)</a:t>
            </a:r>
          </a:p>
        </p:txBody>
      </p:sp>
      <p:sp>
        <p:nvSpPr>
          <p:cNvPr id="3" name="TextBox 2"/>
          <p:cNvSpPr txBox="1"/>
          <p:nvPr/>
        </p:nvSpPr>
        <p:spPr>
          <a:xfrm>
            <a:off x="0" y="1688378"/>
            <a:ext cx="8976575" cy="1754326"/>
          </a:xfrm>
          <a:prstGeom prst="rect">
            <a:avLst/>
          </a:prstGeom>
          <a:noFill/>
        </p:spPr>
        <p:txBody>
          <a:bodyPr wrap="square" rtlCol="0">
            <a:spAutoFit/>
          </a:bodyPr>
          <a:lstStyle/>
          <a:p>
            <a:pPr algn="ctr"/>
            <a:r>
              <a:rPr lang="en-GB" sz="3600" dirty="0"/>
              <a:t>Angel Of Revelation.</a:t>
            </a:r>
          </a:p>
          <a:p>
            <a:pPr algn="ctr"/>
            <a:r>
              <a:rPr lang="en-GB" sz="3600" dirty="0"/>
              <a:t>Responsible for revealing the Qur’an to Muhammad  </a:t>
            </a:r>
          </a:p>
        </p:txBody>
      </p:sp>
      <p:sp>
        <p:nvSpPr>
          <p:cNvPr id="4" name="Rectangle 3"/>
          <p:cNvSpPr/>
          <p:nvPr/>
        </p:nvSpPr>
        <p:spPr>
          <a:xfrm>
            <a:off x="2274801" y="3660648"/>
            <a:ext cx="4697440" cy="923330"/>
          </a:xfrm>
          <a:prstGeom prst="rect">
            <a:avLst/>
          </a:prstGeom>
          <a:noFill/>
        </p:spPr>
        <p:txBody>
          <a:bodyPr wrap="none" lIns="91440" tIns="45720" rIns="91440" bIns="45720">
            <a:spAutoFit/>
          </a:bodyPr>
          <a:lstStyle/>
          <a:p>
            <a:pPr algn="ctr"/>
            <a:r>
              <a:rPr lang="en-US" sz="5400" b="1" dirty="0" err="1">
                <a:ln w="9525">
                  <a:solidFill>
                    <a:schemeClr val="bg1"/>
                  </a:solidFill>
                  <a:prstDash val="solid"/>
                </a:ln>
                <a:effectLst>
                  <a:outerShdw blurRad="12700" dist="38100" dir="2700000" algn="tl" rotWithShape="0">
                    <a:schemeClr val="bg1">
                      <a:lumMod val="50000"/>
                    </a:schemeClr>
                  </a:outerShdw>
                </a:effectLst>
              </a:rPr>
              <a:t>Israfil</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(Raphael)</a:t>
            </a:r>
          </a:p>
        </p:txBody>
      </p:sp>
      <p:sp>
        <p:nvSpPr>
          <p:cNvPr id="5" name="TextBox 4"/>
          <p:cNvSpPr txBox="1"/>
          <p:nvPr/>
        </p:nvSpPr>
        <p:spPr>
          <a:xfrm>
            <a:off x="0" y="4583978"/>
            <a:ext cx="8976575" cy="1754326"/>
          </a:xfrm>
          <a:prstGeom prst="rect">
            <a:avLst/>
          </a:prstGeom>
          <a:noFill/>
        </p:spPr>
        <p:txBody>
          <a:bodyPr wrap="square" rtlCol="0">
            <a:spAutoFit/>
          </a:bodyPr>
          <a:lstStyle/>
          <a:p>
            <a:pPr algn="ctr"/>
            <a:r>
              <a:rPr lang="en-GB" sz="3600" dirty="0"/>
              <a:t>The archangel responsible for blowing</a:t>
            </a:r>
          </a:p>
          <a:p>
            <a:pPr algn="ctr"/>
            <a:r>
              <a:rPr lang="en-GB" sz="3600" dirty="0"/>
              <a:t>the trumpet on the Day of Judgement to</a:t>
            </a:r>
          </a:p>
          <a:p>
            <a:pPr algn="ctr"/>
            <a:r>
              <a:rPr lang="en-GB" sz="3600" dirty="0"/>
              <a:t>announce the resurrection. </a:t>
            </a:r>
          </a:p>
        </p:txBody>
      </p:sp>
    </p:spTree>
    <p:extLst>
      <p:ext uri="{BB962C8B-B14F-4D97-AF65-F5344CB8AC3E}">
        <p14:creationId xmlns:p14="http://schemas.microsoft.com/office/powerpoint/2010/main" val="929219833"/>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1835150" y="333375"/>
            <a:ext cx="515302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ISLAM - KEY WORDS</a:t>
            </a:r>
          </a:p>
        </p:txBody>
      </p:sp>
      <p:graphicFrame>
        <p:nvGraphicFramePr>
          <p:cNvPr id="2127" name="Group 79"/>
          <p:cNvGraphicFramePr>
            <a:graphicFrameLocks noGrp="1"/>
          </p:cNvGraphicFramePr>
          <p:nvPr/>
        </p:nvGraphicFramePr>
        <p:xfrm>
          <a:off x="1403350" y="1268413"/>
          <a:ext cx="6408738" cy="4392613"/>
        </p:xfrm>
        <a:graphic>
          <a:graphicData uri="http://schemas.openxmlformats.org/drawingml/2006/table">
            <a:tbl>
              <a:tblPr/>
              <a:tblGrid>
                <a:gridCol w="1601788">
                  <a:extLst>
                    <a:ext uri="{9D8B030D-6E8A-4147-A177-3AD203B41FA5}">
                      <a16:colId xmlns:a16="http://schemas.microsoft.com/office/drawing/2014/main" xmlns="" val="20000"/>
                    </a:ext>
                  </a:extLst>
                </a:gridCol>
                <a:gridCol w="1603375">
                  <a:extLst>
                    <a:ext uri="{9D8B030D-6E8A-4147-A177-3AD203B41FA5}">
                      <a16:colId xmlns:a16="http://schemas.microsoft.com/office/drawing/2014/main" xmlns="" val="20001"/>
                    </a:ext>
                  </a:extLst>
                </a:gridCol>
                <a:gridCol w="1601787">
                  <a:extLst>
                    <a:ext uri="{9D8B030D-6E8A-4147-A177-3AD203B41FA5}">
                      <a16:colId xmlns:a16="http://schemas.microsoft.com/office/drawing/2014/main" xmlns="" val="20002"/>
                    </a:ext>
                  </a:extLst>
                </a:gridCol>
                <a:gridCol w="1601788">
                  <a:extLst>
                    <a:ext uri="{9D8B030D-6E8A-4147-A177-3AD203B41FA5}">
                      <a16:colId xmlns:a16="http://schemas.microsoft.com/office/drawing/2014/main" xmlns="" val="20003"/>
                    </a:ext>
                  </a:extLst>
                </a:gridCol>
              </a:tblGrid>
              <a:tr h="14636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ISLAM</a:t>
                      </a:r>
                      <a:endParaRPr kumimoji="0" lang="en-US"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SHAHADAH</a:t>
                      </a:r>
                      <a:endParaRPr kumimoji="0" lang="en-US" altLang="en-US" sz="1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ZAKAT</a:t>
                      </a:r>
                      <a:endParaRPr kumimoji="0" lang="en-US"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WUDU</a:t>
                      </a:r>
                      <a:endParaRPr kumimoji="0" lang="en-US"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4652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HAJJ</a:t>
                      </a:r>
                      <a:endParaRPr kumimoji="0" lang="en-US"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MUSLIM</a:t>
                      </a:r>
                      <a:endParaRPr kumimoji="0" lang="en-US"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SALAT</a:t>
                      </a:r>
                      <a:endParaRPr kumimoji="0" lang="en-US"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MOSQUE</a:t>
                      </a:r>
                      <a:endParaRPr kumimoji="0" lang="en-US" altLang="en-US" sz="24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4636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RAMADAN</a:t>
                      </a:r>
                      <a:endParaRPr kumimoji="0" lang="en-US" altLang="en-US" sz="20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KAABA</a:t>
                      </a:r>
                      <a:endParaRPr kumimoji="0" lang="en-US"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MAKKAH</a:t>
                      </a:r>
                      <a:endParaRPr kumimoji="0" lang="en-US" altLang="en-US" sz="24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ALLAH</a:t>
                      </a:r>
                      <a:endParaRPr kumimoji="0" lang="en-US"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539261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4001" cy="7321983"/>
          </a:xfrm>
          <a:prstGeom prst="rect">
            <a:avLst/>
          </a:prstGeom>
        </p:spPr>
      </p:pic>
      <p:sp>
        <p:nvSpPr>
          <p:cNvPr id="3" name="Rectangle 2"/>
          <p:cNvSpPr/>
          <p:nvPr/>
        </p:nvSpPr>
        <p:spPr>
          <a:xfrm>
            <a:off x="4571999" y="301409"/>
            <a:ext cx="3953326" cy="1569660"/>
          </a:xfrm>
          <a:prstGeom prst="rect">
            <a:avLst/>
          </a:prstGeom>
          <a:noFill/>
        </p:spPr>
        <p:txBody>
          <a:bodyPr wrap="none" lIns="91440" tIns="45720" rIns="91440" bIns="45720">
            <a:spAutoFit/>
          </a:bodyPr>
          <a:lstStyle/>
          <a:p>
            <a:pPr algn="ct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hiller" panose="04020404031007020602" pitchFamily="82" charset="0"/>
              </a:rPr>
              <a:t>AKHIRAH</a:t>
            </a:r>
          </a:p>
        </p:txBody>
      </p:sp>
      <p:sp>
        <p:nvSpPr>
          <p:cNvPr id="4" name="Rectangle 3"/>
          <p:cNvSpPr/>
          <p:nvPr/>
        </p:nvSpPr>
        <p:spPr>
          <a:xfrm>
            <a:off x="4676001" y="1589296"/>
            <a:ext cx="3849324"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The Afterlife</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384039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363" y="416237"/>
            <a:ext cx="4200556" cy="6312974"/>
          </a:xfrm>
          <a:prstGeom prst="rect">
            <a:avLst/>
          </a:prstGeom>
        </p:spPr>
      </p:pic>
      <p:sp>
        <p:nvSpPr>
          <p:cNvPr id="4" name="Rectangle 3"/>
          <p:cNvSpPr/>
          <p:nvPr/>
        </p:nvSpPr>
        <p:spPr>
          <a:xfrm rot="21428988">
            <a:off x="6897735" y="1202929"/>
            <a:ext cx="1581907" cy="1569660"/>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latin typeface="Brush Script MT" panose="03060802040406070304" pitchFamily="66" charset="0"/>
              </a:rPr>
              <a:t>Repent,</a:t>
            </a:r>
          </a:p>
          <a:p>
            <a:pPr algn="ctr"/>
            <a:r>
              <a:rPr lang="en-US" sz="3200" dirty="0">
                <a:ln w="0"/>
                <a:effectLst>
                  <a:outerShdw blurRad="38100" dist="19050" dir="2700000" algn="tl" rotWithShape="0">
                    <a:schemeClr val="dk1">
                      <a:alpha val="40000"/>
                    </a:schemeClr>
                  </a:outerShdw>
                </a:effectLst>
                <a:latin typeface="Brush Script MT" panose="03060802040406070304" pitchFamily="66" charset="0"/>
              </a:rPr>
              <a:t>The end is</a:t>
            </a:r>
          </a:p>
          <a:p>
            <a:pPr algn="ctr"/>
            <a:r>
              <a:rPr lang="en-US" sz="3200" b="0" cap="none" spc="0" dirty="0">
                <a:ln w="0"/>
                <a:solidFill>
                  <a:schemeClr val="tx1"/>
                </a:solidFill>
                <a:effectLst>
                  <a:outerShdw blurRad="38100" dist="19050" dir="2700000" algn="tl" rotWithShape="0">
                    <a:schemeClr val="dk1">
                      <a:alpha val="40000"/>
                    </a:schemeClr>
                  </a:outerShdw>
                </a:effectLst>
                <a:latin typeface="Brush Script MT" panose="03060802040406070304" pitchFamily="66" charset="0"/>
              </a:rPr>
              <a:t>Nigh!</a:t>
            </a:r>
          </a:p>
        </p:txBody>
      </p:sp>
      <p:sp>
        <p:nvSpPr>
          <p:cNvPr id="5" name="Rectangular Callout 4"/>
          <p:cNvSpPr/>
          <p:nvPr/>
        </p:nvSpPr>
        <p:spPr>
          <a:xfrm>
            <a:off x="1043190" y="618186"/>
            <a:ext cx="2704562" cy="4906850"/>
          </a:xfrm>
          <a:prstGeom prst="wedgeRectCallout">
            <a:avLst>
              <a:gd name="adj1" fmla="val 110795"/>
              <a:gd name="adj2" fmla="val -304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Earthly life is just a preparation for the eternal life to come.</a:t>
            </a:r>
          </a:p>
          <a:p>
            <a:pPr algn="ctr"/>
            <a:r>
              <a:rPr lang="en-GB" sz="2000" dirty="0">
                <a:solidFill>
                  <a:schemeClr val="tx1"/>
                </a:solidFill>
              </a:rPr>
              <a:t>It is also a test.</a:t>
            </a:r>
          </a:p>
          <a:p>
            <a:pPr algn="ctr"/>
            <a:r>
              <a:rPr lang="en-GB" sz="2000" dirty="0">
                <a:solidFill>
                  <a:schemeClr val="tx1"/>
                </a:solidFill>
              </a:rPr>
              <a:t>We will be judged according to how we have lived.</a:t>
            </a:r>
          </a:p>
          <a:p>
            <a:pPr algn="ctr"/>
            <a:r>
              <a:rPr lang="en-GB" sz="2000" dirty="0">
                <a:solidFill>
                  <a:schemeClr val="tx1"/>
                </a:solidFill>
              </a:rPr>
              <a:t>We have been given free will so we can make choices,</a:t>
            </a:r>
          </a:p>
          <a:p>
            <a:pPr algn="ctr"/>
            <a:r>
              <a:rPr lang="en-GB" sz="2000" dirty="0">
                <a:solidFill>
                  <a:schemeClr val="tx1"/>
                </a:solidFill>
              </a:rPr>
              <a:t>BUT WE WILL BE HELD RESPONSIBLE!</a:t>
            </a:r>
          </a:p>
        </p:txBody>
      </p:sp>
    </p:spTree>
    <p:extLst>
      <p:ext uri="{BB962C8B-B14F-4D97-AF65-F5344CB8AC3E}">
        <p14:creationId xmlns:p14="http://schemas.microsoft.com/office/powerpoint/2010/main" val="1922079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3140" y="327166"/>
            <a:ext cx="5948039" cy="1754326"/>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You know the end is</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coming when…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TextBox 3"/>
          <p:cNvSpPr txBox="1"/>
          <p:nvPr/>
        </p:nvSpPr>
        <p:spPr>
          <a:xfrm>
            <a:off x="463639" y="2105707"/>
            <a:ext cx="6928834" cy="830997"/>
          </a:xfrm>
          <a:prstGeom prst="rect">
            <a:avLst/>
          </a:prstGeom>
          <a:noFill/>
        </p:spPr>
        <p:txBody>
          <a:bodyPr wrap="square" rtlCol="0">
            <a:spAutoFit/>
          </a:bodyPr>
          <a:lstStyle/>
          <a:p>
            <a:r>
              <a:rPr lang="en-GB" sz="2400" dirty="0"/>
              <a:t>The Mahdi (a saviour mentioned in the Hadith) will return. </a:t>
            </a:r>
          </a:p>
        </p:txBody>
      </p:sp>
      <p:sp>
        <p:nvSpPr>
          <p:cNvPr id="5" name="TextBox 4"/>
          <p:cNvSpPr txBox="1"/>
          <p:nvPr/>
        </p:nvSpPr>
        <p:spPr>
          <a:xfrm>
            <a:off x="463639" y="2988294"/>
            <a:ext cx="6928834" cy="461665"/>
          </a:xfrm>
          <a:prstGeom prst="rect">
            <a:avLst/>
          </a:prstGeom>
          <a:noFill/>
        </p:spPr>
        <p:txBody>
          <a:bodyPr wrap="square" rtlCol="0">
            <a:spAutoFit/>
          </a:bodyPr>
          <a:lstStyle/>
          <a:p>
            <a:r>
              <a:rPr lang="en-GB" sz="2400" dirty="0"/>
              <a:t>So will Jesus</a:t>
            </a:r>
          </a:p>
        </p:txBody>
      </p:sp>
      <p:sp>
        <p:nvSpPr>
          <p:cNvPr id="6" name="TextBox 5"/>
          <p:cNvSpPr txBox="1"/>
          <p:nvPr/>
        </p:nvSpPr>
        <p:spPr>
          <a:xfrm>
            <a:off x="463639" y="3613341"/>
            <a:ext cx="6928834" cy="461665"/>
          </a:xfrm>
          <a:prstGeom prst="rect">
            <a:avLst/>
          </a:prstGeom>
          <a:noFill/>
        </p:spPr>
        <p:txBody>
          <a:bodyPr wrap="square" rtlCol="0">
            <a:spAutoFit/>
          </a:bodyPr>
          <a:lstStyle/>
          <a:p>
            <a:r>
              <a:rPr lang="en-GB" sz="2400" dirty="0"/>
              <a:t>A false messiah will attempt to deceive the people</a:t>
            </a:r>
            <a:r>
              <a:rPr lang="en-GB" dirty="0"/>
              <a:t>.</a:t>
            </a:r>
          </a:p>
        </p:txBody>
      </p:sp>
      <p:sp>
        <p:nvSpPr>
          <p:cNvPr id="7" name="TextBox 6"/>
          <p:cNvSpPr txBox="1"/>
          <p:nvPr/>
        </p:nvSpPr>
        <p:spPr>
          <a:xfrm>
            <a:off x="463639" y="4378155"/>
            <a:ext cx="6928834" cy="830997"/>
          </a:xfrm>
          <a:prstGeom prst="rect">
            <a:avLst/>
          </a:prstGeom>
          <a:noFill/>
        </p:spPr>
        <p:txBody>
          <a:bodyPr wrap="square" rtlCol="0">
            <a:spAutoFit/>
          </a:bodyPr>
          <a:lstStyle/>
          <a:p>
            <a:r>
              <a:rPr lang="en-GB" sz="2400" dirty="0"/>
              <a:t>The Mahdi and Jesus will team up to defeat the false messiah</a:t>
            </a:r>
            <a:r>
              <a:rPr lang="en-GB" dirty="0"/>
              <a:t>.</a:t>
            </a:r>
          </a:p>
        </p:txBody>
      </p:sp>
      <p:sp>
        <p:nvSpPr>
          <p:cNvPr id="8" name="TextBox 7"/>
          <p:cNvSpPr txBox="1"/>
          <p:nvPr/>
        </p:nvSpPr>
        <p:spPr>
          <a:xfrm>
            <a:off x="386365" y="5512301"/>
            <a:ext cx="7856112" cy="1200329"/>
          </a:xfrm>
          <a:prstGeom prst="rect">
            <a:avLst/>
          </a:prstGeom>
          <a:noFill/>
        </p:spPr>
        <p:txBody>
          <a:bodyPr wrap="square" rtlCol="0">
            <a:spAutoFit/>
          </a:bodyPr>
          <a:lstStyle/>
          <a:p>
            <a:r>
              <a:rPr lang="en-GB" sz="2400" dirty="0"/>
              <a:t>Also, there will be a lot of earthquakes, murder, rejection of Islam, dishonesty, drunkenness, obscenity, nakedness, fornication, corruption and general naughtiness.</a:t>
            </a:r>
          </a:p>
        </p:txBody>
      </p:sp>
    </p:spTree>
    <p:extLst>
      <p:ext uri="{BB962C8B-B14F-4D97-AF65-F5344CB8AC3E}">
        <p14:creationId xmlns:p14="http://schemas.microsoft.com/office/powerpoint/2010/main" val="1350432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163651" cy="28812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651" y="864830"/>
            <a:ext cx="4346420" cy="289580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2450" y="3078856"/>
            <a:ext cx="5151549" cy="311239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1134" y="3949879"/>
            <a:ext cx="2311400" cy="2641600"/>
          </a:xfrm>
          <a:prstGeom prst="rect">
            <a:avLst/>
          </a:prstGeom>
        </p:spPr>
      </p:pic>
    </p:spTree>
    <p:extLst>
      <p:ext uri="{BB962C8B-B14F-4D97-AF65-F5344CB8AC3E}">
        <p14:creationId xmlns:p14="http://schemas.microsoft.com/office/powerpoint/2010/main" val="2640496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1.66667E-6 -1.48148E-6 L 1.66667E-6 -1.48148E-6 C 0.00278 -0.00648 0.00573 -0.0125 0.00833 -0.01898 C 0.0099 -0.02245 0.01094 -0.02662 0.01267 -0.03009 C 0.01372 -0.03287 0.01545 -0.03495 0.01684 -0.03773 C 0.02847 -0.06111 0.01649 -0.03681 0.0224 -0.05278 C 0.02917 -0.07037 0.02483 -0.05509 0.02813 -0.06782 C 0.02951 -0.06458 0.0309 -0.06157 0.03229 -0.05833 C 0.03333 -0.05579 0.03403 -0.05324 0.03507 -0.05093 C 0.03767 -0.0456 0.04097 -0.04097 0.04358 -0.03588 C 0.0474 -0.02824 0.04497 -0.03148 0.0507 -0.02639 C 0.05434 -0.02755 0.05816 -0.0287 0.06181 -0.03009 C 0.07604 -0.03588 0.06129 -0.03333 0.0816 -0.03773 C 0.08629 -0.03866 0.09097 -0.03866 0.09566 -0.03958 C 0.10035 -0.04051 0.10504 -0.04236 0.10972 -0.04329 C 0.11528 -0.04421 0.12101 -0.04444 0.12674 -0.04514 C 0.16806 -0.05139 0.12674 -0.04722 0.1717 -0.05093 C 0.17743 -0.05208 0.18299 -0.0537 0.18854 -0.05463 C 0.2 -0.05648 0.22778 -0.05787 0.23646 -0.05833 C 0.28958 -0.06713 0.23108 -0.0581 0.37031 -0.06204 C 0.37222 -0.06204 0.37396 -0.06343 0.37587 -0.06389 C 0.38056 -0.06528 0.38542 -0.06574 0.39011 -0.06782 C 0.39288 -0.06898 0.39566 -0.0706 0.39844 -0.07153 C 0.40174 -0.07245 0.40504 -0.07245 0.40833 -0.07338 C 0.41024 -0.07384 0.41198 -0.07477 0.41389 -0.07523 C 0.41684 -0.07593 0.41962 -0.07639 0.4224 -0.07708 C 0.42483 -0.07778 0.42708 -0.07847 0.42951 -0.07894 C 0.43264 -0.07963 0.43611 -0.08009 0.43924 -0.08079 C 0.45868 -0.08519 0.43038 -0.08009 0.45764 -0.08472 C 0.46458 -0.08403 0.4717 -0.0838 0.47882 -0.08264 C 0.48021 -0.08264 0.4816 -0.08009 0.48299 -0.08079 C 0.4842 -0.08148 0.48837 -0.09352 0.48854 -0.09398 C 0.48906 -0.09722 0.48941 -0.10023 0.48993 -0.10347 C 0.49167 -0.11389 0.49167 -0.10949 0.49288 -0.12222 C 0.4934 -0.12847 0.49358 -0.13472 0.49427 -0.14097 C 0.49445 -0.14352 0.49531 -0.14583 0.49566 -0.14838 C 0.49618 -0.15255 0.49826 -0.17269 0.49983 -0.17477 C 0.50313 -0.17917 0.50556 -0.18287 0.50972 -0.18611 C 0.51094 -0.18704 0.5125 -0.18727 0.51389 -0.18796 C 0.52118 -0.19514 0.5224 -0.19676 0.53229 -0.20301 C 0.54392 -0.21019 0.53247 -0.20023 0.54219 -0.20671 C 0.54358 -0.20764 0.54497 -0.20926 0.54636 -0.21042 L 0.64497 -0.20856 C 0.64636 -0.20856 0.64774 -0.20741 0.64913 -0.20671 C 0.65347 -0.2044 0.65781 -0.20231 0.66181 -0.19907 C 0.66337 -0.19815 0.66476 -0.19699 0.66597 -0.19537 C 0.6691 -0.1919 0.67448 -0.18426 0.67448 -0.18426 C 0.67517 -0.18148 0.67726 -0.17338 0.67726 -0.17106 C 0.67726 -0.15718 0.67761 -0.14329 0.67587 -0.12963 C 0.6757 -0.12755 0.67309 -0.12731 0.6717 -0.12593 C 0.66927 -0.12361 0.66736 -0.12037 0.66458 -0.11852 C 0.6592 -0.11435 0.65365 -0.11435 0.64774 -0.11273 C 0.64583 -0.11227 0.64392 -0.11157 0.64219 -0.11088 C 0.63455 -0.11157 0.58889 -0.11042 0.57031 -0.12222 C 0.56667 -0.12454 0.56389 -0.1287 0.56042 -0.13148 C 0.55677 -0.13449 0.55295 -0.13657 0.54913 -0.13912 C 0.54583 -0.14352 0.54271 -0.14792 0.53924 -0.15231 C 0.53021 -0.16343 0.52153 -0.16921 0.51389 -0.18426 C 0.51111 -0.18981 0.50816 -0.19537 0.50556 -0.20116 C 0.50347 -0.20532 0.50139 -0.20949 0.49983 -0.21412 C 0.49757 -0.22153 0.49514 -0.23981 0.49427 -0.24606 C 0.49254 -0.27315 0.49132 -0.28218 0.49427 -0.31366 C 0.49479 -0.31898 0.49636 -0.32407 0.49844 -0.3287 C 0.50156 -0.33565 0.5059 -0.3412 0.50972 -0.34745 C 0.51458 -0.35556 0.5158 -0.35903 0.5224 -0.36435 C 0.53212 -0.37245 0.54254 -0.37847 0.55191 -0.38704 C 0.59149 -0.42199 0.55451 -0.3919 0.59427 -0.4169 C 0.60434 -0.42338 0.61354 -0.43171 0.62379 -0.43773 C 0.63004 -0.4412 0.63698 -0.44236 0.64358 -0.44514 C 0.64826 -0.44722 0.65278 -0.45069 0.65764 -0.45278 C 0.67552 -0.45995 0.67656 -0.45949 0.69132 -0.46204 C 0.70781 -0.46134 0.72604 -0.46991 0.74063 -0.46019 C 0.7474 -0.45579 0.73993 -0.44005 0.73924 -0.43009 C 0.73906 -0.42708 0.73889 -0.42361 0.73785 -0.42083 C 0.73646 -0.41713 0.73438 -0.41412 0.73229 -0.41134 C 0.73004 -0.40856 0.72726 -0.40671 0.72517 -0.40394 C 0.70625 -0.37847 0.72396 -0.38634 0.68299 -0.35509 C 0.67639 -0.35 0.66962 -0.34514 0.6632 -0.34005 C 0.6566 -0.33449 0.65035 -0.32801 0.64358 -0.32315 C 0.63576 -0.31736 0.62778 -0.31273 0.61962 -0.3081 C 0.59618 -0.29491 0.57656 -0.28565 0.55191 -0.27616 C 0.53802 -0.27083 0.52379 -0.26667 0.50972 -0.26111 C 0.49826 -0.25671 0.4875 -0.25 0.47587 -0.24606 C 0.46337 -0.2419 0.45052 -0.24028 0.43785 -0.23681 C 0.41337 -0.22963 0.37483 -0.21343 0.35191 -0.21042 C 0.34254 -0.20926 0.33316 -0.20833 0.32379 -0.20671 C 0.31632 -0.20532 0.30886 -0.20278 0.30122 -0.20116 C 0.28316 -0.19722 0.27951 -0.19722 0.26181 -0.19537 C 0.25486 -0.19352 0.24792 -0.1912 0.2408 -0.18981 C 0.2309 -0.18796 0.22083 -0.18843 0.21111 -0.18611 C 0.20486 -0.18449 0.19913 -0.18056 0.19288 -0.17847 C 0.18785 -0.17685 0.18247 -0.17593 0.17743 -0.17477 C 0.17153 -0.17338 0.16198 -0.17199 0.15625 -0.17106 C 0.13663 -0.17222 0.12986 -0.16181 0.12517 -0.18032 C 0.12448 -0.18333 0.12431 -0.18657 0.12379 -0.18981 C 0.12431 -0.20532 0.12448 -0.22106 0.12517 -0.23681 C 0.12535 -0.23935 0.12622 -0.24167 0.12674 -0.24421 C 0.12761 -0.25046 0.12865 -0.25671 0.12951 -0.26296 C 0.13004 -0.26667 0.13004 -0.2706 0.1309 -0.27431 C 0.13733 -0.30185 0.1349 -0.28449 0.14358 -0.30995 C 0.14583 -0.31667 0.15747 -0.35949 0.1632 -0.37014 L 0.16754 -0.37755 C 0.1684 -0.38102 0.16997 -0.38843 0.1717 -0.39074 C 0.17274 -0.39213 0.17465 -0.3919 0.17587 -0.39259 C 0.17882 -0.39421 0.18177 -0.39606 0.18438 -0.39815 C 0.18646 -0.39977 0.18802 -0.40231 0.19011 -0.40394 C 0.1934 -0.40625 0.20226 -0.40972 0.20556 -0.41134 C 0.21094 -0.41389 0.21545 -0.41713 0.22101 -0.41898 C 0.22431 -0.41991 0.22761 -0.42014 0.2309 -0.42083 C 0.25573 -0.41944 0.28073 -0.42014 0.30556 -0.4169 C 0.30972 -0.41644 0.31285 -0.41134 0.31684 -0.40949 C 0.32049 -0.40764 0.32431 -0.40718 0.32813 -0.40579 C 0.33195 -0.40417 0.34514 -0.39722 0.34913 -0.39444 C 0.36024 -0.38704 0.35833 -0.38681 0.36892 -0.37755 C 0.40521 -0.34514 0.37483 -0.375 0.39983 -0.34745 C 0.40399 -0.34306 0.40833 -0.33889 0.4125 -0.33449 C 0.41493 -0.33194 0.41771 -0.32986 0.41962 -0.32685 C 0.42188 -0.32315 0.42448 -0.31968 0.42656 -0.31551 C 0.42917 -0.31088 0.4309 -0.30532 0.43368 -0.30046 C 0.43611 -0.2963 0.43941 -0.29329 0.44219 -0.28935 C 0.44462 -0.28565 0.44705 -0.28194 0.44913 -0.27801 C 0.45122 -0.27454 0.45261 -0.27014 0.45486 -0.26667 C 0.4592 -0.26019 0.46528 -0.25532 0.46892 -0.24792 C 0.47083 -0.24421 0.47257 -0.24028 0.47448 -0.23681 C 0.47761 -0.23102 0.48142 -0.22569 0.48438 -0.21991 C 0.48646 -0.21574 0.48785 -0.21088 0.48993 -0.20671 C 0.49618 -0.19514 0.49948 -0.19444 0.50417 -0.18218 C 0.51198 -0.16134 0.50469 -0.17338 0.5125 -0.15417 C 0.51372 -0.15139 0.51563 -0.14931 0.51684 -0.14653 C 0.5224 -0.13356 0.52205 -0.13148 0.52656 -0.11852 C 0.52882 -0.11204 0.53108 -0.10579 0.53368 -0.09954 C 0.53767 -0.09005 0.5434 -0.08171 0.54636 -0.07153 C 0.54774 -0.06644 0.54896 -0.06134 0.55052 -0.05648 C 0.55521 -0.04167 0.55208 -0.05625 0.55486 -0.04144 C 0.55521 -0.04398 0.55625 -0.0463 0.55625 -0.04884 C 0.55625 -0.05949 0.55174 -0.05833 0.55764 -0.05833 L 0.55764 -0.05833 " pathEditMode="relative" ptsTypes="AAAAAAAAAAAAAAAAAAAAAAAAAAAAAAAAAAAAAAAAAAAAAAAAAAAAAAAAAAAAAAAAAAAAAAAAAAAAAAAAAAAAAAAAAAAAAAAAAAAAAAAAAAAAAAAAAAAAAAAAAAAAAAAAAAAAAAAAA">
                                      <p:cBhvr>
                                        <p:cTn id="22"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155" y="334850"/>
            <a:ext cx="8165206" cy="3477875"/>
          </a:xfrm>
          <a:prstGeom prst="rect">
            <a:avLst/>
          </a:prstGeom>
          <a:solidFill>
            <a:schemeClr val="bg1"/>
          </a:solidFill>
        </p:spPr>
        <p:txBody>
          <a:bodyPr wrap="square" rtlCol="0">
            <a:spAutoFit/>
          </a:bodyPr>
          <a:lstStyle/>
          <a:p>
            <a:r>
              <a:rPr lang="en-GB" sz="2000" dirty="0"/>
              <a:t>God judges each person’s actions but ___________ (</a:t>
            </a:r>
            <a:r>
              <a:rPr lang="en-GB" sz="2000" dirty="0" err="1"/>
              <a:t>niyyah</a:t>
            </a:r>
            <a:r>
              <a:rPr lang="en-GB" sz="2000" dirty="0"/>
              <a:t>) are taken into _____________.    The two terrifying judging angels __________ and ____________ will question each person, testing their faith.</a:t>
            </a:r>
          </a:p>
          <a:p>
            <a:r>
              <a:rPr lang="en-GB" sz="2000" dirty="0"/>
              <a:t>In order to give the correct ___________ to their questions, it is not enough just to learn to recite the </a:t>
            </a:r>
            <a:r>
              <a:rPr lang="en-GB" sz="2000" dirty="0" err="1"/>
              <a:t>Shahadah</a:t>
            </a:r>
            <a:r>
              <a:rPr lang="en-GB" sz="2000" dirty="0"/>
              <a:t>. If the person has not truly lived a life of ___________ to God, following the ________ __________, they will be incapable of giving the right response on the day.</a:t>
            </a:r>
          </a:p>
          <a:p>
            <a:r>
              <a:rPr lang="en-GB" sz="2000" dirty="0"/>
              <a:t>Muslims believe that, for those who _______ before that day, the angel of death, __________, will come to take their souls to await the day.</a:t>
            </a:r>
          </a:p>
          <a:p>
            <a:r>
              <a:rPr lang="en-GB" sz="2000" dirty="0"/>
              <a:t>They will be kept in a state of </a:t>
            </a:r>
            <a:r>
              <a:rPr lang="en-GB" sz="2000" dirty="0" err="1"/>
              <a:t>barzakh</a:t>
            </a:r>
            <a:r>
              <a:rPr lang="en-GB" sz="2000" dirty="0"/>
              <a:t> (________) until the sound of the final _________.</a:t>
            </a:r>
          </a:p>
        </p:txBody>
      </p:sp>
      <p:sp>
        <p:nvSpPr>
          <p:cNvPr id="3" name="TextBox 2"/>
          <p:cNvSpPr txBox="1"/>
          <p:nvPr/>
        </p:nvSpPr>
        <p:spPr>
          <a:xfrm>
            <a:off x="515155" y="4340180"/>
            <a:ext cx="8165206" cy="1477328"/>
          </a:xfrm>
          <a:prstGeom prst="rect">
            <a:avLst/>
          </a:prstGeom>
          <a:solidFill>
            <a:schemeClr val="bg1"/>
          </a:solidFill>
        </p:spPr>
        <p:txBody>
          <a:bodyPr wrap="square" rtlCol="0">
            <a:spAutoFit/>
          </a:bodyPr>
          <a:lstStyle/>
          <a:p>
            <a:r>
              <a:rPr lang="en-GB" dirty="0" err="1"/>
              <a:t>Azrail</a:t>
            </a:r>
            <a:r>
              <a:rPr lang="en-GB" dirty="0"/>
              <a:t>           submission            Five                 consideration                trumpet</a:t>
            </a:r>
          </a:p>
          <a:p>
            <a:endParaRPr lang="en-GB" dirty="0"/>
          </a:p>
          <a:p>
            <a:r>
              <a:rPr lang="en-GB" dirty="0"/>
              <a:t>die                     answer                   </a:t>
            </a:r>
            <a:r>
              <a:rPr lang="en-GB" dirty="0" err="1"/>
              <a:t>Munkar</a:t>
            </a:r>
            <a:r>
              <a:rPr lang="en-GB" dirty="0"/>
              <a:t>                   intentions             Pillars</a:t>
            </a:r>
          </a:p>
          <a:p>
            <a:endParaRPr lang="en-GB" dirty="0"/>
          </a:p>
          <a:p>
            <a:r>
              <a:rPr lang="en-GB" dirty="0" err="1"/>
              <a:t>Nakir</a:t>
            </a:r>
            <a:r>
              <a:rPr lang="en-GB" dirty="0"/>
              <a:t>                   waiting                  turnips </a:t>
            </a:r>
          </a:p>
        </p:txBody>
      </p:sp>
    </p:spTree>
    <p:extLst>
      <p:ext uri="{BB962C8B-B14F-4D97-AF65-F5344CB8AC3E}">
        <p14:creationId xmlns:p14="http://schemas.microsoft.com/office/powerpoint/2010/main" val="960323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79942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61" y="214433"/>
            <a:ext cx="6980350" cy="6421922"/>
          </a:xfrm>
          <a:prstGeom prst="rect">
            <a:avLst/>
          </a:prstGeom>
        </p:spPr>
      </p:pic>
    </p:spTree>
    <p:extLst>
      <p:ext uri="{BB962C8B-B14F-4D97-AF65-F5344CB8AC3E}">
        <p14:creationId xmlns:p14="http://schemas.microsoft.com/office/powerpoint/2010/main" val="36304544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923330"/>
          </a:xfrm>
          <a:prstGeom prst="rect">
            <a:avLst/>
          </a:prstGeom>
        </p:spPr>
        <p:txBody>
          <a:bodyPr>
            <a:spAutoFit/>
          </a:bodyPr>
          <a:lstStyle/>
          <a:p>
            <a:r>
              <a:rPr lang="en-GB" dirty="0">
                <a:hlinkClick r:id="rId2"/>
              </a:rPr>
              <a:t>https://www.youtube.com/watch?v=KWOLzYY_ZtY</a:t>
            </a:r>
            <a:endParaRPr lang="en-GB" dirty="0"/>
          </a:p>
          <a:p>
            <a:endParaRPr lang="en-GB" dirty="0"/>
          </a:p>
        </p:txBody>
      </p:sp>
      <p:sp>
        <p:nvSpPr>
          <p:cNvPr id="3" name="Rectangle 2"/>
          <p:cNvSpPr/>
          <p:nvPr/>
        </p:nvSpPr>
        <p:spPr>
          <a:xfrm>
            <a:off x="2440546" y="1212641"/>
            <a:ext cx="4572000" cy="923330"/>
          </a:xfrm>
          <a:prstGeom prst="rect">
            <a:avLst/>
          </a:prstGeom>
        </p:spPr>
        <p:txBody>
          <a:bodyPr>
            <a:spAutoFit/>
          </a:bodyPr>
          <a:lstStyle/>
          <a:p>
            <a:r>
              <a:rPr lang="en-GB" dirty="0">
                <a:hlinkClick r:id="rId3"/>
              </a:rPr>
              <a:t>https://www.youtube.com/watch?v=V5YILtFgylc</a:t>
            </a:r>
            <a:endParaRPr lang="en-GB" dirty="0"/>
          </a:p>
          <a:p>
            <a:endParaRPr lang="en-GB" dirty="0"/>
          </a:p>
        </p:txBody>
      </p:sp>
    </p:spTree>
    <p:extLst>
      <p:ext uri="{BB962C8B-B14F-4D97-AF65-F5344CB8AC3E}">
        <p14:creationId xmlns:p14="http://schemas.microsoft.com/office/powerpoint/2010/main" val="2815954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763713" y="333375"/>
            <a:ext cx="5761037" cy="923330"/>
          </a:xfrm>
          <a:prstGeom prst="rect">
            <a:avLst/>
          </a:prstGeom>
          <a:noFill/>
          <a:ln w="9525">
            <a:noFill/>
            <a:miter lim="800000"/>
            <a:headEnd/>
            <a:tailEnd/>
          </a:ln>
        </p:spPr>
        <p:txBody>
          <a:bodyPr>
            <a:spAutoFit/>
          </a:bodyPr>
          <a:lstStyle/>
          <a:p>
            <a:pPr algn="ctr">
              <a:spcBef>
                <a:spcPct val="50000"/>
              </a:spcBef>
            </a:pPr>
            <a:r>
              <a:rPr lang="en-GB" sz="5400" b="0" dirty="0">
                <a:latin typeface="Perpetua Titling MT" pitchFamily="18" charset="0"/>
              </a:rPr>
              <a:t> </a:t>
            </a:r>
            <a:r>
              <a:rPr lang="en-GB" sz="5400" b="0" dirty="0" err="1">
                <a:latin typeface="Perpetua Titling MT" pitchFamily="18" charset="0"/>
              </a:rPr>
              <a:t>b&amp;p</a:t>
            </a:r>
            <a:r>
              <a:rPr lang="en-GB" sz="5400" b="0" dirty="0">
                <a:latin typeface="Perpetua Titling MT" pitchFamily="18" charset="0"/>
              </a:rPr>
              <a:t> -The </a:t>
            </a:r>
            <a:r>
              <a:rPr lang="en-GB" sz="5400" b="0" dirty="0" err="1">
                <a:latin typeface="Perpetua Titling MT" pitchFamily="18" charset="0"/>
              </a:rPr>
              <a:t>e.a.t.s</a:t>
            </a:r>
            <a:r>
              <a:rPr lang="en-GB" sz="5400" b="0" dirty="0">
                <a:latin typeface="Perpetua Titling MT" pitchFamily="18" charset="0"/>
              </a:rPr>
              <a:t>.!</a:t>
            </a:r>
            <a:endParaRPr lang="en-US" sz="5400" b="0" dirty="0">
              <a:latin typeface="Perpetua Titling MT" pitchFamily="18" charset="0"/>
            </a:endParaRPr>
          </a:p>
        </p:txBody>
      </p:sp>
      <p:sp>
        <p:nvSpPr>
          <p:cNvPr id="9219" name="AutoShape 5"/>
          <p:cNvSpPr>
            <a:spLocks noChangeArrowheads="1"/>
          </p:cNvSpPr>
          <p:nvPr/>
        </p:nvSpPr>
        <p:spPr bwMode="auto">
          <a:xfrm>
            <a:off x="-180975" y="-603250"/>
            <a:ext cx="2305050" cy="2232025"/>
          </a:xfrm>
          <a:prstGeom prst="irregularSeal2">
            <a:avLst/>
          </a:prstGeom>
          <a:solidFill>
            <a:schemeClr val="accent1"/>
          </a:solidFill>
          <a:ln w="9525">
            <a:solidFill>
              <a:schemeClr val="tx1"/>
            </a:solidFill>
            <a:miter lim="800000"/>
            <a:headEnd/>
            <a:tailEnd/>
          </a:ln>
        </p:spPr>
        <p:txBody>
          <a:bodyPr wrap="none" anchor="ctr"/>
          <a:lstStyle/>
          <a:p>
            <a:endParaRPr lang="en-US"/>
          </a:p>
        </p:txBody>
      </p:sp>
      <p:sp>
        <p:nvSpPr>
          <p:cNvPr id="9220" name="Text Box 6"/>
          <p:cNvSpPr txBox="1">
            <a:spLocks noChangeArrowheads="1"/>
          </p:cNvSpPr>
          <p:nvPr/>
        </p:nvSpPr>
        <p:spPr bwMode="auto">
          <a:xfrm>
            <a:off x="539750" y="260350"/>
            <a:ext cx="1152525" cy="641350"/>
          </a:xfrm>
          <a:prstGeom prst="rect">
            <a:avLst/>
          </a:prstGeom>
          <a:noFill/>
          <a:ln w="9525">
            <a:noFill/>
            <a:miter lim="800000"/>
            <a:headEnd/>
            <a:tailEnd/>
          </a:ln>
        </p:spPr>
        <p:txBody>
          <a:bodyPr>
            <a:spAutoFit/>
          </a:bodyPr>
          <a:lstStyle/>
          <a:p>
            <a:pPr>
              <a:spcBef>
                <a:spcPct val="50000"/>
              </a:spcBef>
            </a:pPr>
            <a:r>
              <a:rPr lang="en-GB"/>
              <a:t>And now...</a:t>
            </a:r>
            <a:endParaRPr lang="en-US"/>
          </a:p>
        </p:txBody>
      </p:sp>
      <p:sp>
        <p:nvSpPr>
          <p:cNvPr id="9221" name="Text Box 7"/>
          <p:cNvSpPr txBox="1">
            <a:spLocks noChangeArrowheads="1"/>
          </p:cNvSpPr>
          <p:nvPr/>
        </p:nvSpPr>
        <p:spPr bwMode="auto">
          <a:xfrm>
            <a:off x="3203575" y="1268413"/>
            <a:ext cx="5545138" cy="641350"/>
          </a:xfrm>
          <a:prstGeom prst="rect">
            <a:avLst/>
          </a:prstGeom>
          <a:noFill/>
          <a:ln w="9525">
            <a:noFill/>
            <a:miter lim="800000"/>
            <a:headEnd/>
            <a:tailEnd/>
          </a:ln>
        </p:spPr>
        <p:txBody>
          <a:bodyPr>
            <a:spAutoFit/>
          </a:bodyPr>
          <a:lstStyle/>
          <a:p>
            <a:pPr>
              <a:spcBef>
                <a:spcPct val="50000"/>
              </a:spcBef>
            </a:pPr>
            <a:r>
              <a:rPr lang="en-GB"/>
              <a:t>(THE EXAMINATION ANSWER TECHNIQUE SONG).</a:t>
            </a:r>
            <a:endParaRPr lang="en-US"/>
          </a:p>
        </p:txBody>
      </p:sp>
      <p:sp>
        <p:nvSpPr>
          <p:cNvPr id="10248" name="Text Box 8"/>
          <p:cNvSpPr txBox="1">
            <a:spLocks noChangeArrowheads="1"/>
          </p:cNvSpPr>
          <p:nvPr/>
        </p:nvSpPr>
        <p:spPr bwMode="auto">
          <a:xfrm>
            <a:off x="611188" y="1412875"/>
            <a:ext cx="6769100" cy="5319713"/>
          </a:xfrm>
          <a:prstGeom prst="rect">
            <a:avLst/>
          </a:prstGeom>
          <a:noFill/>
          <a:ln w="9525">
            <a:noFill/>
            <a:miter lim="800000"/>
            <a:headEnd/>
            <a:tailEnd/>
          </a:ln>
        </p:spPr>
        <p:txBody>
          <a:bodyPr>
            <a:spAutoFit/>
          </a:bodyPr>
          <a:lstStyle/>
          <a:p>
            <a:pPr>
              <a:spcBef>
                <a:spcPct val="50000"/>
              </a:spcBef>
            </a:pPr>
            <a:r>
              <a:rPr lang="en-GB" b="1" i="1" dirty="0">
                <a:solidFill>
                  <a:srgbClr val="FF0000"/>
                </a:solidFill>
                <a:latin typeface="Comic Sans MS" pitchFamily="66" charset="0"/>
              </a:rPr>
              <a:t>A and B and C</a:t>
            </a:r>
          </a:p>
          <a:p>
            <a:pPr>
              <a:spcBef>
                <a:spcPct val="50000"/>
              </a:spcBef>
            </a:pPr>
            <a:r>
              <a:rPr lang="en-GB" b="1" i="1" dirty="0">
                <a:solidFill>
                  <a:srgbClr val="FF0000"/>
                </a:solidFill>
                <a:latin typeface="Comic Sans MS" pitchFamily="66" charset="0"/>
              </a:rPr>
              <a:t>Just want simple facts, you see!</a:t>
            </a:r>
          </a:p>
          <a:p>
            <a:pPr>
              <a:spcBef>
                <a:spcPct val="50000"/>
              </a:spcBef>
            </a:pPr>
            <a:r>
              <a:rPr lang="en-GB" b="1" i="1" dirty="0">
                <a:solidFill>
                  <a:srgbClr val="FF0000"/>
                </a:solidFill>
                <a:latin typeface="Comic Sans MS" pitchFamily="66" charset="0"/>
              </a:rPr>
              <a:t>But when you get to D, there is more complexity</a:t>
            </a:r>
          </a:p>
          <a:p>
            <a:pPr>
              <a:spcBef>
                <a:spcPct val="50000"/>
              </a:spcBef>
            </a:pPr>
            <a:r>
              <a:rPr lang="en-GB" b="1" i="1" dirty="0">
                <a:solidFill>
                  <a:srgbClr val="FF0000"/>
                </a:solidFill>
                <a:latin typeface="Comic Sans MS" pitchFamily="66" charset="0"/>
              </a:rPr>
              <a:t>(HERE WE GO!)</a:t>
            </a:r>
          </a:p>
          <a:p>
            <a:pPr>
              <a:spcBef>
                <a:spcPct val="50000"/>
              </a:spcBef>
            </a:pPr>
            <a:r>
              <a:rPr lang="en-GB" b="1" i="1" dirty="0">
                <a:solidFill>
                  <a:srgbClr val="FF0000"/>
                </a:solidFill>
                <a:latin typeface="Comic Sans MS" pitchFamily="66" charset="0"/>
              </a:rPr>
              <a:t>D!</a:t>
            </a:r>
          </a:p>
          <a:p>
            <a:pPr>
              <a:spcBef>
                <a:spcPct val="50000"/>
              </a:spcBef>
            </a:pPr>
            <a:r>
              <a:rPr lang="en-GB" b="1" i="1" dirty="0">
                <a:solidFill>
                  <a:srgbClr val="FF0000"/>
                </a:solidFill>
                <a:latin typeface="Comic Sans MS" pitchFamily="66" charset="0"/>
              </a:rPr>
              <a:t>Multiple points made, develop them – try!</a:t>
            </a:r>
          </a:p>
          <a:p>
            <a:pPr>
              <a:spcBef>
                <a:spcPct val="50000"/>
              </a:spcBef>
            </a:pPr>
            <a:r>
              <a:rPr lang="en-GB" b="1" i="1" dirty="0">
                <a:solidFill>
                  <a:srgbClr val="FF0000"/>
                </a:solidFill>
                <a:latin typeface="Comic Sans MS" pitchFamily="66" charset="0"/>
              </a:rPr>
              <a:t>Don’t just describe stuff – try telling me why!</a:t>
            </a:r>
          </a:p>
          <a:p>
            <a:pPr>
              <a:spcBef>
                <a:spcPct val="50000"/>
              </a:spcBef>
            </a:pPr>
            <a:r>
              <a:rPr lang="en-GB" b="1" i="1" dirty="0">
                <a:solidFill>
                  <a:srgbClr val="FF0000"/>
                </a:solidFill>
                <a:latin typeface="Comic Sans MS" pitchFamily="66" charset="0"/>
              </a:rPr>
              <a:t>And add juicy </a:t>
            </a:r>
            <a:r>
              <a:rPr lang="en-GB" b="1" i="1" dirty="0" err="1">
                <a:solidFill>
                  <a:srgbClr val="FF0000"/>
                </a:solidFill>
                <a:latin typeface="Comic Sans MS" pitchFamily="66" charset="0"/>
              </a:rPr>
              <a:t>evi-dence</a:t>
            </a:r>
            <a:r>
              <a:rPr lang="en-GB" b="1" i="1" dirty="0">
                <a:solidFill>
                  <a:srgbClr val="FF0000"/>
                </a:solidFill>
                <a:latin typeface="Comic Sans MS" pitchFamily="66" charset="0"/>
              </a:rPr>
              <a:t>!</a:t>
            </a:r>
          </a:p>
          <a:p>
            <a:pPr>
              <a:spcBef>
                <a:spcPct val="50000"/>
              </a:spcBef>
            </a:pPr>
            <a:r>
              <a:rPr lang="en-GB" b="1" i="1" dirty="0">
                <a:solidFill>
                  <a:srgbClr val="FF0000"/>
                </a:solidFill>
                <a:latin typeface="Comic Sans MS" pitchFamily="66" charset="0"/>
              </a:rPr>
              <a:t>E!</a:t>
            </a:r>
          </a:p>
          <a:p>
            <a:pPr>
              <a:spcBef>
                <a:spcPct val="50000"/>
              </a:spcBef>
            </a:pPr>
            <a:r>
              <a:rPr lang="en-GB" b="1" i="1" dirty="0">
                <a:solidFill>
                  <a:srgbClr val="FF0000"/>
                </a:solidFill>
                <a:latin typeface="Comic Sans MS" pitchFamily="66" charset="0"/>
              </a:rPr>
              <a:t>Do just what it says on the tin…</a:t>
            </a:r>
          </a:p>
          <a:p>
            <a:pPr>
              <a:spcBef>
                <a:spcPct val="50000"/>
              </a:spcBef>
            </a:pPr>
            <a:r>
              <a:rPr lang="en-GB" b="1" i="1" dirty="0">
                <a:solidFill>
                  <a:srgbClr val="FF0000"/>
                </a:solidFill>
                <a:latin typeface="Comic Sans MS" pitchFamily="66" charset="0"/>
              </a:rPr>
              <a:t>Put more than one viewpoint in!</a:t>
            </a:r>
          </a:p>
          <a:p>
            <a:pPr>
              <a:spcBef>
                <a:spcPct val="50000"/>
              </a:spcBef>
            </a:pPr>
            <a:r>
              <a:rPr lang="en-GB" b="1" i="1" dirty="0">
                <a:solidFill>
                  <a:srgbClr val="FF0000"/>
                </a:solidFill>
                <a:latin typeface="Comic Sans MS" pitchFamily="66" charset="0"/>
              </a:rPr>
              <a:t>Argue like mad! But the examiner gets sad…</a:t>
            </a:r>
          </a:p>
          <a:p>
            <a:pPr>
              <a:spcBef>
                <a:spcPct val="50000"/>
              </a:spcBef>
            </a:pPr>
            <a:r>
              <a:rPr lang="en-GB" b="1" i="1" dirty="0">
                <a:solidFill>
                  <a:srgbClr val="FF0000"/>
                </a:solidFill>
                <a:latin typeface="Comic Sans MS" pitchFamily="66" charset="0"/>
              </a:rPr>
              <a:t>If you leave the religion out!</a:t>
            </a:r>
            <a:endParaRPr lang="en-US" b="1" i="1" dirty="0">
              <a:solidFill>
                <a:srgbClr val="FF0000"/>
              </a:solidFill>
              <a:latin typeface="Comic Sans MS" pitchFamily="66" charset="0"/>
            </a:endParaRPr>
          </a:p>
        </p:txBody>
      </p:sp>
      <p:sp>
        <p:nvSpPr>
          <p:cNvPr id="7" name="Explosion 2 6"/>
          <p:cNvSpPr/>
          <p:nvPr/>
        </p:nvSpPr>
        <p:spPr>
          <a:xfrm>
            <a:off x="5857884" y="428604"/>
            <a:ext cx="2714644" cy="214314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One word answers/ lists = fine!</a:t>
            </a:r>
            <a:endParaRPr lang="en-US" dirty="0"/>
          </a:p>
        </p:txBody>
      </p:sp>
      <p:sp>
        <p:nvSpPr>
          <p:cNvPr id="8" name="12-Point Star 7"/>
          <p:cNvSpPr/>
          <p:nvPr/>
        </p:nvSpPr>
        <p:spPr>
          <a:xfrm>
            <a:off x="6572264" y="2857496"/>
            <a:ext cx="2857520" cy="142876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Explain, beliefs attitudes or teachings</a:t>
            </a:r>
            <a:endParaRPr lang="en-US" dirty="0"/>
          </a:p>
        </p:txBody>
      </p:sp>
      <p:sp>
        <p:nvSpPr>
          <p:cNvPr id="9" name="Explosion 2 8"/>
          <p:cNvSpPr/>
          <p:nvPr/>
        </p:nvSpPr>
        <p:spPr>
          <a:xfrm>
            <a:off x="4429124" y="3857628"/>
            <a:ext cx="3786214" cy="207170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Juicy evidence = technical terms, quotes etc.</a:t>
            </a:r>
            <a:endParaRPr lang="en-US" dirty="0"/>
          </a:p>
        </p:txBody>
      </p:sp>
      <p:sp>
        <p:nvSpPr>
          <p:cNvPr id="10" name="24-Point Star 9"/>
          <p:cNvSpPr/>
          <p:nvPr/>
        </p:nvSpPr>
        <p:spPr>
          <a:xfrm>
            <a:off x="6215074" y="5072074"/>
            <a:ext cx="3571900" cy="1928826"/>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Follow the instructions. Discuss!</a:t>
            </a:r>
          </a:p>
          <a:p>
            <a:pPr algn="ctr"/>
            <a:r>
              <a:rPr lang="en-GB" dirty="0"/>
              <a:t>Use more juicy evidence.</a:t>
            </a:r>
            <a:endParaRPr lang="en-US" dirty="0"/>
          </a:p>
        </p:txBody>
      </p:sp>
    </p:spTree>
    <p:extLst>
      <p:ext uri="{BB962C8B-B14F-4D97-AF65-F5344CB8AC3E}">
        <p14:creationId xmlns:p14="http://schemas.microsoft.com/office/powerpoint/2010/main" val="416545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8">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48">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48">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48">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48">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248">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clown_jugg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416050"/>
            <a:ext cx="5441950"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6"/>
          <p:cNvSpPr>
            <a:spLocks noChangeArrowheads="1" noChangeShapeType="1" noTextEdit="1"/>
          </p:cNvSpPr>
          <p:nvPr/>
        </p:nvSpPr>
        <p:spPr bwMode="auto">
          <a:xfrm>
            <a:off x="1476375" y="0"/>
            <a:ext cx="6210300" cy="63817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EVALUATION QUESTION</a:t>
            </a:r>
          </a:p>
        </p:txBody>
      </p:sp>
      <p:sp>
        <p:nvSpPr>
          <p:cNvPr id="2055" name="AutoShape 7"/>
          <p:cNvSpPr>
            <a:spLocks noChangeArrowheads="1"/>
          </p:cNvSpPr>
          <p:nvPr/>
        </p:nvSpPr>
        <p:spPr bwMode="auto">
          <a:xfrm>
            <a:off x="3995738" y="260350"/>
            <a:ext cx="2952750" cy="1296988"/>
          </a:xfrm>
          <a:prstGeom prst="cloudCallout">
            <a:avLst>
              <a:gd name="adj1" fmla="val -40593"/>
              <a:gd name="adj2" fmla="val 15636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a:t>(A)</a:t>
            </a:r>
          </a:p>
          <a:p>
            <a:pPr algn="ctr" eaLnBrk="1" hangingPunct="1"/>
            <a:r>
              <a:rPr lang="en-GB" altLang="en-US" sz="1400"/>
              <a:t> This means.</a:t>
            </a:r>
            <a:endParaRPr lang="en-US" altLang="en-US" sz="1400"/>
          </a:p>
        </p:txBody>
      </p:sp>
      <p:sp>
        <p:nvSpPr>
          <p:cNvPr id="2056" name="Rectangle 8"/>
          <p:cNvSpPr>
            <a:spLocks noChangeArrowheads="1"/>
          </p:cNvSpPr>
          <p:nvPr/>
        </p:nvSpPr>
        <p:spPr bwMode="auto">
          <a:xfrm>
            <a:off x="250825" y="1412875"/>
            <a:ext cx="3313113" cy="1511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dirty="0"/>
              <a:t>(B)</a:t>
            </a:r>
          </a:p>
          <a:p>
            <a:pPr algn="ctr" eaLnBrk="1" hangingPunct="1"/>
            <a:r>
              <a:rPr lang="en-GB" altLang="en-US" sz="1400" dirty="0"/>
              <a:t>On the one hand some Christians think…</a:t>
            </a:r>
          </a:p>
          <a:p>
            <a:pPr algn="ctr" eaLnBrk="1" hangingPunct="1"/>
            <a:r>
              <a:rPr lang="en-GB" altLang="en-US" sz="1400" dirty="0"/>
              <a:t>….because….</a:t>
            </a:r>
            <a:endParaRPr lang="en-US" altLang="en-US" sz="1400" dirty="0"/>
          </a:p>
        </p:txBody>
      </p:sp>
      <p:sp>
        <p:nvSpPr>
          <p:cNvPr id="2057" name="Rectangle 9"/>
          <p:cNvSpPr>
            <a:spLocks noChangeArrowheads="1"/>
          </p:cNvSpPr>
          <p:nvPr/>
        </p:nvSpPr>
        <p:spPr bwMode="auto">
          <a:xfrm>
            <a:off x="5219700" y="1844675"/>
            <a:ext cx="3384550" cy="12969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a:t>(D)</a:t>
            </a:r>
          </a:p>
          <a:p>
            <a:pPr algn="ctr" eaLnBrk="1" hangingPunct="1"/>
            <a:r>
              <a:rPr lang="en-GB" altLang="en-US" sz="1400"/>
              <a:t>On the other hand some Christians think….</a:t>
            </a:r>
          </a:p>
          <a:p>
            <a:pPr algn="ctr" eaLnBrk="1" hangingPunct="1"/>
            <a:r>
              <a:rPr lang="en-GB" altLang="en-US" sz="1400"/>
              <a:t>….because….</a:t>
            </a:r>
            <a:endParaRPr lang="en-US" altLang="en-US" sz="1400"/>
          </a:p>
        </p:txBody>
      </p:sp>
      <p:sp>
        <p:nvSpPr>
          <p:cNvPr id="2058" name="Oval 10"/>
          <p:cNvSpPr>
            <a:spLocks noChangeArrowheads="1"/>
          </p:cNvSpPr>
          <p:nvPr/>
        </p:nvSpPr>
        <p:spPr bwMode="auto">
          <a:xfrm>
            <a:off x="3059113" y="4365625"/>
            <a:ext cx="2376487" cy="9366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a:t>SOURCES OF WISDOM!…</a:t>
            </a:r>
            <a:endParaRPr lang="en-US" altLang="en-US" sz="1400"/>
          </a:p>
        </p:txBody>
      </p:sp>
      <p:sp>
        <p:nvSpPr>
          <p:cNvPr id="2062" name="AutoShape 14"/>
          <p:cNvSpPr>
            <a:spLocks noChangeArrowheads="1"/>
          </p:cNvSpPr>
          <p:nvPr/>
        </p:nvSpPr>
        <p:spPr bwMode="auto">
          <a:xfrm rot="1094786">
            <a:off x="323850" y="4868863"/>
            <a:ext cx="3678238" cy="995362"/>
          </a:xfrm>
          <a:prstGeom prst="rightArrowCallout">
            <a:avLst>
              <a:gd name="adj1" fmla="val 25000"/>
              <a:gd name="adj2" fmla="val 25000"/>
              <a:gd name="adj3" fmla="val 61590"/>
              <a:gd name="adj4" fmla="val 6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dirty="0"/>
              <a:t>(C)</a:t>
            </a:r>
          </a:p>
          <a:p>
            <a:pPr algn="ctr" eaLnBrk="1" hangingPunct="1"/>
            <a:r>
              <a:rPr lang="en-GB" altLang="en-US" sz="1400" dirty="0"/>
              <a:t>There are holes</a:t>
            </a:r>
          </a:p>
          <a:p>
            <a:pPr algn="ctr" eaLnBrk="1" hangingPunct="1"/>
            <a:r>
              <a:rPr lang="en-GB" altLang="en-US" sz="1400" dirty="0"/>
              <a:t> in the argument because…</a:t>
            </a:r>
            <a:endParaRPr lang="en-US" altLang="en-US" sz="1400" dirty="0"/>
          </a:p>
        </p:txBody>
      </p:sp>
      <p:sp>
        <p:nvSpPr>
          <p:cNvPr id="2063" name="AutoShape 15"/>
          <p:cNvSpPr>
            <a:spLocks noChangeArrowheads="1"/>
          </p:cNvSpPr>
          <p:nvPr/>
        </p:nvSpPr>
        <p:spPr bwMode="auto">
          <a:xfrm>
            <a:off x="6516688" y="3357563"/>
            <a:ext cx="1943100" cy="1366837"/>
          </a:xfrm>
          <a:prstGeom prst="wedgeEllipseCallout">
            <a:avLst>
              <a:gd name="adj1" fmla="val -153971"/>
              <a:gd name="adj2" fmla="val 141038"/>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dirty="0"/>
              <a:t>(E)</a:t>
            </a:r>
          </a:p>
          <a:p>
            <a:pPr algn="ctr" eaLnBrk="1" hangingPunct="1"/>
            <a:r>
              <a:rPr lang="en-GB" altLang="en-US" sz="1400" dirty="0"/>
              <a:t>There are holes in this argument because…</a:t>
            </a:r>
            <a:endParaRPr lang="en-US" altLang="en-US" sz="1400" dirty="0"/>
          </a:p>
        </p:txBody>
      </p:sp>
      <p:sp>
        <p:nvSpPr>
          <p:cNvPr id="2064" name="AutoShape 16"/>
          <p:cNvSpPr>
            <a:spLocks noChangeArrowheads="1"/>
          </p:cNvSpPr>
          <p:nvPr/>
        </p:nvSpPr>
        <p:spPr bwMode="auto">
          <a:xfrm>
            <a:off x="4716463" y="4581525"/>
            <a:ext cx="3779837" cy="2089150"/>
          </a:xfrm>
          <a:prstGeom prst="irregularSeal2">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dirty="0"/>
              <a:t>(G)</a:t>
            </a:r>
          </a:p>
          <a:p>
            <a:pPr algn="ctr" eaLnBrk="1" hangingPunct="1"/>
            <a:r>
              <a:rPr lang="en-GB" altLang="en-US" sz="1400" dirty="0"/>
              <a:t>So my conclusion is…</a:t>
            </a:r>
          </a:p>
          <a:p>
            <a:pPr algn="ctr" eaLnBrk="1" hangingPunct="1"/>
            <a:r>
              <a:rPr lang="en-GB" altLang="en-US" sz="1400" dirty="0"/>
              <a:t>…because…</a:t>
            </a:r>
            <a:endParaRPr lang="en-US" altLang="en-US" sz="1400" dirty="0"/>
          </a:p>
        </p:txBody>
      </p:sp>
    </p:spTree>
    <p:extLst>
      <p:ext uri="{BB962C8B-B14F-4D97-AF65-F5344CB8AC3E}">
        <p14:creationId xmlns:p14="http://schemas.microsoft.com/office/powerpoint/2010/main" val="3002310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6" grpId="0" animBg="1"/>
      <p:bldP spid="2057" grpId="0" animBg="1"/>
      <p:bldP spid="2058" grpId="0" animBg="1"/>
      <p:bldP spid="2062" grpId="0" animBg="1"/>
      <p:bldP spid="2063" grpId="0" animBg="1"/>
      <p:bldP spid="20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015" y="275651"/>
            <a:ext cx="8031366"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The Life of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MUHammad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endParaRPr>
          </a:p>
        </p:txBody>
      </p:sp>
      <p:sp>
        <p:nvSpPr>
          <p:cNvPr id="3" name="TextBox 2"/>
          <p:cNvSpPr txBox="1"/>
          <p:nvPr/>
        </p:nvSpPr>
        <p:spPr>
          <a:xfrm>
            <a:off x="721217" y="1700011"/>
            <a:ext cx="7686164" cy="5078313"/>
          </a:xfrm>
          <a:prstGeom prst="rect">
            <a:avLst/>
          </a:prstGeom>
          <a:noFill/>
        </p:spPr>
        <p:txBody>
          <a:bodyPr wrap="square" rtlCol="0">
            <a:spAutoFit/>
          </a:bodyPr>
          <a:lstStyle/>
          <a:p>
            <a:r>
              <a:rPr lang="en-GB" dirty="0"/>
              <a:t>KEY POINTS FROM THE VIDEO</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9317387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11560" y="260648"/>
          <a:ext cx="7344816" cy="8070082"/>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xmlns="" val="20000"/>
                    </a:ext>
                  </a:extLst>
                </a:gridCol>
                <a:gridCol w="3672408">
                  <a:extLst>
                    <a:ext uri="{9D8B030D-6E8A-4147-A177-3AD203B41FA5}">
                      <a16:colId xmlns:a16="http://schemas.microsoft.com/office/drawing/2014/main" xmlns="" val="20001"/>
                    </a:ext>
                  </a:extLst>
                </a:gridCol>
              </a:tblGrid>
              <a:tr h="254361">
                <a:tc>
                  <a:txBody>
                    <a:bodyPr/>
                    <a:lstStyle/>
                    <a:p>
                      <a:pPr algn="ctr"/>
                      <a:r>
                        <a:rPr lang="en-GB" dirty="0"/>
                        <a:t>AO1</a:t>
                      </a:r>
                    </a:p>
                  </a:txBody>
                  <a:tcPr/>
                </a:tc>
                <a:tc>
                  <a:txBody>
                    <a:bodyPr/>
                    <a:lstStyle/>
                    <a:p>
                      <a:pPr algn="ctr"/>
                      <a:r>
                        <a:rPr lang="en-GB" dirty="0"/>
                        <a:t>AO2</a:t>
                      </a:r>
                    </a:p>
                  </a:txBody>
                  <a:tcPr/>
                </a:tc>
                <a:extLst>
                  <a:ext uri="{0D108BD9-81ED-4DB2-BD59-A6C34878D82A}">
                    <a16:rowId xmlns:a16="http://schemas.microsoft.com/office/drawing/2014/main" xmlns="" val="10000"/>
                  </a:ext>
                </a:extLst>
              </a:tr>
              <a:tr h="4281741">
                <a:tc>
                  <a:txBody>
                    <a:bodyPr/>
                    <a:lstStyle/>
                    <a:p>
                      <a:r>
                        <a:rPr lang="en-US" sz="2000" dirty="0"/>
                        <a:t>A good demonstration of knowledge and understanding in response to the question:</a:t>
                      </a:r>
                    </a:p>
                    <a:p>
                      <a:r>
                        <a:rPr lang="en-US" sz="2000" dirty="0"/>
                        <a:t> *</a:t>
                      </a:r>
                      <a:r>
                        <a:rPr lang="en-US" sz="2000" baseline="0" dirty="0"/>
                        <a:t> </a:t>
                      </a:r>
                      <a:r>
                        <a:rPr lang="en-US" sz="2000" dirty="0"/>
                        <a:t>appropriate selection of religious knowledge </a:t>
                      </a:r>
                    </a:p>
                    <a:p>
                      <a:pPr marL="342900" indent="-342900">
                        <a:buFont typeface="Arial" panose="020B0604020202020204" pitchFamily="34" charset="0"/>
                        <a:buChar char="•"/>
                      </a:pPr>
                      <a:r>
                        <a:rPr lang="en-US" sz="2000" dirty="0"/>
                        <a:t>Selection of appropriate sources of wisdom and authority with detail and/or developed explanation </a:t>
                      </a:r>
                    </a:p>
                    <a:p>
                      <a:pPr marL="285750" indent="-285750">
                        <a:buFont typeface="Arial" panose="020B0604020202020204" pitchFamily="34" charset="0"/>
                        <a:buChar char="•"/>
                      </a:pPr>
                      <a:r>
                        <a:rPr lang="en-US" sz="2000" dirty="0"/>
                        <a:t>Good knowledge and understanding of different viewpoints within Islam</a:t>
                      </a:r>
                    </a:p>
                    <a:p>
                      <a:pPr marL="285750" indent="-285750">
                        <a:buFont typeface="Arial" panose="020B0604020202020204" pitchFamily="34" charset="0"/>
                        <a:buChar char="•"/>
                      </a:pPr>
                      <a:r>
                        <a:rPr lang="en-US" sz="2000" dirty="0"/>
                        <a:t> Good knowledge and understanding of the influence on individuals, communities and societies.</a:t>
                      </a:r>
                      <a:endParaRPr lang="en-GB" sz="2000" dirty="0"/>
                    </a:p>
                  </a:txBody>
                  <a:tcPr/>
                </a:tc>
                <a:tc>
                  <a:txBody>
                    <a:bodyPr/>
                    <a:lstStyle/>
                    <a:p>
                      <a:r>
                        <a:rPr lang="en-US" dirty="0"/>
                        <a:t>A </a:t>
                      </a:r>
                      <a:r>
                        <a:rPr lang="en-US" sz="2000" dirty="0"/>
                        <a:t>good attempt to respond to the stimulus, demonstrating some or all of the following: </a:t>
                      </a:r>
                    </a:p>
                    <a:p>
                      <a:pPr marL="342900" indent="-342900">
                        <a:buFont typeface="Arial" panose="020B0604020202020204" pitchFamily="34" charset="0"/>
                        <a:buChar char="•"/>
                      </a:pPr>
                      <a:r>
                        <a:rPr lang="en-US" sz="2000" dirty="0"/>
                        <a:t>A variety of viewpoints explored with good use of reasoned argument and discussion</a:t>
                      </a:r>
                    </a:p>
                    <a:p>
                      <a:pPr marL="285750" indent="-285750">
                        <a:buFont typeface="Arial" panose="020B0604020202020204" pitchFamily="34" charset="0"/>
                        <a:buChar char="•"/>
                      </a:pPr>
                      <a:r>
                        <a:rPr lang="en-US" sz="2000" dirty="0"/>
                        <a:t>Good analysis and evaluation of the significance and/or influence of the issue on different Muslim groups </a:t>
                      </a:r>
                    </a:p>
                    <a:p>
                      <a:pPr marL="285750" indent="-285750">
                        <a:buFont typeface="Arial" panose="020B0604020202020204" pitchFamily="34" charset="0"/>
                        <a:buChar char="•"/>
                      </a:pPr>
                      <a:r>
                        <a:rPr lang="en-US" sz="2000" dirty="0"/>
                        <a:t>Evidence of critical evaluation including comment on, and comparison of, arguments from different Islam groups </a:t>
                      </a:r>
                    </a:p>
                    <a:p>
                      <a:pPr marL="285750" indent="-285750">
                        <a:buFont typeface="Arial" panose="020B0604020202020204" pitchFamily="34" charset="0"/>
                        <a:buChar char="•"/>
                      </a:pPr>
                      <a:r>
                        <a:rPr lang="en-US" sz="2000" dirty="0"/>
                        <a:t>Evidence of judgement on the issue in the stimulus and a balanced conclusion to the discussion </a:t>
                      </a:r>
                    </a:p>
                    <a:p>
                      <a:endParaRPr lang="en-GB" dirty="0"/>
                    </a:p>
                  </a:txBody>
                  <a:tcPr/>
                </a:tc>
                <a:extLst>
                  <a:ext uri="{0D108BD9-81ED-4DB2-BD59-A6C34878D82A}">
                    <a16:rowId xmlns:a16="http://schemas.microsoft.com/office/drawing/2014/main" xmlns="" val="10001"/>
                  </a:ext>
                </a:extLst>
              </a:tr>
              <a:tr h="1547362">
                <a:tc gridSpan="2">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1503141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9063591">
            <a:off x="641917" y="2363511"/>
            <a:ext cx="7860165" cy="2154436"/>
          </a:xfrm>
          <a:prstGeom prst="rect">
            <a:avLst/>
          </a:prstGeom>
          <a:noFill/>
        </p:spPr>
        <p:txBody>
          <a:bodyPr wrap="none" lIns="91440" tIns="45720" rIns="91440" bIns="45720">
            <a:spAutoFit/>
          </a:bodyPr>
          <a:lstStyle/>
          <a:p>
            <a:pPr algn="ctr"/>
            <a:r>
              <a:rPr lang="en-US" sz="13400" b="1" dirty="0">
                <a:ln w="9525">
                  <a:solidFill>
                    <a:schemeClr val="bg1"/>
                  </a:solidFill>
                  <a:prstDash val="solid"/>
                </a:ln>
                <a:effectLst>
                  <a:outerShdw blurRad="12700" dist="38100" dir="2700000" algn="tl" rotWithShape="0">
                    <a:schemeClr val="bg1">
                      <a:lumMod val="50000"/>
                    </a:schemeClr>
                  </a:outerShdw>
                </a:effectLst>
              </a:rPr>
              <a:t>PRACTICES</a:t>
            </a:r>
            <a:endParaRPr lang="en-US" sz="13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127723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908720"/>
            <a:ext cx="4572000" cy="923330"/>
          </a:xfrm>
          <a:prstGeom prst="rect">
            <a:avLst/>
          </a:prstGeom>
        </p:spPr>
        <p:txBody>
          <a:bodyPr>
            <a:spAutoFit/>
          </a:bodyPr>
          <a:lstStyle/>
          <a:p>
            <a:r>
              <a:rPr lang="en-GB" dirty="0">
                <a:hlinkClick r:id="rId3"/>
              </a:rPr>
              <a:t>https://www.youtube.com/watch?v=BkL1uDuta2U</a:t>
            </a:r>
            <a:endParaRPr lang="en-GB" dirty="0"/>
          </a:p>
          <a:p>
            <a:endParaRPr lang="en-GB" dirty="0"/>
          </a:p>
        </p:txBody>
      </p:sp>
      <p:sp>
        <p:nvSpPr>
          <p:cNvPr id="3" name="Rectangle 2"/>
          <p:cNvSpPr/>
          <p:nvPr/>
        </p:nvSpPr>
        <p:spPr>
          <a:xfrm>
            <a:off x="96902" y="2967335"/>
            <a:ext cx="8950207" cy="341632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Watch the clip.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DON’T MAKE NOTES!</a:t>
            </a:r>
          </a:p>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But try to remember what you</a:t>
            </a:r>
          </a:p>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a:t>
            </a:r>
          </a:p>
        </p:txBody>
      </p:sp>
    </p:spTree>
    <p:extLst>
      <p:ext uri="{BB962C8B-B14F-4D97-AF65-F5344CB8AC3E}">
        <p14:creationId xmlns:p14="http://schemas.microsoft.com/office/powerpoint/2010/main" val="25948348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70" y="116632"/>
            <a:ext cx="9309285" cy="4446226"/>
          </a:xfrm>
          <a:prstGeom prst="rect">
            <a:avLst/>
          </a:prstGeom>
        </p:spPr>
      </p:pic>
      <p:sp>
        <p:nvSpPr>
          <p:cNvPr id="3" name="Rectangle 2"/>
          <p:cNvSpPr/>
          <p:nvPr/>
        </p:nvSpPr>
        <p:spPr>
          <a:xfrm>
            <a:off x="609777" y="4834771"/>
            <a:ext cx="7830990" cy="1754326"/>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Actions speak louder than</a:t>
            </a:r>
          </a:p>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words.</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501157353"/>
      </p:ext>
    </p:extLst>
  </p:cSld>
  <p:clrMapOvr>
    <a:masterClrMapping/>
  </p:clrMapOvr>
  <p:transition spd="slow">
    <p:wheel spokes="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155" y="193182"/>
            <a:ext cx="7765961" cy="923330"/>
          </a:xfrm>
          <a:prstGeom prst="rect">
            <a:avLst/>
          </a:prstGeom>
          <a:solidFill>
            <a:schemeClr val="bg1"/>
          </a:solidFill>
        </p:spPr>
        <p:txBody>
          <a:bodyPr wrap="square" rtlCol="0">
            <a:spAutoFit/>
          </a:bodyPr>
          <a:lstStyle/>
          <a:p>
            <a:r>
              <a:rPr lang="en-GB" dirty="0"/>
              <a:t>Every action is a form of worship – known as IBADAH.</a:t>
            </a:r>
          </a:p>
          <a:p>
            <a:r>
              <a:rPr lang="en-GB" dirty="0"/>
              <a:t>Worship is a complete way of life – this is shown in the obligation to follow the five pillars of Islam.</a:t>
            </a:r>
          </a:p>
        </p:txBody>
      </p:sp>
      <p:sp>
        <p:nvSpPr>
          <p:cNvPr id="3" name="TextBox 2"/>
          <p:cNvSpPr txBox="1"/>
          <p:nvPr/>
        </p:nvSpPr>
        <p:spPr>
          <a:xfrm>
            <a:off x="141668" y="1957588"/>
            <a:ext cx="3593205" cy="2862322"/>
          </a:xfrm>
          <a:prstGeom prst="rect">
            <a:avLst/>
          </a:prstGeom>
          <a:solidFill>
            <a:schemeClr val="bg1"/>
          </a:solidFill>
          <a:ln w="57150">
            <a:solidFill>
              <a:srgbClr val="FF0000"/>
            </a:solidFill>
          </a:ln>
        </p:spPr>
        <p:txBody>
          <a:bodyPr wrap="square" rtlCol="0">
            <a:spAutoFit/>
          </a:bodyPr>
          <a:lstStyle/>
          <a:p>
            <a:r>
              <a:rPr lang="en-GB" dirty="0" err="1"/>
              <a:t>Shahadah</a:t>
            </a:r>
            <a:r>
              <a:rPr lang="en-GB" dirty="0"/>
              <a:t>. Declaration of faith:-</a:t>
            </a:r>
          </a:p>
          <a:p>
            <a:r>
              <a:rPr lang="en-GB" dirty="0"/>
              <a:t>“There is no God but Allah and the prophet Muhammad is his messenger.”</a:t>
            </a:r>
          </a:p>
          <a:p>
            <a:r>
              <a:rPr lang="en-GB" dirty="0"/>
              <a:t>This declares a Muslim’s belief in Tawhid and </a:t>
            </a:r>
            <a:r>
              <a:rPr lang="en-GB" dirty="0" err="1"/>
              <a:t>Risalah</a:t>
            </a:r>
            <a:r>
              <a:rPr lang="en-GB" dirty="0"/>
              <a:t>.</a:t>
            </a:r>
          </a:p>
          <a:p>
            <a:r>
              <a:rPr lang="en-GB" dirty="0"/>
              <a:t>Shi’a do not have it as an obligatory act, but still recite it with the addition of “and I bear witness that Ali was the friend of God.</a:t>
            </a:r>
          </a:p>
        </p:txBody>
      </p:sp>
      <p:sp>
        <p:nvSpPr>
          <p:cNvPr id="4" name="TextBox 3"/>
          <p:cNvSpPr txBox="1"/>
          <p:nvPr/>
        </p:nvSpPr>
        <p:spPr>
          <a:xfrm>
            <a:off x="4095481" y="1957588"/>
            <a:ext cx="4803820" cy="4801314"/>
          </a:xfrm>
          <a:prstGeom prst="rect">
            <a:avLst/>
          </a:prstGeom>
          <a:solidFill>
            <a:schemeClr val="bg1"/>
          </a:solidFill>
          <a:ln w="57150">
            <a:solidFill>
              <a:srgbClr val="FF0000"/>
            </a:solidFill>
          </a:ln>
        </p:spPr>
        <p:txBody>
          <a:bodyPr wrap="square" rtlCol="0">
            <a:spAutoFit/>
          </a:bodyPr>
          <a:lstStyle/>
          <a:p>
            <a:r>
              <a:rPr lang="en-GB" dirty="0"/>
              <a:t>Salah. Prayer is the second pillar. It is the most important way of worshipping God. It happens five times a day – just after dawn, just after midday, just after sunset and after dark.</a:t>
            </a:r>
          </a:p>
          <a:p>
            <a:r>
              <a:rPr lang="en-GB" dirty="0" err="1"/>
              <a:t>Rakah</a:t>
            </a:r>
            <a:r>
              <a:rPr lang="en-GB" dirty="0"/>
              <a:t> (actions) and Wudu (washing) are part of prayer and are performed to show submission and respect.</a:t>
            </a:r>
          </a:p>
          <a:p>
            <a:r>
              <a:rPr lang="en-GB" dirty="0"/>
              <a:t>Prayer brings the </a:t>
            </a:r>
            <a:r>
              <a:rPr lang="en-GB" dirty="0" err="1"/>
              <a:t>ummah</a:t>
            </a:r>
            <a:r>
              <a:rPr lang="en-GB" dirty="0"/>
              <a:t> together, especially during </a:t>
            </a:r>
            <a:r>
              <a:rPr lang="en-GB" dirty="0" err="1"/>
              <a:t>Jumu’ah</a:t>
            </a:r>
            <a:r>
              <a:rPr lang="en-GB" dirty="0"/>
              <a:t> (congregational prayers). It can also help Muslims in non-Muslim countries to feel connected to the wider </a:t>
            </a:r>
            <a:r>
              <a:rPr lang="en-GB" dirty="0" err="1"/>
              <a:t>ummah</a:t>
            </a:r>
            <a:r>
              <a:rPr lang="en-GB" dirty="0"/>
              <a:t> as they pray in the same direction, at the same time etc.</a:t>
            </a:r>
          </a:p>
          <a:p>
            <a:r>
              <a:rPr lang="en-GB" dirty="0"/>
              <a:t>It allows Muslims to build a personal relationship with God, particularly through </a:t>
            </a:r>
            <a:r>
              <a:rPr lang="en-GB" dirty="0" err="1"/>
              <a:t>Du’a</a:t>
            </a:r>
            <a:r>
              <a:rPr lang="en-GB" dirty="0"/>
              <a:t> – an extra personal prayer to God.</a:t>
            </a:r>
          </a:p>
          <a:p>
            <a:r>
              <a:rPr lang="en-GB" dirty="0"/>
              <a:t>Many Shi’a’s pray three times a day.</a:t>
            </a:r>
          </a:p>
          <a:p>
            <a:endParaRPr lang="en-GB" dirty="0"/>
          </a:p>
        </p:txBody>
      </p:sp>
      <p:sp>
        <p:nvSpPr>
          <p:cNvPr id="5" name="Rectangle 4"/>
          <p:cNvSpPr/>
          <p:nvPr/>
        </p:nvSpPr>
        <p:spPr>
          <a:xfrm>
            <a:off x="1548060" y="1116512"/>
            <a:ext cx="5357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a:t>
            </a:r>
          </a:p>
        </p:txBody>
      </p:sp>
      <p:sp>
        <p:nvSpPr>
          <p:cNvPr id="6" name="Rectangle 5"/>
          <p:cNvSpPr/>
          <p:nvPr/>
        </p:nvSpPr>
        <p:spPr>
          <a:xfrm>
            <a:off x="6297815" y="1149224"/>
            <a:ext cx="53572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2</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024807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528034"/>
            <a:ext cx="6350000" cy="6858000"/>
          </a:xfrm>
          <a:prstGeom prst="rect">
            <a:avLst/>
          </a:prstGeom>
        </p:spPr>
      </p:pic>
      <p:sp>
        <p:nvSpPr>
          <p:cNvPr id="3" name="Rectangle 2"/>
          <p:cNvSpPr/>
          <p:nvPr/>
        </p:nvSpPr>
        <p:spPr>
          <a:xfrm>
            <a:off x="1746547" y="2310512"/>
            <a:ext cx="5650906" cy="3046988"/>
          </a:xfrm>
          <a:prstGeom prst="rect">
            <a:avLst/>
          </a:prstGeom>
          <a:noFill/>
        </p:spPr>
        <p:txBody>
          <a:bodyPr wrap="none" lIns="91440" tIns="45720" rIns="91440" bIns="45720">
            <a:spAutoFit/>
          </a:bodyPr>
          <a:lstStyle/>
          <a:p>
            <a:pPr algn="ctr"/>
            <a:r>
              <a:rPr lang="en-US"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hiller" panose="04020404031007020602" pitchFamily="82" charset="0"/>
              </a:rPr>
              <a:t>How Do You Do</a:t>
            </a:r>
          </a:p>
          <a:p>
            <a:pPr algn="ctr"/>
            <a:r>
              <a:rPr lang="en-US" sz="9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hiller" panose="04020404031007020602" pitchFamily="82" charset="0"/>
              </a:rPr>
              <a:t>Wudu?</a:t>
            </a:r>
            <a:endParaRPr lang="en-US"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hiller" panose="04020404031007020602" pitchFamily="82" charset="0"/>
            </a:endParaRPr>
          </a:p>
        </p:txBody>
      </p:sp>
    </p:spTree>
    <p:extLst>
      <p:ext uri="{BB962C8B-B14F-4D97-AF65-F5344CB8AC3E}">
        <p14:creationId xmlns:p14="http://schemas.microsoft.com/office/powerpoint/2010/main" val="272892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82929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4274" y="0"/>
            <a:ext cx="53572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3</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p:cNvSpPr txBox="1"/>
          <p:nvPr/>
        </p:nvSpPr>
        <p:spPr>
          <a:xfrm>
            <a:off x="72757" y="923330"/>
            <a:ext cx="4078757" cy="5078313"/>
          </a:xfrm>
          <a:prstGeom prst="rect">
            <a:avLst/>
          </a:prstGeom>
          <a:solidFill>
            <a:schemeClr val="bg1"/>
          </a:solidFill>
          <a:ln w="57150">
            <a:solidFill>
              <a:srgbClr val="FF0000"/>
            </a:solidFill>
          </a:ln>
        </p:spPr>
        <p:txBody>
          <a:bodyPr wrap="square" rtlCol="0">
            <a:spAutoFit/>
          </a:bodyPr>
          <a:lstStyle/>
          <a:p>
            <a:r>
              <a:rPr lang="en-GB" dirty="0" err="1"/>
              <a:t>Zakah</a:t>
            </a:r>
            <a:r>
              <a:rPr lang="en-GB" dirty="0"/>
              <a:t> – 3</a:t>
            </a:r>
            <a:r>
              <a:rPr lang="en-GB" baseline="30000" dirty="0"/>
              <a:t>rd</a:t>
            </a:r>
            <a:r>
              <a:rPr lang="en-GB" dirty="0"/>
              <a:t> Pillar, giving to charity. Muslims give 2.5% of their wealth every year as they believe that it is a duty to be charitable and that God will reward them for their acts of giving.</a:t>
            </a:r>
          </a:p>
          <a:p>
            <a:r>
              <a:rPr lang="en-GB" dirty="0" err="1"/>
              <a:t>Sadaqah</a:t>
            </a:r>
            <a:r>
              <a:rPr lang="en-GB" dirty="0"/>
              <a:t> are extra payments often in the form of charitable actions or deeds.</a:t>
            </a:r>
          </a:p>
          <a:p>
            <a:r>
              <a:rPr lang="en-GB" dirty="0"/>
              <a:t>Muslims are commanded in the Qur’an to give to those in need, widows, orphans and travellers. It is also a sign of purity as money is believed to corrupt. Wealth does not belong to them but is a gift from Allah so it should be shared.</a:t>
            </a:r>
          </a:p>
          <a:p>
            <a:r>
              <a:rPr lang="en-GB" dirty="0"/>
              <a:t>Sunnis often pay </a:t>
            </a:r>
            <a:r>
              <a:rPr lang="en-GB" dirty="0" err="1"/>
              <a:t>Zakah</a:t>
            </a:r>
            <a:r>
              <a:rPr lang="en-GB" dirty="0"/>
              <a:t> to the government whereas Shi’a’s pay theirs to the religious leaders as well as an additional </a:t>
            </a:r>
            <a:r>
              <a:rPr lang="en-GB" dirty="0" err="1"/>
              <a:t>Khum</a:t>
            </a:r>
            <a:r>
              <a:rPr lang="en-GB" dirty="0"/>
              <a:t> tax.</a:t>
            </a:r>
          </a:p>
          <a:p>
            <a:endParaRPr lang="en-GB" dirty="0"/>
          </a:p>
        </p:txBody>
      </p:sp>
      <p:sp>
        <p:nvSpPr>
          <p:cNvPr id="4" name="Rectangle 3"/>
          <p:cNvSpPr/>
          <p:nvPr/>
        </p:nvSpPr>
        <p:spPr>
          <a:xfrm>
            <a:off x="6422489" y="0"/>
            <a:ext cx="53572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4</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TextBox 4"/>
          <p:cNvSpPr txBox="1"/>
          <p:nvPr/>
        </p:nvSpPr>
        <p:spPr>
          <a:xfrm>
            <a:off x="4546242" y="923330"/>
            <a:ext cx="4286519" cy="5909310"/>
          </a:xfrm>
          <a:prstGeom prst="rect">
            <a:avLst/>
          </a:prstGeom>
          <a:solidFill>
            <a:schemeClr val="bg1"/>
          </a:solidFill>
          <a:ln w="57150">
            <a:solidFill>
              <a:srgbClr val="FF0000"/>
            </a:solidFill>
          </a:ln>
        </p:spPr>
        <p:txBody>
          <a:bodyPr wrap="square" rtlCol="0">
            <a:spAutoFit/>
          </a:bodyPr>
          <a:lstStyle/>
          <a:p>
            <a:r>
              <a:rPr lang="en-GB" dirty="0" err="1"/>
              <a:t>Sawm</a:t>
            </a:r>
            <a:r>
              <a:rPr lang="en-GB" dirty="0"/>
              <a:t> – 4</a:t>
            </a:r>
            <a:r>
              <a:rPr lang="en-GB" baseline="30000" dirty="0"/>
              <a:t>th</a:t>
            </a:r>
            <a:r>
              <a:rPr lang="en-GB" dirty="0"/>
              <a:t> Pillar, fasting during the month of Ramadan.</a:t>
            </a:r>
          </a:p>
          <a:p>
            <a:r>
              <a:rPr lang="en-GB" dirty="0"/>
              <a:t>It is the ninth month of the Islamic year (the time when Muhammad is believed to have received the first revelation of the Qur’an).  Muslims are expected not to eat food, drink, smoke or have sex during the hours of daylight. They should also avoid evil thoughts and unkind speech.</a:t>
            </a:r>
          </a:p>
          <a:p>
            <a:r>
              <a:rPr lang="en-GB" dirty="0"/>
              <a:t>It develops spiritual discipline and self-control. They focus on the word of God rather than bodily desires.</a:t>
            </a:r>
          </a:p>
          <a:p>
            <a:r>
              <a:rPr lang="en-GB" dirty="0"/>
              <a:t>It also builds the </a:t>
            </a:r>
            <a:r>
              <a:rPr lang="en-GB" dirty="0" err="1"/>
              <a:t>ummah</a:t>
            </a:r>
            <a:r>
              <a:rPr lang="en-GB" dirty="0"/>
              <a:t> as families share food together at </a:t>
            </a:r>
            <a:r>
              <a:rPr lang="en-GB" dirty="0" err="1"/>
              <a:t>suhur</a:t>
            </a:r>
            <a:r>
              <a:rPr lang="en-GB" dirty="0"/>
              <a:t> (meal just before dawn) and </a:t>
            </a:r>
            <a:r>
              <a:rPr lang="en-GB" dirty="0" err="1"/>
              <a:t>iftar</a:t>
            </a:r>
            <a:r>
              <a:rPr lang="en-GB" dirty="0"/>
              <a:t> (meal that breaks the fast after sundown).</a:t>
            </a:r>
          </a:p>
          <a:p>
            <a:r>
              <a:rPr lang="en-GB" dirty="0"/>
              <a:t>It also helps Muslims to identify with the poor.</a:t>
            </a:r>
          </a:p>
          <a:p>
            <a:r>
              <a:rPr lang="en-GB" dirty="0"/>
              <a:t>Shi’a’s fast in the same way but also spend three days during Ramadan mourning the death of Ali.</a:t>
            </a:r>
          </a:p>
        </p:txBody>
      </p:sp>
    </p:spTree>
    <p:extLst>
      <p:ext uri="{BB962C8B-B14F-4D97-AF65-F5344CB8AC3E}">
        <p14:creationId xmlns:p14="http://schemas.microsoft.com/office/powerpoint/2010/main" val="1057337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1545" y="3167061"/>
            <a:ext cx="3835152" cy="646331"/>
          </a:xfrm>
          <a:prstGeom prst="rect">
            <a:avLst/>
          </a:prstGeom>
        </p:spPr>
        <p:txBody>
          <a:bodyPr wrap="none">
            <a:spAutoFit/>
          </a:bodyPr>
          <a:lstStyle/>
          <a:p>
            <a:r>
              <a:rPr lang="en-GB" dirty="0">
                <a:hlinkClick r:id="rId2"/>
              </a:rPr>
              <a:t>http://khumsbank.com/php/index.php</a:t>
            </a:r>
            <a:endParaRPr lang="en-GB" dirty="0"/>
          </a:p>
          <a:p>
            <a:endParaRPr lang="en-GB" dirty="0"/>
          </a:p>
        </p:txBody>
      </p:sp>
    </p:spTree>
    <p:extLst>
      <p:ext uri="{BB962C8B-B14F-4D97-AF65-F5344CB8AC3E}">
        <p14:creationId xmlns:p14="http://schemas.microsoft.com/office/powerpoint/2010/main" val="26566944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1260" y="0"/>
            <a:ext cx="53572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5</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p:cNvSpPr txBox="1"/>
          <p:nvPr/>
        </p:nvSpPr>
        <p:spPr>
          <a:xfrm>
            <a:off x="72757" y="923330"/>
            <a:ext cx="8942454" cy="5078313"/>
          </a:xfrm>
          <a:prstGeom prst="rect">
            <a:avLst/>
          </a:prstGeom>
          <a:solidFill>
            <a:schemeClr val="bg1"/>
          </a:solidFill>
          <a:ln w="57150">
            <a:solidFill>
              <a:srgbClr val="FF0000"/>
            </a:solidFill>
          </a:ln>
        </p:spPr>
        <p:txBody>
          <a:bodyPr wrap="square" rtlCol="0">
            <a:spAutoFit/>
          </a:bodyPr>
          <a:lstStyle/>
          <a:p>
            <a:r>
              <a:rPr lang="en-GB" dirty="0"/>
              <a:t>Hajj – 5</a:t>
            </a:r>
            <a:r>
              <a:rPr lang="en-GB" baseline="30000" dirty="0"/>
              <a:t>th</a:t>
            </a:r>
            <a:r>
              <a:rPr lang="en-GB" dirty="0"/>
              <a:t> pillar – the pilgrimage to Makkah.</a:t>
            </a:r>
          </a:p>
          <a:p>
            <a:r>
              <a:rPr lang="en-GB" dirty="0"/>
              <a:t>The Qur’an only commands that it is a duty for those who</a:t>
            </a:r>
          </a:p>
          <a:p>
            <a:pPr marL="285750" indent="-285750">
              <a:buFontTx/>
              <a:buChar char="-"/>
            </a:pPr>
            <a:r>
              <a:rPr lang="en-GB" dirty="0"/>
              <a:t>Have enough money to leave their homes for a lengthy period</a:t>
            </a:r>
          </a:p>
          <a:p>
            <a:pPr marL="285750" indent="-285750">
              <a:buFontTx/>
              <a:buChar char="-"/>
            </a:pPr>
            <a:r>
              <a:rPr lang="en-GB" dirty="0"/>
              <a:t>Are mentally and physically fit enough to carry out this demanding ritual.</a:t>
            </a:r>
          </a:p>
          <a:p>
            <a:r>
              <a:rPr lang="en-GB" dirty="0"/>
              <a:t>Those who complete it often count it as the greatest achievement of their lives. Hajji (male) or </a:t>
            </a:r>
            <a:r>
              <a:rPr lang="en-GB" dirty="0" err="1"/>
              <a:t>Hajjah</a:t>
            </a:r>
            <a:r>
              <a:rPr lang="en-GB" dirty="0"/>
              <a:t> (female) is the special title given to someone who has successfully completed the Hajj. It is a great honour.</a:t>
            </a:r>
          </a:p>
          <a:p>
            <a:r>
              <a:rPr lang="en-GB" dirty="0"/>
              <a:t>Makkah is the holiest city. Muslims believe that it was here that Prophet Ibrahim was commanded by God to sacrifice his son, </a:t>
            </a:r>
            <a:r>
              <a:rPr lang="en-GB" dirty="0" err="1"/>
              <a:t>Isma’il</a:t>
            </a:r>
            <a:r>
              <a:rPr lang="en-GB" dirty="0"/>
              <a:t>.  Ibrahim threw stones at the devil here, driving him away. Muhammad received his first revelations from God here, and returned to the city before his death to reclaim it for God.</a:t>
            </a:r>
          </a:p>
          <a:p>
            <a:r>
              <a:rPr lang="en-GB" dirty="0"/>
              <a:t>Hajj brings the Muslim </a:t>
            </a:r>
            <a:r>
              <a:rPr lang="en-GB" dirty="0" err="1"/>
              <a:t>ummah</a:t>
            </a:r>
            <a:r>
              <a:rPr lang="en-GB" dirty="0"/>
              <a:t> together from all over the world and emphasises the equality between all Muslims through the wearing of Ihram (white garments). Muslims focus on the teaching of tawhid by circling the Kaaba.</a:t>
            </a:r>
          </a:p>
          <a:p>
            <a:r>
              <a:rPr lang="en-GB" dirty="0"/>
              <a:t>Muslims celebrate together all over the world by performing the festival of Eid </a:t>
            </a:r>
            <a:r>
              <a:rPr lang="en-GB" dirty="0" err="1"/>
              <a:t>Ul</a:t>
            </a:r>
            <a:r>
              <a:rPr lang="en-GB" dirty="0"/>
              <a:t> </a:t>
            </a:r>
            <a:r>
              <a:rPr lang="en-GB" dirty="0" err="1"/>
              <a:t>Adha</a:t>
            </a:r>
            <a:r>
              <a:rPr lang="en-GB" dirty="0"/>
              <a:t> at the end of Hajj. An animal is sacrificed and its meat is distributed to the poor.</a:t>
            </a:r>
          </a:p>
          <a:p>
            <a:r>
              <a:rPr lang="en-GB" dirty="0"/>
              <a:t>Shi’a Muslims also perform Hajj, but may also perform pilgrimages to other Shi’a shrines at different times of the year, such as to the grave of Ali.</a:t>
            </a:r>
          </a:p>
        </p:txBody>
      </p:sp>
    </p:spTree>
    <p:extLst>
      <p:ext uri="{BB962C8B-B14F-4D97-AF65-F5344CB8AC3E}">
        <p14:creationId xmlns:p14="http://schemas.microsoft.com/office/powerpoint/2010/main" val="30860577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367" y="167426"/>
            <a:ext cx="8190963" cy="4524315"/>
          </a:xfrm>
          <a:prstGeom prst="rect">
            <a:avLst/>
          </a:prstGeom>
          <a:solidFill>
            <a:schemeClr val="bg2"/>
          </a:solidFill>
        </p:spPr>
        <p:txBody>
          <a:bodyPr wrap="square" rtlCol="0">
            <a:spAutoFit/>
          </a:bodyPr>
          <a:lstStyle/>
          <a:p>
            <a:r>
              <a:rPr lang="en-GB" dirty="0"/>
              <a:t>Why is Muhammad important?</a:t>
            </a:r>
          </a:p>
          <a:p>
            <a:endParaRPr lang="en-GB" dirty="0"/>
          </a:p>
          <a:p>
            <a:r>
              <a:rPr lang="en-GB" dirty="0"/>
              <a:t>The ____________ brought by Muhammad is the same message as had been preached by all the ____________ back to __________ :- the need to ____________ the one true God - __________, who will be the _____________ of all.</a:t>
            </a:r>
          </a:p>
          <a:p>
            <a:r>
              <a:rPr lang="en-GB" dirty="0"/>
              <a:t>But due to the teachings of these prophets becoming corrupt, a new prophet was needed.</a:t>
            </a:r>
          </a:p>
          <a:p>
            <a:r>
              <a:rPr lang="en-GB" dirty="0"/>
              <a:t>Muslims believe that the greatest of revelations was given to Muhammad during “</a:t>
            </a:r>
            <a:r>
              <a:rPr lang="en-GB" dirty="0" err="1"/>
              <a:t>Laylat-ul-Qadr</a:t>
            </a:r>
            <a:r>
              <a:rPr lang="en-GB" dirty="0"/>
              <a:t>” – The Night of ____________ - in the Cave of Hira.</a:t>
            </a:r>
          </a:p>
          <a:p>
            <a:r>
              <a:rPr lang="en-GB" dirty="0"/>
              <a:t>On this night, the Angel _________ appeared before Muhammad and ordered him to recite the words of the __________. </a:t>
            </a:r>
          </a:p>
          <a:p>
            <a:r>
              <a:rPr lang="en-GB" dirty="0"/>
              <a:t>Muslims also believe Muhammad to be last and _________ prophet – the “Seal Of The Prophets”, highlighting his importance.</a:t>
            </a:r>
          </a:p>
          <a:p>
            <a:r>
              <a:rPr lang="en-GB" dirty="0"/>
              <a:t>Muhammad is also a role ___________ because of the moral and prayerful way he lived.  God chose Muhammad to be a prophet because he was a humble, honest man.</a:t>
            </a:r>
          </a:p>
          <a:p>
            <a:endParaRPr lang="en-GB" dirty="0"/>
          </a:p>
        </p:txBody>
      </p:sp>
      <p:sp>
        <p:nvSpPr>
          <p:cNvPr id="3" name="TextBox 2"/>
          <p:cNvSpPr txBox="1"/>
          <p:nvPr/>
        </p:nvSpPr>
        <p:spPr>
          <a:xfrm>
            <a:off x="566672" y="4910682"/>
            <a:ext cx="8010658" cy="1477328"/>
          </a:xfrm>
          <a:prstGeom prst="rect">
            <a:avLst/>
          </a:prstGeom>
          <a:noFill/>
        </p:spPr>
        <p:txBody>
          <a:bodyPr wrap="square" rtlCol="0">
            <a:spAutoFit/>
          </a:bodyPr>
          <a:lstStyle/>
          <a:p>
            <a:r>
              <a:rPr lang="en-GB" dirty="0"/>
              <a:t>   </a:t>
            </a:r>
            <a:r>
              <a:rPr lang="en-GB" dirty="0" err="1"/>
              <a:t>Jibril</a:t>
            </a:r>
            <a:r>
              <a:rPr lang="en-GB" dirty="0"/>
              <a:t>                      Allah              message                  final                Power</a:t>
            </a:r>
          </a:p>
          <a:p>
            <a:endParaRPr lang="en-GB" dirty="0"/>
          </a:p>
          <a:p>
            <a:r>
              <a:rPr lang="en-GB" dirty="0"/>
              <a:t>prophets                   worship                    Qur’an                  model                       Adam       </a:t>
            </a:r>
          </a:p>
          <a:p>
            <a:r>
              <a:rPr lang="en-GB" dirty="0"/>
              <a:t> </a:t>
            </a:r>
          </a:p>
          <a:p>
            <a:r>
              <a:rPr lang="en-GB" dirty="0"/>
              <a:t>                                                                     judge</a:t>
            </a:r>
          </a:p>
        </p:txBody>
      </p:sp>
    </p:spTree>
    <p:extLst>
      <p:ext uri="{BB962C8B-B14F-4D97-AF65-F5344CB8AC3E}">
        <p14:creationId xmlns:p14="http://schemas.microsoft.com/office/powerpoint/2010/main" val="2083788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412" y="327166"/>
            <a:ext cx="8731429" cy="1107996"/>
          </a:xfrm>
          <a:prstGeom prst="rect">
            <a:avLst/>
          </a:prstGeom>
          <a:noFill/>
        </p:spPr>
        <p:txBody>
          <a:bodyPr wrap="none" lIns="91440" tIns="45720" rIns="91440" bIns="45720">
            <a:spAutoFit/>
          </a:bodyPr>
          <a:lstStyle/>
          <a:p>
            <a:pPr algn="ctr"/>
            <a:r>
              <a:rPr lang="en-US" sz="6600" b="1" dirty="0">
                <a:ln w="6600">
                  <a:solidFill>
                    <a:srgbClr val="7030A0"/>
                  </a:solidFill>
                  <a:prstDash val="solid"/>
                </a:ln>
                <a:solidFill>
                  <a:srgbClr val="FFFF00"/>
                </a:solidFill>
                <a:effectLst>
                  <a:outerShdw dist="38100" dir="2700000" algn="tl" rotWithShape="0">
                    <a:schemeClr val="accent2"/>
                  </a:outerShdw>
                </a:effectLst>
                <a:latin typeface="Forte" panose="03060902040502070203" pitchFamily="66" charset="0"/>
              </a:rPr>
              <a:t>Postcards from the Hajj</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055" y="1792980"/>
            <a:ext cx="6336142" cy="467768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701" y="1509771"/>
            <a:ext cx="7447074" cy="4960898"/>
          </a:xfrm>
          <a:prstGeom prst="rect">
            <a:avLst/>
          </a:prstGeom>
        </p:spPr>
      </p:pic>
      <p:sp>
        <p:nvSpPr>
          <p:cNvPr id="7" name="Rectangle 6"/>
          <p:cNvSpPr/>
          <p:nvPr/>
        </p:nvSpPr>
        <p:spPr>
          <a:xfrm>
            <a:off x="5098653" y="2899464"/>
            <a:ext cx="2063385" cy="2215991"/>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Freestyle Script" panose="030804020302050B0404" pitchFamily="66" charset="0"/>
              </a:rPr>
              <a:t>Year 10</a:t>
            </a:r>
          </a:p>
          <a:p>
            <a:pPr algn="ctr"/>
            <a:r>
              <a:rPr lang="en-US" sz="2800" dirty="0">
                <a:ln w="0"/>
                <a:effectLst>
                  <a:outerShdw blurRad="38100" dist="19050" dir="2700000" algn="tl" rotWithShape="0">
                    <a:schemeClr val="dk1">
                      <a:alpha val="40000"/>
                    </a:schemeClr>
                  </a:outerShdw>
                </a:effectLst>
                <a:latin typeface="Freestyle Script" panose="030804020302050B0404" pitchFamily="66" charset="0"/>
              </a:rPr>
              <a:t>(The Weird Group)</a:t>
            </a:r>
          </a:p>
          <a:p>
            <a:pPr algn="ctr"/>
            <a:r>
              <a:rPr lang="en-US" sz="2800" b="0" cap="none" spc="0" dirty="0">
                <a:ln w="0"/>
                <a:solidFill>
                  <a:schemeClr val="tx1"/>
                </a:solidFill>
                <a:effectLst>
                  <a:outerShdw blurRad="38100" dist="19050" dir="2700000" algn="tl" rotWithShape="0">
                    <a:schemeClr val="dk1">
                      <a:alpha val="40000"/>
                    </a:schemeClr>
                  </a:outerShdw>
                </a:effectLst>
                <a:latin typeface="Freestyle Script" panose="030804020302050B0404" pitchFamily="66" charset="0"/>
              </a:rPr>
              <a:t>RSE 1</a:t>
            </a:r>
          </a:p>
          <a:p>
            <a:pPr algn="ctr"/>
            <a:endParaRPr lang="en-US" sz="2800" b="0" cap="none" spc="0" dirty="0">
              <a:ln w="0"/>
              <a:solidFill>
                <a:schemeClr val="tx1"/>
              </a:solidFill>
              <a:effectLst>
                <a:outerShdw blurRad="38100" dist="19050" dir="2700000" algn="tl" rotWithShape="0">
                  <a:schemeClr val="dk1">
                    <a:alpha val="40000"/>
                  </a:schemeClr>
                </a:outerShdw>
              </a:effectLst>
              <a:latin typeface="Freestyle Script" panose="030804020302050B0404" pitchFamily="66" charset="0"/>
            </a:endParaRPr>
          </a:p>
        </p:txBody>
      </p:sp>
      <p:sp>
        <p:nvSpPr>
          <p:cNvPr id="8" name="Rectangle 7"/>
          <p:cNvSpPr/>
          <p:nvPr/>
        </p:nvSpPr>
        <p:spPr>
          <a:xfrm>
            <a:off x="760512" y="2513405"/>
            <a:ext cx="3632726" cy="4031873"/>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Freestyle Script" panose="030804020302050B0404" pitchFamily="66" charset="0"/>
              </a:rPr>
              <a:t>Dear Weird Year 10 Group,</a:t>
            </a:r>
          </a:p>
          <a:p>
            <a:pPr algn="ctr"/>
            <a:r>
              <a:rPr lang="en-US" sz="3200" dirty="0">
                <a:ln w="0"/>
                <a:effectLst>
                  <a:outerShdw blurRad="38100" dist="19050" dir="2700000" algn="tl" rotWithShape="0">
                    <a:schemeClr val="dk1">
                      <a:alpha val="40000"/>
                    </a:schemeClr>
                  </a:outerShdw>
                </a:effectLst>
                <a:latin typeface="Freestyle Script" panose="030804020302050B0404" pitchFamily="66" charset="0"/>
              </a:rPr>
              <a:t>draw the cover of your post-</a:t>
            </a:r>
          </a:p>
          <a:p>
            <a:pPr algn="ctr"/>
            <a:r>
              <a:rPr lang="en-US" sz="3200" dirty="0">
                <a:ln w="0"/>
                <a:effectLst>
                  <a:outerShdw blurRad="38100" dist="19050" dir="2700000" algn="tl" rotWithShape="0">
                    <a:schemeClr val="dk1">
                      <a:alpha val="40000"/>
                    </a:schemeClr>
                  </a:outerShdw>
                </a:effectLst>
                <a:latin typeface="Freestyle Script" panose="030804020302050B0404" pitchFamily="66" charset="0"/>
              </a:rPr>
              <a:t>card based on the description</a:t>
            </a:r>
          </a:p>
          <a:p>
            <a:pPr algn="ctr"/>
            <a:r>
              <a:rPr lang="en-US" sz="3200" dirty="0">
                <a:ln w="0"/>
                <a:effectLst>
                  <a:outerShdw blurRad="38100" dist="19050" dir="2700000" algn="tl" rotWithShape="0">
                    <a:schemeClr val="dk1">
                      <a:alpha val="40000"/>
                    </a:schemeClr>
                  </a:outerShdw>
                </a:effectLst>
                <a:latin typeface="Freestyle Script" panose="030804020302050B0404" pitchFamily="66" charset="0"/>
              </a:rPr>
              <a:t>what you hear with you ears.</a:t>
            </a:r>
          </a:p>
          <a:p>
            <a:pPr algn="ctr"/>
            <a:r>
              <a:rPr lang="en-US" sz="3200" dirty="0">
                <a:ln w="0"/>
                <a:effectLst>
                  <a:outerShdw blurRad="38100" dist="19050" dir="2700000" algn="tl" rotWithShape="0">
                    <a:schemeClr val="dk1">
                      <a:alpha val="40000"/>
                    </a:schemeClr>
                  </a:outerShdw>
                </a:effectLst>
                <a:latin typeface="Freestyle Script" panose="030804020302050B0404" pitchFamily="66" charset="0"/>
              </a:rPr>
              <a:t>Then on the writing side write</a:t>
            </a:r>
          </a:p>
          <a:p>
            <a:pPr algn="ctr"/>
            <a:r>
              <a:rPr lang="en-US" sz="3200" dirty="0">
                <a:ln w="0"/>
                <a:effectLst>
                  <a:outerShdw blurRad="38100" dist="19050" dir="2700000" algn="tl" rotWithShape="0">
                    <a:schemeClr val="dk1">
                      <a:alpha val="40000"/>
                    </a:schemeClr>
                  </a:outerShdw>
                </a:effectLst>
                <a:latin typeface="Freestyle Script" panose="030804020302050B0404" pitchFamily="66" charset="0"/>
              </a:rPr>
              <a:t>about what you think is probably</a:t>
            </a:r>
          </a:p>
          <a:p>
            <a:pPr algn="ctr"/>
            <a:r>
              <a:rPr lang="en-US" sz="3200" dirty="0">
                <a:ln w="0"/>
                <a:effectLst>
                  <a:outerShdw blurRad="38100" dist="19050" dir="2700000" algn="tl" rotWithShape="0">
                    <a:schemeClr val="dk1">
                      <a:alpha val="40000"/>
                    </a:schemeClr>
                  </a:outerShdw>
                </a:effectLst>
                <a:latin typeface="Freestyle Script" panose="030804020302050B0404" pitchFamily="66" charset="0"/>
              </a:rPr>
              <a:t>going on.</a:t>
            </a:r>
          </a:p>
          <a:p>
            <a:pPr algn="ctr"/>
            <a:endParaRPr lang="en-GB"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75691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34" y="476520"/>
            <a:ext cx="8360709" cy="5563672"/>
          </a:xfrm>
          <a:prstGeom prst="rect">
            <a:avLst/>
          </a:prstGeom>
        </p:spPr>
      </p:pic>
    </p:spTree>
    <p:extLst>
      <p:ext uri="{BB962C8B-B14F-4D97-AF65-F5344CB8AC3E}">
        <p14:creationId xmlns:p14="http://schemas.microsoft.com/office/powerpoint/2010/main" val="34710254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173" y="-128789"/>
            <a:ext cx="10801663" cy="7089819"/>
          </a:xfrm>
          <a:prstGeom prst="rect">
            <a:avLst/>
          </a:prstGeom>
        </p:spPr>
      </p:pic>
    </p:spTree>
    <p:extLst>
      <p:ext uri="{BB962C8B-B14F-4D97-AF65-F5344CB8AC3E}">
        <p14:creationId xmlns:p14="http://schemas.microsoft.com/office/powerpoint/2010/main" val="954759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01310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311" y="-128788"/>
            <a:ext cx="9840955" cy="6986788"/>
          </a:xfrm>
          <a:prstGeom prst="rect">
            <a:avLst/>
          </a:prstGeom>
        </p:spPr>
      </p:pic>
    </p:spTree>
    <p:extLst>
      <p:ext uri="{BB962C8B-B14F-4D97-AF65-F5344CB8AC3E}">
        <p14:creationId xmlns:p14="http://schemas.microsoft.com/office/powerpoint/2010/main" val="7293228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286" y="257577"/>
            <a:ext cx="12954223" cy="6181859"/>
          </a:xfrm>
          <a:prstGeom prst="rect">
            <a:avLst/>
          </a:prstGeom>
        </p:spPr>
      </p:pic>
    </p:spTree>
    <p:extLst>
      <p:ext uri="{BB962C8B-B14F-4D97-AF65-F5344CB8AC3E}">
        <p14:creationId xmlns:p14="http://schemas.microsoft.com/office/powerpoint/2010/main" val="9646837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0759"/>
            <a:ext cx="9144000" cy="5716482"/>
          </a:xfrm>
          <a:prstGeom prst="rect">
            <a:avLst/>
          </a:prstGeom>
        </p:spPr>
      </p:pic>
    </p:spTree>
    <p:extLst>
      <p:ext uri="{BB962C8B-B14F-4D97-AF65-F5344CB8AC3E}">
        <p14:creationId xmlns:p14="http://schemas.microsoft.com/office/powerpoint/2010/main" val="1979306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9093"/>
            <a:ext cx="9144000" cy="6104586"/>
          </a:xfrm>
          <a:prstGeom prst="rect">
            <a:avLst/>
          </a:prstGeom>
        </p:spPr>
      </p:pic>
    </p:spTree>
    <p:extLst>
      <p:ext uri="{BB962C8B-B14F-4D97-AF65-F5344CB8AC3E}">
        <p14:creationId xmlns:p14="http://schemas.microsoft.com/office/powerpoint/2010/main" val="21820300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5214" y="571864"/>
            <a:ext cx="9777228" cy="4154984"/>
          </a:xfrm>
          <a:prstGeom prst="rect">
            <a:avLst/>
          </a:prstGeom>
          <a:noFill/>
        </p:spPr>
        <p:txBody>
          <a:bodyPr wrap="none" lIns="91440" tIns="45720" rIns="91440" bIns="45720">
            <a:spAutoFit/>
            <a:scene3d>
              <a:camera prst="perspectiveContrastingRightFacing"/>
              <a:lightRig rig="threePt" dir="t"/>
            </a:scene3d>
          </a:bodyPr>
          <a:lstStyle/>
          <a:p>
            <a:pPr algn="ctr"/>
            <a:r>
              <a:rPr lang="en-US" sz="6600" b="1" dirty="0">
                <a:ln w="38100">
                  <a:solidFill>
                    <a:srgbClr val="D44AC4"/>
                  </a:solidFill>
                  <a:prstDash val="solid"/>
                </a:ln>
                <a:solidFill>
                  <a:srgbClr val="FFFFFF"/>
                </a:solidFill>
                <a:effectLst>
                  <a:outerShdw dist="38100" dir="2700000" algn="tl" rotWithShape="0">
                    <a:schemeClr val="accent2"/>
                  </a:outerShdw>
                </a:effectLst>
              </a:rPr>
              <a:t>What is your </a:t>
            </a:r>
            <a:r>
              <a:rPr lang="en-US" sz="6600" b="1" dirty="0" err="1">
                <a:ln w="38100">
                  <a:solidFill>
                    <a:srgbClr val="D44AC4"/>
                  </a:solidFill>
                  <a:prstDash val="solid"/>
                </a:ln>
                <a:solidFill>
                  <a:srgbClr val="FFFFFF"/>
                </a:solidFill>
                <a:effectLst>
                  <a:outerShdw dist="38100" dir="2700000" algn="tl" rotWithShape="0">
                    <a:schemeClr val="accent2"/>
                  </a:outerShdw>
                </a:effectLst>
              </a:rPr>
              <a:t>favourite</a:t>
            </a:r>
            <a:r>
              <a:rPr lang="en-US" sz="6600" b="1" dirty="0">
                <a:ln w="38100">
                  <a:solidFill>
                    <a:srgbClr val="D44AC4"/>
                  </a:solidFill>
                  <a:prstDash val="solid"/>
                </a:ln>
                <a:solidFill>
                  <a:srgbClr val="FFFFFF"/>
                </a:solidFill>
                <a:effectLst>
                  <a:outerShdw dist="38100" dir="2700000" algn="tl" rotWithShape="0">
                    <a:schemeClr val="accent2"/>
                  </a:outerShdw>
                </a:effectLst>
              </a:rPr>
              <a:t> type</a:t>
            </a:r>
          </a:p>
          <a:p>
            <a:pPr algn="ctr"/>
            <a:r>
              <a:rPr lang="en-US" sz="6600" b="1" dirty="0">
                <a:ln w="38100">
                  <a:solidFill>
                    <a:srgbClr val="D44AC4"/>
                  </a:solidFill>
                  <a:prstDash val="solid"/>
                </a:ln>
                <a:solidFill>
                  <a:srgbClr val="FFFFFF"/>
                </a:solidFill>
                <a:effectLst>
                  <a:outerShdw dist="38100" dir="2700000" algn="tl" rotWithShape="0">
                    <a:schemeClr val="accent2"/>
                  </a:outerShdw>
                </a:effectLst>
              </a:rPr>
              <a:t>o</a:t>
            </a:r>
            <a:r>
              <a:rPr lang="en-US" sz="6600" b="1" cap="none" spc="0" dirty="0">
                <a:ln w="38100">
                  <a:solidFill>
                    <a:srgbClr val="D44AC4"/>
                  </a:solidFill>
                  <a:prstDash val="solid"/>
                </a:ln>
                <a:solidFill>
                  <a:srgbClr val="FFFFFF"/>
                </a:solidFill>
                <a:effectLst>
                  <a:outerShdw dist="38100" dir="2700000" algn="tl" rotWithShape="0">
                    <a:schemeClr val="accent2"/>
                  </a:outerShdw>
                </a:effectLst>
              </a:rPr>
              <a:t>f festival?</a:t>
            </a:r>
          </a:p>
          <a:p>
            <a:pPr algn="ctr"/>
            <a:r>
              <a:rPr lang="en-US" sz="6600" b="1" dirty="0">
                <a:ln w="38100">
                  <a:solidFill>
                    <a:srgbClr val="D44AC4"/>
                  </a:solidFill>
                  <a:prstDash val="solid"/>
                </a:ln>
                <a:solidFill>
                  <a:srgbClr val="FFFFFF"/>
                </a:solidFill>
                <a:effectLst>
                  <a:outerShdw dist="38100" dir="2700000" algn="tl" rotWithShape="0">
                    <a:schemeClr val="accent2"/>
                  </a:outerShdw>
                </a:effectLst>
              </a:rPr>
              <a:t>Why?</a:t>
            </a:r>
          </a:p>
          <a:p>
            <a:pPr algn="ctr"/>
            <a:r>
              <a:rPr lang="en-US" sz="6600" b="1" cap="none" spc="0" dirty="0">
                <a:ln w="38100">
                  <a:solidFill>
                    <a:srgbClr val="D44AC4"/>
                  </a:solidFill>
                  <a:prstDash val="solid"/>
                </a:ln>
                <a:solidFill>
                  <a:srgbClr val="FFFFFF"/>
                </a:solidFill>
                <a:effectLst>
                  <a:outerShdw dist="38100" dir="2700000" algn="tl" rotWithShape="0">
                    <a:schemeClr val="accent2"/>
                  </a:outerShdw>
                </a:effectLst>
              </a:rPr>
              <a:t>Why do we have festivals?</a:t>
            </a:r>
          </a:p>
        </p:txBody>
      </p:sp>
    </p:spTree>
    <p:extLst>
      <p:ext uri="{BB962C8B-B14F-4D97-AF65-F5344CB8AC3E}">
        <p14:creationId xmlns:p14="http://schemas.microsoft.com/office/powerpoint/2010/main" val="8531809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93242" cy="319524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3059" y="0"/>
            <a:ext cx="4790941" cy="319524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1265" y="3078051"/>
            <a:ext cx="4892736" cy="377995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 y="3195248"/>
            <a:ext cx="4250313" cy="3662752"/>
          </a:xfrm>
          <a:prstGeom prst="rect">
            <a:avLst/>
          </a:prstGeom>
        </p:spPr>
      </p:pic>
    </p:spTree>
    <p:extLst>
      <p:ext uri="{BB962C8B-B14F-4D97-AF65-F5344CB8AC3E}">
        <p14:creationId xmlns:p14="http://schemas.microsoft.com/office/powerpoint/2010/main" val="30896476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367" y="167426"/>
            <a:ext cx="8190963" cy="5078313"/>
          </a:xfrm>
          <a:prstGeom prst="rect">
            <a:avLst/>
          </a:prstGeom>
          <a:solidFill>
            <a:schemeClr val="bg2"/>
          </a:solidFill>
        </p:spPr>
        <p:txBody>
          <a:bodyPr wrap="square" rtlCol="0">
            <a:spAutoFit/>
          </a:bodyPr>
          <a:lstStyle/>
          <a:p>
            <a:r>
              <a:rPr lang="en-GB" dirty="0"/>
              <a:t>Why is Muhammad important?</a:t>
            </a:r>
          </a:p>
          <a:p>
            <a:endParaRPr lang="en-GB" dirty="0"/>
          </a:p>
          <a:p>
            <a:r>
              <a:rPr lang="en-GB" dirty="0"/>
              <a:t>The _</a:t>
            </a:r>
            <a:r>
              <a:rPr lang="en-GB" dirty="0">
                <a:solidFill>
                  <a:srgbClr val="FF0000"/>
                </a:solidFill>
              </a:rPr>
              <a:t>message</a:t>
            </a:r>
            <a:r>
              <a:rPr lang="en-GB" dirty="0"/>
              <a:t>___________ brought by Muhammad is the same message as had been preached by all the _</a:t>
            </a:r>
            <a:r>
              <a:rPr lang="en-GB" dirty="0" err="1">
                <a:solidFill>
                  <a:srgbClr val="FF0000"/>
                </a:solidFill>
              </a:rPr>
              <a:t>prophets</a:t>
            </a:r>
            <a:r>
              <a:rPr lang="en-GB" dirty="0" err="1"/>
              <a:t>____back</a:t>
            </a:r>
            <a:r>
              <a:rPr lang="en-GB" dirty="0"/>
              <a:t> to _</a:t>
            </a:r>
            <a:r>
              <a:rPr lang="en-GB" dirty="0">
                <a:solidFill>
                  <a:srgbClr val="FF0000"/>
                </a:solidFill>
              </a:rPr>
              <a:t>Adam_</a:t>
            </a:r>
            <a:r>
              <a:rPr lang="en-GB" dirty="0"/>
              <a:t>__ :- the need to __</a:t>
            </a:r>
            <a:r>
              <a:rPr lang="en-GB" dirty="0">
                <a:solidFill>
                  <a:srgbClr val="FF0000"/>
                </a:solidFill>
              </a:rPr>
              <a:t>worship_</a:t>
            </a:r>
            <a:r>
              <a:rPr lang="en-GB" dirty="0"/>
              <a:t>_________ the one true God - _</a:t>
            </a:r>
            <a:r>
              <a:rPr lang="en-GB" dirty="0">
                <a:solidFill>
                  <a:srgbClr val="FF0000"/>
                </a:solidFill>
              </a:rPr>
              <a:t>Allah</a:t>
            </a:r>
            <a:r>
              <a:rPr lang="en-GB" dirty="0"/>
              <a:t>_________, who will be the ___</a:t>
            </a:r>
            <a:r>
              <a:rPr lang="en-GB" dirty="0">
                <a:solidFill>
                  <a:srgbClr val="FF0000"/>
                </a:solidFill>
              </a:rPr>
              <a:t>judge</a:t>
            </a:r>
            <a:r>
              <a:rPr lang="en-GB" dirty="0"/>
              <a:t>__________ of all.</a:t>
            </a:r>
          </a:p>
          <a:p>
            <a:r>
              <a:rPr lang="en-GB" dirty="0"/>
              <a:t>But due to the teachings of these prophets becoming corrupt, a new prophet was needed.</a:t>
            </a:r>
          </a:p>
          <a:p>
            <a:r>
              <a:rPr lang="en-GB" dirty="0"/>
              <a:t>Muslims believe that the greatest of revelations was given to Muhammad during “</a:t>
            </a:r>
            <a:r>
              <a:rPr lang="en-GB" dirty="0" err="1"/>
              <a:t>Laylat</a:t>
            </a:r>
            <a:r>
              <a:rPr lang="en-GB" dirty="0"/>
              <a:t>-ul-</a:t>
            </a:r>
            <a:r>
              <a:rPr lang="en-GB" dirty="0" err="1"/>
              <a:t>Qadr</a:t>
            </a:r>
            <a:r>
              <a:rPr lang="en-GB" dirty="0"/>
              <a:t>” – The Night of _</a:t>
            </a:r>
            <a:r>
              <a:rPr lang="en-GB" dirty="0">
                <a:solidFill>
                  <a:srgbClr val="FF0000"/>
                </a:solidFill>
              </a:rPr>
              <a:t>power</a:t>
            </a:r>
            <a:r>
              <a:rPr lang="en-GB" dirty="0"/>
              <a:t>____ - in the Cave of Hira.</a:t>
            </a:r>
          </a:p>
          <a:p>
            <a:r>
              <a:rPr lang="en-GB" dirty="0"/>
              <a:t>On this night, the Angel _</a:t>
            </a:r>
            <a:r>
              <a:rPr lang="en-GB" dirty="0">
                <a:solidFill>
                  <a:srgbClr val="FF0000"/>
                </a:solidFill>
              </a:rPr>
              <a:t>Jibril</a:t>
            </a:r>
            <a:r>
              <a:rPr lang="en-GB" dirty="0"/>
              <a:t>________ appeared before Muhammad and ordered him to recite the words of the  </a:t>
            </a:r>
            <a:r>
              <a:rPr lang="en-GB" dirty="0">
                <a:solidFill>
                  <a:srgbClr val="FF0000"/>
                </a:solidFill>
              </a:rPr>
              <a:t>Qur’an_</a:t>
            </a:r>
            <a:r>
              <a:rPr lang="en-GB" dirty="0"/>
              <a:t>________. </a:t>
            </a:r>
          </a:p>
          <a:p>
            <a:r>
              <a:rPr lang="en-GB" dirty="0"/>
              <a:t>Muslims also believe Muhammad to be last </a:t>
            </a:r>
            <a:r>
              <a:rPr lang="en-GB"/>
              <a:t>and </a:t>
            </a:r>
            <a:r>
              <a:rPr lang="en-GB" smtClean="0">
                <a:solidFill>
                  <a:srgbClr val="FF0000"/>
                </a:solidFill>
              </a:rPr>
              <a:t>____final____</a:t>
            </a:r>
            <a:r>
              <a:rPr lang="en-GB" smtClean="0"/>
              <a:t> </a:t>
            </a:r>
            <a:r>
              <a:rPr lang="en-GB" dirty="0"/>
              <a:t>prophet – the “Seal Of The Prophets”, highlighting his importance.</a:t>
            </a:r>
          </a:p>
          <a:p>
            <a:r>
              <a:rPr lang="en-GB" dirty="0"/>
              <a:t>Muhammad is also a role _</a:t>
            </a:r>
            <a:r>
              <a:rPr lang="en-GB" dirty="0">
                <a:solidFill>
                  <a:srgbClr val="FF0000"/>
                </a:solidFill>
              </a:rPr>
              <a:t>model</a:t>
            </a:r>
            <a:r>
              <a:rPr lang="en-GB" dirty="0"/>
              <a:t>__________ because of the moral and prayerful way he lived.  God chose Muhammad to be a prophet because he was a humble, honest man.</a:t>
            </a:r>
          </a:p>
          <a:p>
            <a:endParaRPr lang="en-GB" dirty="0"/>
          </a:p>
        </p:txBody>
      </p:sp>
      <p:sp>
        <p:nvSpPr>
          <p:cNvPr id="3" name="TextBox 2"/>
          <p:cNvSpPr txBox="1"/>
          <p:nvPr/>
        </p:nvSpPr>
        <p:spPr>
          <a:xfrm>
            <a:off x="566672" y="4910682"/>
            <a:ext cx="8010658" cy="1477328"/>
          </a:xfrm>
          <a:prstGeom prst="rect">
            <a:avLst/>
          </a:prstGeom>
          <a:noFill/>
        </p:spPr>
        <p:txBody>
          <a:bodyPr wrap="square" rtlCol="0">
            <a:spAutoFit/>
          </a:bodyPr>
          <a:lstStyle/>
          <a:p>
            <a:r>
              <a:rPr lang="en-GB" dirty="0"/>
              <a:t>                                          </a:t>
            </a:r>
          </a:p>
          <a:p>
            <a:endParaRPr lang="en-GB" dirty="0"/>
          </a:p>
          <a:p>
            <a:r>
              <a:rPr lang="en-GB" dirty="0"/>
              <a:t>                                                                                    </a:t>
            </a:r>
          </a:p>
          <a:p>
            <a:r>
              <a:rPr lang="en-GB" dirty="0"/>
              <a:t> </a:t>
            </a:r>
          </a:p>
          <a:p>
            <a:r>
              <a:rPr lang="en-GB" dirty="0"/>
              <a:t>                                                                     </a:t>
            </a:r>
          </a:p>
        </p:txBody>
      </p:sp>
    </p:spTree>
    <p:extLst>
      <p:ext uri="{BB962C8B-B14F-4D97-AF65-F5344CB8AC3E}">
        <p14:creationId xmlns:p14="http://schemas.microsoft.com/office/powerpoint/2010/main" val="4179368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7887" y="489397"/>
            <a:ext cx="6632620" cy="1200329"/>
          </a:xfrm>
          <a:prstGeom prst="rect">
            <a:avLst/>
          </a:prstGeom>
          <a:solidFill>
            <a:schemeClr val="bg1"/>
          </a:solidFill>
        </p:spPr>
        <p:txBody>
          <a:bodyPr wrap="square" rtlCol="0">
            <a:spAutoFit/>
          </a:bodyPr>
          <a:lstStyle/>
          <a:p>
            <a:r>
              <a:rPr lang="en-GB" sz="2400" dirty="0"/>
              <a:t>Islam believes in practicing moderation and so religious festivals are not about excess and partying but instead they are about….</a:t>
            </a:r>
          </a:p>
        </p:txBody>
      </p:sp>
      <p:sp>
        <p:nvSpPr>
          <p:cNvPr id="3" name="Rectangle 2"/>
          <p:cNvSpPr/>
          <p:nvPr/>
        </p:nvSpPr>
        <p:spPr>
          <a:xfrm>
            <a:off x="1833170" y="1962783"/>
            <a:ext cx="4962512" cy="3416320"/>
          </a:xfrm>
          <a:prstGeom prst="rect">
            <a:avLst/>
          </a:prstGeom>
          <a:noFill/>
        </p:spPr>
        <p:txBody>
          <a:bodyPr wrap="none" lIns="91440" tIns="45720" rIns="91440" bIns="45720">
            <a:spAutoFit/>
          </a:bodyPr>
          <a:lstStyle/>
          <a:p>
            <a:pPr marL="685800" indent="-685800" algn="ctr">
              <a:buFont typeface="Arial" panose="020B0604020202020204" pitchFamily="34" charset="0"/>
              <a:buChar char="•"/>
            </a:pPr>
            <a:r>
              <a:rPr lang="en-US" sz="5400" b="0" cap="none" spc="0" dirty="0">
                <a:ln w="0"/>
                <a:solidFill>
                  <a:schemeClr val="tx1"/>
                </a:solidFill>
                <a:effectLst>
                  <a:outerShdw blurRad="38100" dist="19050" dir="2700000" algn="tl" rotWithShape="0">
                    <a:schemeClr val="dk1">
                      <a:alpha val="40000"/>
                    </a:schemeClr>
                  </a:outerShdw>
                </a:effectLst>
              </a:rPr>
              <a:t>Community</a:t>
            </a:r>
          </a:p>
          <a:p>
            <a:pPr marL="685800" indent="-685800" algn="ctr">
              <a:buFont typeface="Arial" panose="020B0604020202020204" pitchFamily="34" charset="0"/>
              <a:buChar char="•"/>
            </a:pPr>
            <a:r>
              <a:rPr lang="en-US" sz="5400" dirty="0">
                <a:ln w="0"/>
                <a:effectLst>
                  <a:outerShdw blurRad="38100" dist="19050" dir="2700000" algn="tl" rotWithShape="0">
                    <a:schemeClr val="dk1">
                      <a:alpha val="40000"/>
                    </a:schemeClr>
                  </a:outerShdw>
                </a:effectLst>
              </a:rPr>
              <a:t>Thanksgiving</a:t>
            </a:r>
          </a:p>
          <a:p>
            <a:pPr marL="685800" indent="-685800" algn="ctr">
              <a:buFont typeface="Arial" panose="020B0604020202020204" pitchFamily="34" charset="0"/>
              <a:buChar char="•"/>
            </a:pPr>
            <a:r>
              <a:rPr lang="en-US" sz="5400" b="0" cap="none" spc="0" dirty="0">
                <a:ln w="0"/>
                <a:solidFill>
                  <a:schemeClr val="tx1"/>
                </a:solidFill>
                <a:effectLst>
                  <a:outerShdw blurRad="38100" dist="19050" dir="2700000" algn="tl" rotWithShape="0">
                    <a:schemeClr val="dk1">
                      <a:alpha val="40000"/>
                    </a:schemeClr>
                  </a:outerShdw>
                </a:effectLst>
              </a:rPr>
              <a:t>Remembrance</a:t>
            </a:r>
          </a:p>
          <a:p>
            <a:pPr marL="685800" indent="-685800" algn="ctr">
              <a:buFont typeface="Arial" panose="020B0604020202020204" pitchFamily="34" charset="0"/>
              <a:buChar char="•"/>
            </a:pPr>
            <a:r>
              <a:rPr lang="en-US" sz="5400" dirty="0">
                <a:ln w="0"/>
                <a:effectLst>
                  <a:outerShdw blurRad="38100" dist="19050" dir="2700000" algn="tl" rotWithShape="0">
                    <a:schemeClr val="dk1">
                      <a:alpha val="40000"/>
                    </a:schemeClr>
                  </a:outerShdw>
                </a:effectLst>
              </a:rPr>
              <a:t>Celebration</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669379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5986" y="0"/>
            <a:ext cx="4545668"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Minor Festivals</a:t>
            </a:r>
          </a:p>
        </p:txBody>
      </p:sp>
      <p:sp>
        <p:nvSpPr>
          <p:cNvPr id="3" name="32-Point Star 2"/>
          <p:cNvSpPr/>
          <p:nvPr/>
        </p:nvSpPr>
        <p:spPr>
          <a:xfrm>
            <a:off x="0" y="444837"/>
            <a:ext cx="6284890" cy="4636395"/>
          </a:xfrm>
          <a:prstGeom prst="star32">
            <a:avLst/>
          </a:prstGeom>
          <a:solidFill>
            <a:schemeClr val="bg1"/>
          </a:solidFill>
          <a:scene3d>
            <a:camera prst="orthographicFront"/>
            <a:lightRig rig="threePt" dir="t"/>
          </a:scene3d>
          <a:sp3d contourW="57150">
            <a:bevelT w="101600" h="101600" prst="angle"/>
            <a:contourClr>
              <a:srgbClr val="D44AC4"/>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Mawlid an-</a:t>
            </a:r>
            <a:r>
              <a:rPr lang="en-GB" sz="2400" dirty="0" err="1">
                <a:solidFill>
                  <a:schemeClr val="tx1"/>
                </a:solidFill>
              </a:rPr>
              <a:t>Nabi</a:t>
            </a:r>
            <a:endParaRPr lang="en-GB" sz="2400" dirty="0">
              <a:solidFill>
                <a:schemeClr val="tx1"/>
              </a:solidFill>
            </a:endParaRPr>
          </a:p>
          <a:p>
            <a:pPr algn="ctr"/>
            <a:r>
              <a:rPr lang="en-GB" sz="2400" dirty="0">
                <a:solidFill>
                  <a:schemeClr val="tx1"/>
                </a:solidFill>
              </a:rPr>
              <a:t>The birth of the Prophet</a:t>
            </a:r>
          </a:p>
          <a:p>
            <a:pPr algn="ctr"/>
            <a:r>
              <a:rPr lang="en-GB" sz="2400" dirty="0">
                <a:solidFill>
                  <a:schemeClr val="tx1"/>
                </a:solidFill>
              </a:rPr>
              <a:t>A </a:t>
            </a:r>
            <a:r>
              <a:rPr lang="en-GB" sz="2400" b="1" dirty="0">
                <a:solidFill>
                  <a:schemeClr val="tx1"/>
                </a:solidFill>
              </a:rPr>
              <a:t>public</a:t>
            </a:r>
            <a:r>
              <a:rPr lang="en-GB" sz="2400" dirty="0">
                <a:solidFill>
                  <a:schemeClr val="tx1"/>
                </a:solidFill>
              </a:rPr>
              <a:t> holiday in many countries with joyful processions through the streets and chanting of stories in praise of Muhammad’s life.</a:t>
            </a:r>
          </a:p>
        </p:txBody>
      </p:sp>
      <p:sp>
        <p:nvSpPr>
          <p:cNvPr id="4" name="32-Point Star 3"/>
          <p:cNvSpPr/>
          <p:nvPr/>
        </p:nvSpPr>
        <p:spPr>
          <a:xfrm>
            <a:off x="2331076" y="1944710"/>
            <a:ext cx="7096259" cy="5014691"/>
          </a:xfrm>
          <a:prstGeom prst="star32">
            <a:avLst/>
          </a:prstGeom>
          <a:solidFill>
            <a:schemeClr val="bg1"/>
          </a:solidFill>
          <a:scene3d>
            <a:camera prst="orthographicFront"/>
            <a:lightRig rig="threePt" dir="t"/>
          </a:scene3d>
          <a:sp3d contourW="57150">
            <a:bevelT w="101600" h="101600" prst="angle"/>
            <a:contourClr>
              <a:srgbClr val="D44AC4"/>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Laylut</a:t>
            </a:r>
            <a:r>
              <a:rPr lang="en-GB" sz="2400" dirty="0">
                <a:solidFill>
                  <a:schemeClr val="tx1"/>
                </a:solidFill>
              </a:rPr>
              <a:t> </a:t>
            </a:r>
            <a:r>
              <a:rPr lang="en-GB" sz="2400" dirty="0" err="1">
                <a:solidFill>
                  <a:schemeClr val="tx1"/>
                </a:solidFill>
              </a:rPr>
              <a:t>ul</a:t>
            </a:r>
            <a:r>
              <a:rPr lang="en-GB" sz="2400" dirty="0">
                <a:solidFill>
                  <a:schemeClr val="tx1"/>
                </a:solidFill>
              </a:rPr>
              <a:t> </a:t>
            </a:r>
            <a:r>
              <a:rPr lang="en-GB" sz="2400" dirty="0" err="1">
                <a:solidFill>
                  <a:schemeClr val="tx1"/>
                </a:solidFill>
              </a:rPr>
              <a:t>Qadr</a:t>
            </a:r>
            <a:endParaRPr lang="en-GB" sz="2400" dirty="0">
              <a:solidFill>
                <a:schemeClr val="tx1"/>
              </a:solidFill>
            </a:endParaRPr>
          </a:p>
          <a:p>
            <a:pPr algn="ctr"/>
            <a:r>
              <a:rPr lang="en-GB" sz="2400" dirty="0">
                <a:solidFill>
                  <a:schemeClr val="tx1"/>
                </a:solidFill>
              </a:rPr>
              <a:t>The night of power</a:t>
            </a:r>
          </a:p>
          <a:p>
            <a:pPr algn="ctr"/>
            <a:r>
              <a:rPr lang="en-GB" sz="2400" dirty="0">
                <a:solidFill>
                  <a:schemeClr val="tx1"/>
                </a:solidFill>
              </a:rPr>
              <a:t>Remembering the night in which Muhammad first received the Qur’an. Muslims stay up all night reciting the Qur’an, praying and remembering God’s mercy and forgiveness.</a:t>
            </a:r>
          </a:p>
        </p:txBody>
      </p:sp>
    </p:spTree>
    <p:extLst>
      <p:ext uri="{BB962C8B-B14F-4D97-AF65-F5344CB8AC3E}">
        <p14:creationId xmlns:p14="http://schemas.microsoft.com/office/powerpoint/2010/main" val="106887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5986" y="0"/>
            <a:ext cx="4545668"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Minor Festivals</a:t>
            </a:r>
          </a:p>
        </p:txBody>
      </p:sp>
      <p:sp>
        <p:nvSpPr>
          <p:cNvPr id="3" name="32-Point Star 2"/>
          <p:cNvSpPr/>
          <p:nvPr/>
        </p:nvSpPr>
        <p:spPr>
          <a:xfrm>
            <a:off x="972358" y="1217569"/>
            <a:ext cx="6812923" cy="5105957"/>
          </a:xfrm>
          <a:prstGeom prst="star32">
            <a:avLst/>
          </a:prstGeom>
          <a:solidFill>
            <a:schemeClr val="bg1"/>
          </a:solidFill>
          <a:scene3d>
            <a:camera prst="orthographicFront"/>
            <a:lightRig rig="threePt" dir="t"/>
          </a:scene3d>
          <a:sp3d contourW="57150">
            <a:bevelT w="101600" h="101600" prst="angle"/>
            <a:contourClr>
              <a:srgbClr val="D44AC4"/>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Laylut</a:t>
            </a:r>
            <a:r>
              <a:rPr lang="en-GB" sz="2400" dirty="0">
                <a:solidFill>
                  <a:schemeClr val="tx1"/>
                </a:solidFill>
              </a:rPr>
              <a:t> </a:t>
            </a:r>
            <a:r>
              <a:rPr lang="en-GB" sz="2400" dirty="0" err="1">
                <a:solidFill>
                  <a:schemeClr val="tx1"/>
                </a:solidFill>
              </a:rPr>
              <a:t>ul</a:t>
            </a:r>
            <a:r>
              <a:rPr lang="en-GB" sz="2400" dirty="0">
                <a:solidFill>
                  <a:schemeClr val="tx1"/>
                </a:solidFill>
              </a:rPr>
              <a:t> </a:t>
            </a:r>
            <a:r>
              <a:rPr lang="en-GB" sz="2400" dirty="0" err="1">
                <a:solidFill>
                  <a:schemeClr val="tx1"/>
                </a:solidFill>
              </a:rPr>
              <a:t>Miraj</a:t>
            </a:r>
            <a:endParaRPr lang="en-GB" sz="2400" dirty="0">
              <a:solidFill>
                <a:schemeClr val="tx1"/>
              </a:solidFill>
            </a:endParaRPr>
          </a:p>
          <a:p>
            <a:pPr algn="ctr"/>
            <a:r>
              <a:rPr lang="en-GB" sz="2400" dirty="0">
                <a:solidFill>
                  <a:schemeClr val="tx1"/>
                </a:solidFill>
              </a:rPr>
              <a:t>The Night Journey</a:t>
            </a:r>
          </a:p>
          <a:p>
            <a:pPr algn="ctr"/>
            <a:r>
              <a:rPr lang="en-GB" sz="2400" dirty="0">
                <a:solidFill>
                  <a:schemeClr val="tx1"/>
                </a:solidFill>
              </a:rPr>
              <a:t>Remembers when Muhammad ascended to Jerusalem to meet with Allah and the prophets.</a:t>
            </a:r>
          </a:p>
          <a:p>
            <a:pPr algn="ctr"/>
            <a:r>
              <a:rPr lang="en-GB" sz="2400" dirty="0">
                <a:solidFill>
                  <a:schemeClr val="tx1"/>
                </a:solidFill>
              </a:rPr>
              <a:t>Events at the mosque, special prayers and telling the story to children.</a:t>
            </a:r>
          </a:p>
        </p:txBody>
      </p:sp>
    </p:spTree>
    <p:extLst>
      <p:ext uri="{BB962C8B-B14F-4D97-AF65-F5344CB8AC3E}">
        <p14:creationId xmlns:p14="http://schemas.microsoft.com/office/powerpoint/2010/main" val="394642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8009" y="-128789"/>
            <a:ext cx="4521622"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Major Festivals</a:t>
            </a:r>
          </a:p>
        </p:txBody>
      </p:sp>
      <p:graphicFrame>
        <p:nvGraphicFramePr>
          <p:cNvPr id="4" name="Table 3"/>
          <p:cNvGraphicFramePr>
            <a:graphicFrameLocks noGrp="1"/>
          </p:cNvGraphicFramePr>
          <p:nvPr>
            <p:extLst>
              <p:ext uri="{D42A27DB-BD31-4B8C-83A1-F6EECF244321}">
                <p14:modId xmlns:p14="http://schemas.microsoft.com/office/powerpoint/2010/main" val="3860420049"/>
              </p:ext>
            </p:extLst>
          </p:nvPr>
        </p:nvGraphicFramePr>
        <p:xfrm>
          <a:off x="0" y="652874"/>
          <a:ext cx="9144000" cy="55829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gridCol w="3048000">
                  <a:extLst>
                    <a:ext uri="{9D8B030D-6E8A-4147-A177-3AD203B41FA5}">
                      <a16:colId xmlns:a16="http://schemas.microsoft.com/office/drawing/2014/main" xmlns="" val="20002"/>
                    </a:ext>
                  </a:extLst>
                </a:gridCol>
              </a:tblGrid>
              <a:tr h="370840">
                <a:tc>
                  <a:txBody>
                    <a:bodyPr/>
                    <a:lstStyle/>
                    <a:p>
                      <a:pPr algn="ctr"/>
                      <a:r>
                        <a:rPr lang="en-GB" dirty="0"/>
                        <a:t>Eid-</a:t>
                      </a:r>
                      <a:r>
                        <a:rPr lang="en-GB" dirty="0" err="1"/>
                        <a:t>Ul</a:t>
                      </a:r>
                      <a:r>
                        <a:rPr lang="en-GB" dirty="0"/>
                        <a:t>-</a:t>
                      </a:r>
                      <a:r>
                        <a:rPr lang="en-GB" dirty="0" err="1"/>
                        <a:t>Adha</a:t>
                      </a:r>
                      <a:endParaRPr lang="en-GB" dirty="0"/>
                    </a:p>
                  </a:txBody>
                  <a:tcPr/>
                </a:tc>
                <a:tc>
                  <a:txBody>
                    <a:bodyPr/>
                    <a:lstStyle/>
                    <a:p>
                      <a:pPr algn="ctr"/>
                      <a:r>
                        <a:rPr lang="en-GB" dirty="0"/>
                        <a:t>Eid-</a:t>
                      </a:r>
                      <a:r>
                        <a:rPr lang="en-GB" dirty="0" err="1"/>
                        <a:t>Ul</a:t>
                      </a:r>
                      <a:r>
                        <a:rPr lang="en-GB" dirty="0"/>
                        <a:t>-</a:t>
                      </a:r>
                      <a:r>
                        <a:rPr lang="en-GB" dirty="0" err="1"/>
                        <a:t>Fitr</a:t>
                      </a:r>
                      <a:endParaRPr lang="en-GB" dirty="0"/>
                    </a:p>
                  </a:txBody>
                  <a:tcPr/>
                </a:tc>
                <a:tc>
                  <a:txBody>
                    <a:bodyPr/>
                    <a:lstStyle/>
                    <a:p>
                      <a:pPr algn="ctr"/>
                      <a:r>
                        <a:rPr lang="en-GB" dirty="0"/>
                        <a:t>Ashura</a:t>
                      </a:r>
                    </a:p>
                  </a:txBody>
                  <a:tcPr/>
                </a:tc>
                <a:extLst>
                  <a:ext uri="{0D108BD9-81ED-4DB2-BD59-A6C34878D82A}">
                    <a16:rowId xmlns:a16="http://schemas.microsoft.com/office/drawing/2014/main" xmlns="" val="10000"/>
                  </a:ext>
                </a:extLst>
              </a:tr>
              <a:tr h="370840">
                <a:tc>
                  <a:txBody>
                    <a:bodyPr/>
                    <a:lstStyle/>
                    <a:p>
                      <a:r>
                        <a:rPr lang="en-GB" dirty="0"/>
                        <a:t>Festival of sacrifice and most important event in the Muslim calendar.</a:t>
                      </a:r>
                    </a:p>
                    <a:p>
                      <a:r>
                        <a:rPr lang="en-GB" dirty="0"/>
                        <a:t>It marks the end of Hajj.</a:t>
                      </a:r>
                      <a:r>
                        <a:rPr lang="en-GB" baseline="0" dirty="0"/>
                        <a:t> All Muslims across the world celebrate together. In many countries it is a public holiday.</a:t>
                      </a:r>
                    </a:p>
                    <a:p>
                      <a:r>
                        <a:rPr lang="en-GB" baseline="0" dirty="0"/>
                        <a:t>They remember the stories of Ibrahim’s obedience to God and his encounter with the Devil.</a:t>
                      </a:r>
                    </a:p>
                    <a:p>
                      <a:r>
                        <a:rPr lang="en-GB" baseline="0" dirty="0"/>
                        <a:t>A sheep or a goat is killed and the meat is shared and some is given to the poor. This is to remember the sacrifice that Ibrahim was prepared to make and that Muslims must sacrifice themselves to God.</a:t>
                      </a:r>
                      <a:endParaRPr lang="en-GB" dirty="0"/>
                    </a:p>
                  </a:txBody>
                  <a:tcPr/>
                </a:tc>
                <a:tc>
                  <a:txBody>
                    <a:bodyPr/>
                    <a:lstStyle/>
                    <a:p>
                      <a:r>
                        <a:rPr lang="en-GB" dirty="0"/>
                        <a:t>A Joyful three day celebration</a:t>
                      </a:r>
                      <a:r>
                        <a:rPr lang="en-GB" baseline="0" dirty="0"/>
                        <a:t> at the end of Ramadan where Muslims enjoy breaking their fast. It is a reward for the completion of a month of fasting and for showing self control during this time. It begins with the sight of the new moon.</a:t>
                      </a:r>
                    </a:p>
                    <a:p>
                      <a:r>
                        <a:rPr lang="en-GB" baseline="0" dirty="0"/>
                        <a:t>Muslims decorate their homes, dress in their finest clothes, meet early in the mosque, exchange gifts etc.</a:t>
                      </a:r>
                    </a:p>
                    <a:p>
                      <a:r>
                        <a:rPr lang="en-GB" baseline="0" dirty="0"/>
                        <a:t>During this time Muslims also pay Zakat-</a:t>
                      </a:r>
                      <a:r>
                        <a:rPr lang="en-GB" baseline="0" dirty="0" err="1"/>
                        <a:t>ul</a:t>
                      </a:r>
                      <a:r>
                        <a:rPr lang="en-GB" baseline="0" dirty="0"/>
                        <a:t>-</a:t>
                      </a:r>
                      <a:r>
                        <a:rPr lang="en-GB" baseline="0" dirty="0" err="1"/>
                        <a:t>Fitr</a:t>
                      </a:r>
                      <a:r>
                        <a:rPr lang="en-GB" baseline="0" dirty="0"/>
                        <a:t> – an extra tax to help those who are poor enjoy the festival.</a:t>
                      </a:r>
                      <a:endParaRPr lang="en-GB" dirty="0"/>
                    </a:p>
                  </a:txBody>
                  <a:tcPr/>
                </a:tc>
                <a:tc>
                  <a:txBody>
                    <a:bodyPr/>
                    <a:lstStyle/>
                    <a:p>
                      <a:r>
                        <a:rPr lang="en-GB" sz="1600" dirty="0"/>
                        <a:t>This is a Muslim day of sorrow and is</a:t>
                      </a:r>
                      <a:r>
                        <a:rPr lang="en-GB" sz="1600" baseline="0" dirty="0"/>
                        <a:t> most significant in Shi’a Islam, although important for all Muslims.</a:t>
                      </a:r>
                    </a:p>
                    <a:p>
                      <a:r>
                        <a:rPr lang="en-GB" sz="1600" baseline="0" dirty="0"/>
                        <a:t>SUNNI – a day of fasting established by Muhammad and an occasion to thank God for saving the Israelites from </a:t>
                      </a:r>
                      <a:r>
                        <a:rPr lang="en-GB" sz="1600" baseline="0" dirty="0" err="1"/>
                        <a:t>Pharoah</a:t>
                      </a:r>
                      <a:r>
                        <a:rPr lang="en-GB" sz="1600" baseline="0" dirty="0"/>
                        <a:t>. They remember the fast Moses made in gratitude to God for parting the Red Sea.</a:t>
                      </a:r>
                    </a:p>
                    <a:p>
                      <a:r>
                        <a:rPr lang="en-GB" sz="1600" baseline="0" dirty="0"/>
                        <a:t>SHI’A – a day of mourning the death of </a:t>
                      </a:r>
                      <a:r>
                        <a:rPr lang="en-GB" sz="1600" baseline="0" dirty="0" err="1"/>
                        <a:t>Husayn</a:t>
                      </a:r>
                      <a:r>
                        <a:rPr lang="en-GB" sz="1600" baseline="0" dirty="0"/>
                        <a:t>, Muhammad’s grandson, in battle. This triggered the Sunni/Shi’a split. Shi’a believe that </a:t>
                      </a:r>
                      <a:r>
                        <a:rPr lang="en-GB" sz="1600" baseline="0" dirty="0" err="1"/>
                        <a:t>Husayn</a:t>
                      </a:r>
                      <a:r>
                        <a:rPr lang="en-GB" sz="1600" baseline="0" dirty="0"/>
                        <a:t> was next in line to be leader behind Ali and Hasan, but was betrayed and murdered. </a:t>
                      </a:r>
                    </a:p>
                    <a:p>
                      <a:r>
                        <a:rPr lang="en-GB" sz="1600" baseline="0" dirty="0"/>
                        <a:t>Shi’a Muslims dress in black, march through the streets and chant and slap their chests.</a:t>
                      </a:r>
                      <a:endParaRPr lang="en-GB" sz="160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646596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5626" y="1241566"/>
            <a:ext cx="7321236" cy="3139321"/>
          </a:xfrm>
          <a:prstGeom prst="rect">
            <a:avLst/>
          </a:prstGeom>
          <a:noFill/>
        </p:spPr>
        <p:txBody>
          <a:bodyPr wrap="none" lIns="91440" tIns="45720" rIns="91440" bIns="45720">
            <a:spAutoFit/>
          </a:bodyPr>
          <a:lstStyle/>
          <a:p>
            <a:pPr algn="ctr"/>
            <a:r>
              <a:rPr lang="en-US" sz="19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rPr>
              <a:t>JIHAD</a:t>
            </a:r>
          </a:p>
        </p:txBody>
      </p:sp>
    </p:spTree>
    <p:extLst>
      <p:ext uri="{BB962C8B-B14F-4D97-AF65-F5344CB8AC3E}">
        <p14:creationId xmlns:p14="http://schemas.microsoft.com/office/powerpoint/2010/main" val="3307553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1050"/>
            <a:ext cx="9144000" cy="52959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2" y="502275"/>
            <a:ext cx="9010352" cy="5795493"/>
          </a:xfrm>
          <a:prstGeom prst="rect">
            <a:avLst/>
          </a:prstGeom>
        </p:spPr>
      </p:pic>
    </p:spTree>
    <p:extLst>
      <p:ext uri="{BB962C8B-B14F-4D97-AF65-F5344CB8AC3E}">
        <p14:creationId xmlns:p14="http://schemas.microsoft.com/office/powerpoint/2010/main" val="33403657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7020" y="404664"/>
            <a:ext cx="7200800" cy="3046988"/>
          </a:xfrm>
          <a:prstGeom prst="rect">
            <a:avLst/>
          </a:prstGeom>
          <a:noFill/>
        </p:spPr>
        <p:txBody>
          <a:bodyPr wrap="square" rtlCol="0">
            <a:spAutoFit/>
          </a:bodyPr>
          <a:lstStyle/>
          <a:p>
            <a:r>
              <a:rPr lang="en-GB" sz="3200" dirty="0"/>
              <a:t>Jihad is an Arabic word that means ___________. It is important for all __________ and one of the Ten _____________ Acts of Shia tradition of Islam.  The striving takes two forms in Islam. Greater Jihad and _________ Jihad. </a:t>
            </a:r>
          </a:p>
        </p:txBody>
      </p:sp>
      <p:sp>
        <p:nvSpPr>
          <p:cNvPr id="3" name="TextBox 2"/>
          <p:cNvSpPr txBox="1"/>
          <p:nvPr/>
        </p:nvSpPr>
        <p:spPr>
          <a:xfrm>
            <a:off x="978317" y="4077071"/>
            <a:ext cx="7421404" cy="461665"/>
          </a:xfrm>
          <a:prstGeom prst="rect">
            <a:avLst/>
          </a:prstGeom>
          <a:noFill/>
        </p:spPr>
        <p:txBody>
          <a:bodyPr wrap="square" rtlCol="0">
            <a:spAutoFit/>
          </a:bodyPr>
          <a:lstStyle/>
          <a:p>
            <a:r>
              <a:rPr lang="en-GB" sz="2400" dirty="0"/>
              <a:t> Lesser             Muslims              Striving               Obligatory</a:t>
            </a:r>
          </a:p>
        </p:txBody>
      </p:sp>
    </p:spTree>
    <p:extLst>
      <p:ext uri="{BB962C8B-B14F-4D97-AF65-F5344CB8AC3E}">
        <p14:creationId xmlns:p14="http://schemas.microsoft.com/office/powerpoint/2010/main" val="163626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548680"/>
            <a:ext cx="5112568" cy="707886"/>
          </a:xfrm>
          <a:prstGeom prst="rect">
            <a:avLst/>
          </a:prstGeom>
          <a:noFill/>
        </p:spPr>
        <p:txBody>
          <a:bodyPr wrap="square" rtlCol="0">
            <a:spAutoFit/>
          </a:bodyPr>
          <a:lstStyle/>
          <a:p>
            <a:pPr algn="ctr"/>
            <a:r>
              <a:rPr lang="en-GB" sz="4000" dirty="0"/>
              <a:t>Greater Jihad</a:t>
            </a:r>
          </a:p>
        </p:txBody>
      </p:sp>
      <p:sp>
        <p:nvSpPr>
          <p:cNvPr id="3" name="TextBox 2"/>
          <p:cNvSpPr txBox="1"/>
          <p:nvPr/>
        </p:nvSpPr>
        <p:spPr>
          <a:xfrm>
            <a:off x="395536" y="1844824"/>
            <a:ext cx="8352928" cy="4524315"/>
          </a:xfrm>
          <a:prstGeom prst="rect">
            <a:avLst/>
          </a:prstGeom>
          <a:noFill/>
        </p:spPr>
        <p:txBody>
          <a:bodyPr wrap="square" rtlCol="0">
            <a:spAutoFit/>
          </a:bodyPr>
          <a:lstStyle/>
          <a:p>
            <a:r>
              <a:rPr lang="en-GB" sz="2400" dirty="0"/>
              <a:t>Inner struggle</a:t>
            </a:r>
          </a:p>
          <a:p>
            <a:r>
              <a:rPr lang="en-GB" sz="2400" dirty="0"/>
              <a:t>Control bad desires</a:t>
            </a:r>
          </a:p>
          <a:p>
            <a:r>
              <a:rPr lang="en-GB" sz="2400" dirty="0"/>
              <a:t>Ongoing, continuous process</a:t>
            </a:r>
          </a:p>
          <a:p>
            <a:r>
              <a:rPr lang="en-GB" sz="2400" dirty="0"/>
              <a:t>Following “the straight path”</a:t>
            </a:r>
          </a:p>
          <a:p>
            <a:r>
              <a:rPr lang="en-GB" sz="2400" dirty="0"/>
              <a:t>Learning to be obedient to Allah</a:t>
            </a:r>
          </a:p>
          <a:p>
            <a:r>
              <a:rPr lang="en-GB" sz="2400" dirty="0"/>
              <a:t>Leading a disciplined life</a:t>
            </a:r>
          </a:p>
          <a:p>
            <a:r>
              <a:rPr lang="en-GB" sz="2400" dirty="0"/>
              <a:t>Overcoming negative qualities like greed and anger</a:t>
            </a:r>
          </a:p>
          <a:p>
            <a:r>
              <a:rPr lang="en-GB" sz="2400" dirty="0"/>
              <a:t>Following the call to holiness</a:t>
            </a:r>
          </a:p>
          <a:p>
            <a:r>
              <a:rPr lang="en-GB" sz="2400" dirty="0"/>
              <a:t>Follow the teachings of the Qur’an</a:t>
            </a:r>
          </a:p>
          <a:p>
            <a:r>
              <a:rPr lang="en-GB" sz="2400" dirty="0"/>
              <a:t>Conquer their hearts and minds with the Qur’an, not through violence</a:t>
            </a:r>
          </a:p>
          <a:p>
            <a:r>
              <a:rPr lang="en-GB" sz="2400" dirty="0"/>
              <a:t>Seeking to do what is good</a:t>
            </a:r>
          </a:p>
        </p:txBody>
      </p:sp>
    </p:spTree>
    <p:extLst>
      <p:ext uri="{BB962C8B-B14F-4D97-AF65-F5344CB8AC3E}">
        <p14:creationId xmlns:p14="http://schemas.microsoft.com/office/powerpoint/2010/main" val="13184798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548680"/>
            <a:ext cx="5112568" cy="707886"/>
          </a:xfrm>
          <a:prstGeom prst="rect">
            <a:avLst/>
          </a:prstGeom>
          <a:noFill/>
        </p:spPr>
        <p:txBody>
          <a:bodyPr wrap="square" rtlCol="0">
            <a:spAutoFit/>
          </a:bodyPr>
          <a:lstStyle/>
          <a:p>
            <a:pPr algn="ctr"/>
            <a:r>
              <a:rPr lang="en-GB" sz="4000" dirty="0"/>
              <a:t>Lesser Jihad</a:t>
            </a:r>
          </a:p>
        </p:txBody>
      </p:sp>
      <p:sp>
        <p:nvSpPr>
          <p:cNvPr id="3" name="TextBox 2"/>
          <p:cNvSpPr txBox="1"/>
          <p:nvPr/>
        </p:nvSpPr>
        <p:spPr>
          <a:xfrm>
            <a:off x="899592" y="1340768"/>
            <a:ext cx="7272808" cy="1938992"/>
          </a:xfrm>
          <a:prstGeom prst="rect">
            <a:avLst/>
          </a:prstGeom>
          <a:noFill/>
        </p:spPr>
        <p:txBody>
          <a:bodyPr wrap="square" rtlCol="0">
            <a:spAutoFit/>
          </a:bodyPr>
          <a:lstStyle/>
          <a:p>
            <a:r>
              <a:rPr lang="en-GB" sz="2400" dirty="0"/>
              <a:t>Outward jihad</a:t>
            </a:r>
          </a:p>
          <a:p>
            <a:r>
              <a:rPr lang="en-GB" sz="2400" dirty="0"/>
              <a:t>Creating a good and fair Muslim society</a:t>
            </a:r>
          </a:p>
          <a:p>
            <a:r>
              <a:rPr lang="en-GB" sz="2400" dirty="0"/>
              <a:t>Sometimes believed to include war</a:t>
            </a:r>
          </a:p>
          <a:p>
            <a:r>
              <a:rPr lang="en-GB" sz="2400" dirty="0"/>
              <a:t>Any war should be defensive or against an unjust regime</a:t>
            </a:r>
          </a:p>
          <a:p>
            <a:r>
              <a:rPr lang="en-GB" sz="2400" dirty="0"/>
              <a:t>Liberate people who are oppressed</a:t>
            </a:r>
          </a:p>
        </p:txBody>
      </p:sp>
    </p:spTree>
    <p:extLst>
      <p:ext uri="{BB962C8B-B14F-4D97-AF65-F5344CB8AC3E}">
        <p14:creationId xmlns:p14="http://schemas.microsoft.com/office/powerpoint/2010/main" val="3047556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88640"/>
            <a:ext cx="6283771"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ISLAMIC GUIDELINES</a:t>
            </a:r>
            <a:b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 GOING TO WAR</a:t>
            </a:r>
          </a:p>
        </p:txBody>
      </p:sp>
      <p:sp>
        <p:nvSpPr>
          <p:cNvPr id="3" name="TextBox 2"/>
          <p:cNvSpPr txBox="1"/>
          <p:nvPr/>
        </p:nvSpPr>
        <p:spPr>
          <a:xfrm>
            <a:off x="539552" y="2204864"/>
            <a:ext cx="7488832" cy="4524315"/>
          </a:xfrm>
          <a:prstGeom prst="rect">
            <a:avLst/>
          </a:prstGeom>
          <a:noFill/>
        </p:spPr>
        <p:txBody>
          <a:bodyPr wrap="square" rtlCol="0">
            <a:spAutoFit/>
          </a:bodyPr>
          <a:lstStyle/>
          <a:p>
            <a:pPr marL="342900" indent="-342900">
              <a:buFont typeface="Arial" charset="0"/>
              <a:buChar char="•"/>
            </a:pPr>
            <a:r>
              <a:rPr lang="en-GB" sz="2400" dirty="0"/>
              <a:t>The opponent must always have started the fighting.</a:t>
            </a:r>
          </a:p>
          <a:p>
            <a:pPr marL="342900" indent="-342900">
              <a:buFont typeface="Arial" charset="0"/>
              <a:buChar char="•"/>
            </a:pPr>
            <a:r>
              <a:rPr lang="en-GB" sz="2400" dirty="0"/>
              <a:t>It must not be fought to gain land.</a:t>
            </a:r>
          </a:p>
          <a:p>
            <a:pPr marL="342900" indent="-342900">
              <a:buFont typeface="Arial" charset="0"/>
              <a:buChar char="•"/>
            </a:pPr>
            <a:r>
              <a:rPr lang="en-GB" sz="2400" dirty="0"/>
              <a:t>It must be started by a religious leader.</a:t>
            </a:r>
          </a:p>
          <a:p>
            <a:pPr marL="342900" indent="-342900">
              <a:buFont typeface="Arial" charset="0"/>
              <a:buChar char="•"/>
            </a:pPr>
            <a:r>
              <a:rPr lang="en-GB" sz="2400" dirty="0"/>
              <a:t>It must be fought to bring about good.</a:t>
            </a:r>
          </a:p>
          <a:p>
            <a:pPr marL="342900" indent="-342900">
              <a:buFont typeface="Arial" charset="0"/>
              <a:buChar char="•"/>
            </a:pPr>
            <a:r>
              <a:rPr lang="en-GB" sz="2400" dirty="0"/>
              <a:t>It must be the last resort.</a:t>
            </a:r>
          </a:p>
          <a:p>
            <a:pPr marL="342900" indent="-342900">
              <a:buFont typeface="Arial" charset="0"/>
              <a:buChar char="•"/>
            </a:pPr>
            <a:r>
              <a:rPr lang="en-GB" sz="2400" dirty="0"/>
              <a:t>Innocent people should not be killed or harmed.</a:t>
            </a:r>
          </a:p>
          <a:p>
            <a:pPr marL="342900" indent="-342900">
              <a:buFont typeface="Arial" charset="0"/>
              <a:buChar char="•"/>
            </a:pPr>
            <a:r>
              <a:rPr lang="en-GB" sz="2400" dirty="0"/>
              <a:t>Enemies must be treated with justice.</a:t>
            </a:r>
          </a:p>
          <a:p>
            <a:pPr marL="342900" indent="-342900">
              <a:buFont typeface="Arial" charset="0"/>
              <a:buChar char="•"/>
            </a:pPr>
            <a:r>
              <a:rPr lang="en-GB" sz="2400" dirty="0"/>
              <a:t>Wounded enemy soldiers must be treated in exactly the same way as one’s own soldiers.</a:t>
            </a:r>
          </a:p>
          <a:p>
            <a:pPr marL="342900" indent="-342900">
              <a:buFont typeface="Arial" charset="0"/>
              <a:buChar char="•"/>
            </a:pPr>
            <a:r>
              <a:rPr lang="en-GB" sz="2400" dirty="0"/>
              <a:t>The war must stop as soon as the enemy asks for peace.</a:t>
            </a:r>
          </a:p>
          <a:p>
            <a:pPr marL="342900" indent="-342900">
              <a:buFont typeface="Arial" charset="0"/>
              <a:buChar char="•"/>
            </a:pPr>
            <a:r>
              <a:rPr lang="en-GB" sz="2400" dirty="0"/>
              <a:t>Property must not be damaged.</a:t>
            </a:r>
          </a:p>
          <a:p>
            <a:pPr marL="342900" indent="-342900">
              <a:buFont typeface="Arial" charset="0"/>
              <a:buChar char="•"/>
            </a:pPr>
            <a:r>
              <a:rPr lang="en-GB" sz="2400" dirty="0"/>
              <a:t>Chemical or biological warfare is banned.</a:t>
            </a:r>
          </a:p>
        </p:txBody>
      </p:sp>
    </p:spTree>
    <p:extLst>
      <p:ext uri="{BB962C8B-B14F-4D97-AF65-F5344CB8AC3E}">
        <p14:creationId xmlns:p14="http://schemas.microsoft.com/office/powerpoint/2010/main" val="2928825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657" y="786772"/>
            <a:ext cx="2847322" cy="2616101"/>
          </a:xfrm>
          <a:prstGeom prst="rect">
            <a:avLst/>
          </a:prstGeom>
          <a:solidFill>
            <a:srgbClr val="FF0000"/>
          </a:solidFill>
          <a:ln w="38100">
            <a:solidFill>
              <a:schemeClr val="tx1"/>
            </a:solidFill>
          </a:ln>
        </p:spPr>
        <p:txBody>
          <a:bodyPr wrap="square" lIns="91440" tIns="45720" rIns="91440" bIns="45720">
            <a:spAutoFit/>
          </a:bodyPr>
          <a:lstStyle/>
          <a:p>
            <a:pPr algn="ctr"/>
            <a:r>
              <a:rPr lang="en-US" sz="16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Wide Latin" panose="020A0A07050505020404" pitchFamily="18" charset="0"/>
              </a:rPr>
              <a:t>P</a:t>
            </a:r>
          </a:p>
        </p:txBody>
      </p:sp>
      <p:sp>
        <p:nvSpPr>
          <p:cNvPr id="3" name="Rectangle 2"/>
          <p:cNvSpPr/>
          <p:nvPr/>
        </p:nvSpPr>
        <p:spPr>
          <a:xfrm>
            <a:off x="3255760" y="1329958"/>
            <a:ext cx="1697901" cy="1785104"/>
          </a:xfrm>
          <a:prstGeom prst="rect">
            <a:avLst/>
          </a:prstGeom>
          <a:solidFill>
            <a:srgbClr val="7030A0"/>
          </a:solidFill>
          <a:ln w="38100">
            <a:solidFill>
              <a:schemeClr val="tx1"/>
            </a:solidFill>
          </a:ln>
        </p:spPr>
        <p:txBody>
          <a:bodyPr wrap="none" lIns="91440" tIns="45720" rIns="91440" bIns="45720">
            <a:spAutoFit/>
          </a:bodyPr>
          <a:lstStyle/>
          <a:p>
            <a:pPr algn="ctr"/>
            <a:r>
              <a:rPr lang="en-US" sz="11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atura MT Script Capitals" panose="03020802060602070202" pitchFamily="66" charset="0"/>
              </a:rPr>
              <a:t>B</a:t>
            </a:r>
          </a:p>
        </p:txBody>
      </p:sp>
      <p:sp>
        <p:nvSpPr>
          <p:cNvPr id="4" name="Rectangle 3"/>
          <p:cNvSpPr/>
          <p:nvPr/>
        </p:nvSpPr>
        <p:spPr>
          <a:xfrm>
            <a:off x="4953661" y="1807836"/>
            <a:ext cx="1239442" cy="2031325"/>
          </a:xfrm>
          <a:prstGeom prst="rect">
            <a:avLst/>
          </a:prstGeom>
          <a:solidFill>
            <a:srgbClr val="FFFF00"/>
          </a:solidFill>
          <a:ln w="38100">
            <a:solidFill>
              <a:schemeClr val="tx1"/>
            </a:solidFill>
          </a:ln>
        </p:spPr>
        <p:txBody>
          <a:bodyPr wrap="none" lIns="91440" tIns="45720" rIns="91440" bIns="45720">
            <a:spAutoFit/>
          </a:bodyPr>
          <a:lstStyle/>
          <a:p>
            <a:pPr algn="ctr"/>
            <a:r>
              <a:rPr lang="en-US" sz="126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U</a:t>
            </a:r>
          </a:p>
        </p:txBody>
      </p:sp>
      <p:sp>
        <p:nvSpPr>
          <p:cNvPr id="5" name="Rectangle 4"/>
          <p:cNvSpPr/>
          <p:nvPr/>
        </p:nvSpPr>
        <p:spPr>
          <a:xfrm>
            <a:off x="6193103" y="983588"/>
            <a:ext cx="1802096" cy="3170099"/>
          </a:xfrm>
          <a:prstGeom prst="rect">
            <a:avLst/>
          </a:prstGeom>
          <a:solidFill>
            <a:srgbClr val="92D050"/>
          </a:solidFill>
          <a:ln w="57150">
            <a:solidFill>
              <a:srgbClr val="7030A0"/>
            </a:solidFill>
          </a:ln>
        </p:spPr>
        <p:txBody>
          <a:bodyPr wrap="none" lIns="91440" tIns="45720" rIns="91440" bIns="45720">
            <a:spAutoFit/>
          </a:bodyPr>
          <a:lstStyle/>
          <a:p>
            <a:pPr algn="ctr"/>
            <a:r>
              <a:rPr lang="en-US" sz="20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H</a:t>
            </a:r>
          </a:p>
        </p:txBody>
      </p:sp>
      <p:sp>
        <p:nvSpPr>
          <p:cNvPr id="6" name="TextBox 5"/>
          <p:cNvSpPr txBox="1"/>
          <p:nvPr/>
        </p:nvSpPr>
        <p:spPr>
          <a:xfrm>
            <a:off x="347730" y="3966693"/>
            <a:ext cx="7018985" cy="2862322"/>
          </a:xfrm>
          <a:prstGeom prst="rect">
            <a:avLst/>
          </a:prstGeom>
          <a:noFill/>
        </p:spPr>
        <p:txBody>
          <a:bodyPr wrap="square" rtlCol="0">
            <a:spAutoFit/>
          </a:bodyPr>
          <a:lstStyle/>
          <a:p>
            <a:r>
              <a:rPr lang="en-US" sz="3600" dirty="0">
                <a:latin typeface="Comic Sans MS" panose="030F0702030302020204" pitchFamily="66" charset="0"/>
              </a:rPr>
              <a:t>Can you create an acronym to help you remember?</a:t>
            </a:r>
          </a:p>
          <a:p>
            <a:endParaRPr lang="en-US" sz="3600" dirty="0">
              <a:latin typeface="Comic Sans MS" panose="030F0702030302020204" pitchFamily="66" charset="0"/>
            </a:endParaRPr>
          </a:p>
          <a:p>
            <a:r>
              <a:rPr lang="en-US" sz="3600" dirty="0">
                <a:latin typeface="Comic Sans MS" panose="030F0702030302020204" pitchFamily="66" charset="0"/>
              </a:rPr>
              <a:t>…</a:t>
            </a:r>
            <a:r>
              <a:rPr lang="en-US" sz="3600" dirty="0">
                <a:solidFill>
                  <a:srgbClr val="FF0000"/>
                </a:solidFill>
                <a:latin typeface="Comic Sans MS" panose="030F0702030302020204" pitchFamily="66" charset="0"/>
              </a:rPr>
              <a:t>P</a:t>
            </a:r>
            <a:r>
              <a:rPr lang="en-US" sz="3600" dirty="0">
                <a:latin typeface="Comic Sans MS" panose="030F0702030302020204" pitchFamily="66" charset="0"/>
              </a:rPr>
              <a:t>ink and </a:t>
            </a:r>
            <a:r>
              <a:rPr lang="en-US" sz="3600" dirty="0">
                <a:solidFill>
                  <a:schemeClr val="accent1">
                    <a:lumMod val="75000"/>
                  </a:schemeClr>
                </a:solidFill>
                <a:latin typeface="Comic Sans MS" panose="030F0702030302020204" pitchFamily="66" charset="0"/>
              </a:rPr>
              <a:t>B</a:t>
            </a:r>
            <a:r>
              <a:rPr lang="en-US" sz="3600" dirty="0">
                <a:latin typeface="Comic Sans MS" panose="030F0702030302020204" pitchFamily="66" charset="0"/>
              </a:rPr>
              <a:t>lue </a:t>
            </a:r>
            <a:r>
              <a:rPr lang="en-US" sz="3600" dirty="0">
                <a:solidFill>
                  <a:srgbClr val="FFC000"/>
                </a:solidFill>
                <a:latin typeface="Comic Sans MS" panose="030F0702030302020204" pitchFamily="66" charset="0"/>
              </a:rPr>
              <a:t>U</a:t>
            </a:r>
            <a:r>
              <a:rPr lang="en-US" sz="3600" dirty="0">
                <a:latin typeface="Comic Sans MS" panose="030F0702030302020204" pitchFamily="66" charset="0"/>
              </a:rPr>
              <a:t>mbrella </a:t>
            </a:r>
            <a:r>
              <a:rPr lang="en-US" sz="3600" dirty="0">
                <a:solidFill>
                  <a:schemeClr val="accent6"/>
                </a:solidFill>
                <a:latin typeface="Comic Sans MS" panose="030F0702030302020204" pitchFamily="66" charset="0"/>
              </a:rPr>
              <a:t>H</a:t>
            </a:r>
            <a:r>
              <a:rPr lang="en-US" sz="3600" dirty="0">
                <a:latin typeface="Comic Sans MS" panose="030F0702030302020204" pitchFamily="66" charset="0"/>
              </a:rPr>
              <a:t>andle…</a:t>
            </a:r>
            <a:endParaRPr lang="en-GB" sz="3600" dirty="0">
              <a:latin typeface="Comic Sans MS" panose="030F0702030302020204" pitchFamily="66" charset="0"/>
            </a:endParaRPr>
          </a:p>
        </p:txBody>
      </p:sp>
    </p:spTree>
    <p:extLst>
      <p:ext uri="{BB962C8B-B14F-4D97-AF65-F5344CB8AC3E}">
        <p14:creationId xmlns:p14="http://schemas.microsoft.com/office/powerpoint/2010/main" val="2093226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2199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1570</TotalTime>
  <Words>4213</Words>
  <Application>Microsoft Office PowerPoint</Application>
  <PresentationFormat>On-screen Show (4:3)</PresentationFormat>
  <Paragraphs>513</Paragraphs>
  <Slides>90</Slides>
  <Notes>1</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90</vt:i4>
      </vt:variant>
    </vt:vector>
  </HeadingPairs>
  <TitlesOfParts>
    <vt:vector size="111" baseType="lpstr">
      <vt:lpstr>Algerian</vt:lpstr>
      <vt:lpstr>Arial</vt:lpstr>
      <vt:lpstr>Arial Black</vt:lpstr>
      <vt:lpstr>Arial Nova Cond Light</vt:lpstr>
      <vt:lpstr>Brush Script MT</vt:lpstr>
      <vt:lpstr>Calibri</vt:lpstr>
      <vt:lpstr>Calibri Light</vt:lpstr>
      <vt:lpstr>Chiller</vt:lpstr>
      <vt:lpstr>Comic Sans MS</vt:lpstr>
      <vt:lpstr>Cooper Black</vt:lpstr>
      <vt:lpstr>Forte</vt:lpstr>
      <vt:lpstr>Freestyle Script</vt:lpstr>
      <vt:lpstr>Gill Sans Nova Light</vt:lpstr>
      <vt:lpstr>Goudy Stout</vt:lpstr>
      <vt:lpstr>Kristen ITC</vt:lpstr>
      <vt:lpstr>Lucida Handwriting</vt:lpstr>
      <vt:lpstr>Matura MT Script Capitals</vt:lpstr>
      <vt:lpstr>Perpetua Titling MT</vt:lpstr>
      <vt:lpstr>Wide Latin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Macaulay</dc:creator>
  <cp:lastModifiedBy>Matthew Macaulay</cp:lastModifiedBy>
  <cp:revision>94</cp:revision>
  <dcterms:created xsi:type="dcterms:W3CDTF">2018-07-03T10:56:15Z</dcterms:created>
  <dcterms:modified xsi:type="dcterms:W3CDTF">2020-09-15T15:13:06Z</dcterms:modified>
</cp:coreProperties>
</file>