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2" r:id="rId2"/>
    <p:sldId id="264" r:id="rId3"/>
    <p:sldId id="258" r:id="rId4"/>
    <p:sldId id="259" r:id="rId5"/>
    <p:sldId id="260" r:id="rId6"/>
    <p:sldId id="261" r:id="rId7"/>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5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018231AE-DC77-4971-99E0-8AE14AF7B37B}" type="datetimeFigureOut">
              <a:rPr lang="en-GB" smtClean="0"/>
              <a:t>03/10/19</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D4A159F-B018-4D50-83D2-FA4E4ACF652B}" type="slidenum">
              <a:rPr lang="en-GB" smtClean="0"/>
              <a:t>‹#›</a:t>
            </a:fld>
            <a:endParaRPr lang="en-GB"/>
          </a:p>
        </p:txBody>
      </p:sp>
    </p:spTree>
    <p:extLst>
      <p:ext uri="{BB962C8B-B14F-4D97-AF65-F5344CB8AC3E}">
        <p14:creationId xmlns:p14="http://schemas.microsoft.com/office/powerpoint/2010/main" val="27660981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Print this slide on A5 for pupils to read and glue into books. </a:t>
            </a:r>
            <a:endParaRPr lang="en-GB" dirty="0"/>
          </a:p>
        </p:txBody>
      </p:sp>
      <p:sp>
        <p:nvSpPr>
          <p:cNvPr id="4" name="Slide Number Placeholder 3"/>
          <p:cNvSpPr>
            <a:spLocks noGrp="1"/>
          </p:cNvSpPr>
          <p:nvPr>
            <p:ph type="sldNum" sz="quarter" idx="10"/>
          </p:nvPr>
        </p:nvSpPr>
        <p:spPr/>
        <p:txBody>
          <a:bodyPr/>
          <a:lstStyle/>
          <a:p>
            <a:fld id="{DB19E382-A4C2-4C0F-A227-29255079AE92}" type="slidenum">
              <a:rPr lang="en-GB" smtClean="0"/>
              <a:t>6</a:t>
            </a:fld>
            <a:endParaRPr lang="en-GB"/>
          </a:p>
        </p:txBody>
      </p:sp>
    </p:spTree>
    <p:extLst>
      <p:ext uri="{BB962C8B-B14F-4D97-AF65-F5344CB8AC3E}">
        <p14:creationId xmlns:p14="http://schemas.microsoft.com/office/powerpoint/2010/main" val="4272577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16ED60E-5B64-44F0-AE9D-4CD8DF1F711A}" type="datetimeFigureOut">
              <a:rPr lang="en-GB" smtClean="0"/>
              <a:t>03/10/19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BB2950A-CAF0-4D61-A7A4-07ED6ED952E8}" type="slidenum">
              <a:rPr lang="en-GB" smtClean="0"/>
              <a:t>‹#›</a:t>
            </a:fld>
            <a:endParaRPr lang="en-GB"/>
          </a:p>
        </p:txBody>
      </p:sp>
    </p:spTree>
    <p:extLst>
      <p:ext uri="{BB962C8B-B14F-4D97-AF65-F5344CB8AC3E}">
        <p14:creationId xmlns:p14="http://schemas.microsoft.com/office/powerpoint/2010/main" val="23560405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16ED60E-5B64-44F0-AE9D-4CD8DF1F711A}" type="datetimeFigureOut">
              <a:rPr lang="en-GB" smtClean="0"/>
              <a:t>03/10/19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BB2950A-CAF0-4D61-A7A4-07ED6ED952E8}" type="slidenum">
              <a:rPr lang="en-GB" smtClean="0"/>
              <a:t>‹#›</a:t>
            </a:fld>
            <a:endParaRPr lang="en-GB"/>
          </a:p>
        </p:txBody>
      </p:sp>
    </p:spTree>
    <p:extLst>
      <p:ext uri="{BB962C8B-B14F-4D97-AF65-F5344CB8AC3E}">
        <p14:creationId xmlns:p14="http://schemas.microsoft.com/office/powerpoint/2010/main" val="3665149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16ED60E-5B64-44F0-AE9D-4CD8DF1F711A}" type="datetimeFigureOut">
              <a:rPr lang="en-GB" smtClean="0"/>
              <a:t>03/10/19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BB2950A-CAF0-4D61-A7A4-07ED6ED952E8}" type="slidenum">
              <a:rPr lang="en-GB" smtClean="0"/>
              <a:t>‹#›</a:t>
            </a:fld>
            <a:endParaRPr lang="en-GB"/>
          </a:p>
        </p:txBody>
      </p:sp>
    </p:spTree>
    <p:extLst>
      <p:ext uri="{BB962C8B-B14F-4D97-AF65-F5344CB8AC3E}">
        <p14:creationId xmlns:p14="http://schemas.microsoft.com/office/powerpoint/2010/main" val="232453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16ED60E-5B64-44F0-AE9D-4CD8DF1F711A}" type="datetimeFigureOut">
              <a:rPr lang="en-GB" smtClean="0"/>
              <a:t>03/10/19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BB2950A-CAF0-4D61-A7A4-07ED6ED952E8}" type="slidenum">
              <a:rPr lang="en-GB" smtClean="0"/>
              <a:t>‹#›</a:t>
            </a:fld>
            <a:endParaRPr lang="en-GB"/>
          </a:p>
        </p:txBody>
      </p:sp>
    </p:spTree>
    <p:extLst>
      <p:ext uri="{BB962C8B-B14F-4D97-AF65-F5344CB8AC3E}">
        <p14:creationId xmlns:p14="http://schemas.microsoft.com/office/powerpoint/2010/main" val="631761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6ED60E-5B64-44F0-AE9D-4CD8DF1F711A}" type="datetimeFigureOut">
              <a:rPr lang="en-GB" smtClean="0"/>
              <a:t>03/10/19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BB2950A-CAF0-4D61-A7A4-07ED6ED952E8}" type="slidenum">
              <a:rPr lang="en-GB" smtClean="0"/>
              <a:t>‹#›</a:t>
            </a:fld>
            <a:endParaRPr lang="en-GB"/>
          </a:p>
        </p:txBody>
      </p:sp>
    </p:spTree>
    <p:extLst>
      <p:ext uri="{BB962C8B-B14F-4D97-AF65-F5344CB8AC3E}">
        <p14:creationId xmlns:p14="http://schemas.microsoft.com/office/powerpoint/2010/main" val="3175750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16ED60E-5B64-44F0-AE9D-4CD8DF1F711A}" type="datetimeFigureOut">
              <a:rPr lang="en-GB" smtClean="0"/>
              <a:t>03/10/19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BB2950A-CAF0-4D61-A7A4-07ED6ED952E8}" type="slidenum">
              <a:rPr lang="en-GB" smtClean="0"/>
              <a:t>‹#›</a:t>
            </a:fld>
            <a:endParaRPr lang="en-GB"/>
          </a:p>
        </p:txBody>
      </p:sp>
    </p:spTree>
    <p:extLst>
      <p:ext uri="{BB962C8B-B14F-4D97-AF65-F5344CB8AC3E}">
        <p14:creationId xmlns:p14="http://schemas.microsoft.com/office/powerpoint/2010/main" val="3801404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16ED60E-5B64-44F0-AE9D-4CD8DF1F711A}" type="datetimeFigureOut">
              <a:rPr lang="en-GB" smtClean="0"/>
              <a:t>03/10/19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BB2950A-CAF0-4D61-A7A4-07ED6ED952E8}" type="slidenum">
              <a:rPr lang="en-GB" smtClean="0"/>
              <a:t>‹#›</a:t>
            </a:fld>
            <a:endParaRPr lang="en-GB"/>
          </a:p>
        </p:txBody>
      </p:sp>
    </p:spTree>
    <p:extLst>
      <p:ext uri="{BB962C8B-B14F-4D97-AF65-F5344CB8AC3E}">
        <p14:creationId xmlns:p14="http://schemas.microsoft.com/office/powerpoint/2010/main" val="647943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16ED60E-5B64-44F0-AE9D-4CD8DF1F711A}" type="datetimeFigureOut">
              <a:rPr lang="en-GB" smtClean="0"/>
              <a:t>03/10/19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BB2950A-CAF0-4D61-A7A4-07ED6ED952E8}" type="slidenum">
              <a:rPr lang="en-GB" smtClean="0"/>
              <a:t>‹#›</a:t>
            </a:fld>
            <a:endParaRPr lang="en-GB"/>
          </a:p>
        </p:txBody>
      </p:sp>
    </p:spTree>
    <p:extLst>
      <p:ext uri="{BB962C8B-B14F-4D97-AF65-F5344CB8AC3E}">
        <p14:creationId xmlns:p14="http://schemas.microsoft.com/office/powerpoint/2010/main" val="1727789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6ED60E-5B64-44F0-AE9D-4CD8DF1F711A}" type="datetimeFigureOut">
              <a:rPr lang="en-GB" smtClean="0"/>
              <a:t>03/10/19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BB2950A-CAF0-4D61-A7A4-07ED6ED952E8}" type="slidenum">
              <a:rPr lang="en-GB" smtClean="0"/>
              <a:t>‹#›</a:t>
            </a:fld>
            <a:endParaRPr lang="en-GB"/>
          </a:p>
        </p:txBody>
      </p:sp>
    </p:spTree>
    <p:extLst>
      <p:ext uri="{BB962C8B-B14F-4D97-AF65-F5344CB8AC3E}">
        <p14:creationId xmlns:p14="http://schemas.microsoft.com/office/powerpoint/2010/main" val="3643685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6ED60E-5B64-44F0-AE9D-4CD8DF1F711A}" type="datetimeFigureOut">
              <a:rPr lang="en-GB" smtClean="0"/>
              <a:t>03/10/19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BB2950A-CAF0-4D61-A7A4-07ED6ED952E8}" type="slidenum">
              <a:rPr lang="en-GB" smtClean="0"/>
              <a:t>‹#›</a:t>
            </a:fld>
            <a:endParaRPr lang="en-GB"/>
          </a:p>
        </p:txBody>
      </p:sp>
    </p:spTree>
    <p:extLst>
      <p:ext uri="{BB962C8B-B14F-4D97-AF65-F5344CB8AC3E}">
        <p14:creationId xmlns:p14="http://schemas.microsoft.com/office/powerpoint/2010/main" val="106613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6ED60E-5B64-44F0-AE9D-4CD8DF1F711A}" type="datetimeFigureOut">
              <a:rPr lang="en-GB" smtClean="0"/>
              <a:t>03/10/19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BB2950A-CAF0-4D61-A7A4-07ED6ED952E8}" type="slidenum">
              <a:rPr lang="en-GB" smtClean="0"/>
              <a:t>‹#›</a:t>
            </a:fld>
            <a:endParaRPr lang="en-GB"/>
          </a:p>
        </p:txBody>
      </p:sp>
    </p:spTree>
    <p:extLst>
      <p:ext uri="{BB962C8B-B14F-4D97-AF65-F5344CB8AC3E}">
        <p14:creationId xmlns:p14="http://schemas.microsoft.com/office/powerpoint/2010/main" val="1500182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6ED60E-5B64-44F0-AE9D-4CD8DF1F711A}" type="datetimeFigureOut">
              <a:rPr lang="en-GB" smtClean="0"/>
              <a:t>03/10/19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B2950A-CAF0-4D61-A7A4-07ED6ED952E8}" type="slidenum">
              <a:rPr lang="en-GB" smtClean="0"/>
              <a:t>‹#›</a:t>
            </a:fld>
            <a:endParaRPr lang="en-GB"/>
          </a:p>
        </p:txBody>
      </p:sp>
    </p:spTree>
    <p:extLst>
      <p:ext uri="{BB962C8B-B14F-4D97-AF65-F5344CB8AC3E}">
        <p14:creationId xmlns:p14="http://schemas.microsoft.com/office/powerpoint/2010/main" val="39830880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43608" y="260648"/>
            <a:ext cx="6696744" cy="1323439"/>
          </a:xfrm>
          <a:prstGeom prst="rect">
            <a:avLst/>
          </a:prstGeom>
          <a:noFill/>
        </p:spPr>
        <p:txBody>
          <a:bodyPr wrap="square" rtlCol="0">
            <a:spAutoFit/>
          </a:bodyPr>
          <a:lstStyle/>
          <a:p>
            <a:r>
              <a:rPr lang="en-US" sz="8000" dirty="0" smtClean="0">
                <a:latin typeface="Brush Script MT" panose="03060802040406070304" pitchFamily="66" charset="0"/>
              </a:rPr>
              <a:t>The Prophets</a:t>
            </a:r>
            <a:endParaRPr lang="en-GB" sz="8000" dirty="0">
              <a:latin typeface="Brush Script MT" panose="03060802040406070304" pitchFamily="66"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72122" y="1988840"/>
            <a:ext cx="2439715" cy="2439715"/>
          </a:xfrm>
          <a:prstGeom prst="rect">
            <a:avLst/>
          </a:prstGeom>
        </p:spPr>
      </p:pic>
      <p:sp>
        <p:nvSpPr>
          <p:cNvPr id="6" name="TextBox 5"/>
          <p:cNvSpPr txBox="1"/>
          <p:nvPr/>
        </p:nvSpPr>
        <p:spPr>
          <a:xfrm>
            <a:off x="179512" y="5949280"/>
            <a:ext cx="2808312" cy="461665"/>
          </a:xfrm>
          <a:prstGeom prst="rect">
            <a:avLst/>
          </a:prstGeom>
          <a:noFill/>
        </p:spPr>
        <p:txBody>
          <a:bodyPr wrap="square" rtlCol="0">
            <a:spAutoFit/>
          </a:bodyPr>
          <a:lstStyle/>
          <a:p>
            <a:r>
              <a:rPr lang="en-US" sz="2400" b="1" dirty="0" smtClean="0"/>
              <a:t>Name:</a:t>
            </a:r>
            <a:endParaRPr lang="en-GB" sz="2400" b="1" dirty="0"/>
          </a:p>
        </p:txBody>
      </p:sp>
    </p:spTree>
    <p:extLst>
      <p:ext uri="{BB962C8B-B14F-4D97-AF65-F5344CB8AC3E}">
        <p14:creationId xmlns:p14="http://schemas.microsoft.com/office/powerpoint/2010/main" val="3494301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5496" y="172885"/>
            <a:ext cx="4464496" cy="6336704"/>
          </a:xfrm>
          <a:prstGeom prst="round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ounded Rectangle 4"/>
          <p:cNvSpPr/>
          <p:nvPr/>
        </p:nvSpPr>
        <p:spPr>
          <a:xfrm>
            <a:off x="4644008" y="188640"/>
            <a:ext cx="4392488" cy="6336704"/>
          </a:xfrm>
          <a:prstGeom prst="round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179512" y="116632"/>
            <a:ext cx="4169712" cy="3631763"/>
          </a:xfrm>
          <a:prstGeom prst="rect">
            <a:avLst/>
          </a:prstGeom>
          <a:noFill/>
        </p:spPr>
        <p:txBody>
          <a:bodyPr wrap="square" rtlCol="0">
            <a:spAutoFit/>
          </a:bodyPr>
          <a:lstStyle/>
          <a:p>
            <a:pPr algn="ctr"/>
            <a:r>
              <a:rPr lang="en-GB" sz="2000" b="1" u="sng" dirty="0" err="1" smtClean="0"/>
              <a:t>Adem</a:t>
            </a:r>
            <a:r>
              <a:rPr lang="en-GB" sz="2000" b="1" u="sng" smtClean="0"/>
              <a:t> (Adam)</a:t>
            </a:r>
            <a:endParaRPr lang="en-GB" sz="2000" b="1" u="sng" dirty="0" smtClean="0"/>
          </a:p>
          <a:p>
            <a:pPr marL="342900" indent="-342900">
              <a:buFont typeface="+mj-lt"/>
              <a:buAutoNum type="arabicPeriod"/>
            </a:pPr>
            <a:r>
              <a:rPr lang="en-GB" sz="1400" dirty="0" smtClean="0"/>
              <a:t>Was the 1</a:t>
            </a:r>
            <a:r>
              <a:rPr lang="en-GB" sz="1400" baseline="30000" dirty="0" smtClean="0"/>
              <a:t>st</a:t>
            </a:r>
            <a:r>
              <a:rPr lang="en-GB" sz="1400" dirty="0" smtClean="0"/>
              <a:t> man created. </a:t>
            </a:r>
          </a:p>
          <a:p>
            <a:pPr marL="342900" indent="-342900">
              <a:buFont typeface="+mj-lt"/>
              <a:buAutoNum type="arabicPeriod"/>
            </a:pPr>
            <a:r>
              <a:rPr lang="en-GB" sz="1400" dirty="0" smtClean="0"/>
              <a:t>He ‘fell from grace’ (sinned against Allah) by giving in to the temptations of </a:t>
            </a:r>
            <a:r>
              <a:rPr lang="en-GB" sz="1400" dirty="0" err="1" smtClean="0"/>
              <a:t>Shaytan</a:t>
            </a:r>
            <a:r>
              <a:rPr lang="en-GB" sz="1400" dirty="0" smtClean="0"/>
              <a:t> (Satan).</a:t>
            </a:r>
          </a:p>
          <a:p>
            <a:pPr marL="342900" indent="-342900">
              <a:buFont typeface="+mj-lt"/>
              <a:buAutoNum type="arabicPeriod"/>
            </a:pPr>
            <a:r>
              <a:rPr lang="en-GB" sz="1400" dirty="0" smtClean="0"/>
              <a:t>He was expelled by Allah from the Garden of Eden via a whirlwind.</a:t>
            </a:r>
          </a:p>
          <a:p>
            <a:pPr marL="342900" indent="-342900">
              <a:buFont typeface="+mj-lt"/>
              <a:buAutoNum type="arabicPeriod"/>
            </a:pPr>
            <a:r>
              <a:rPr lang="en-GB" sz="1400" dirty="0" smtClean="0"/>
              <a:t>After this he came to his senses on Mt Arafat. Here he confessed his sin, was forgiven by Allah and became the first Prophet. </a:t>
            </a:r>
          </a:p>
          <a:p>
            <a:pPr marL="342900" indent="-342900">
              <a:buFont typeface="+mj-lt"/>
              <a:buAutoNum type="arabicPeriod"/>
            </a:pPr>
            <a:r>
              <a:rPr lang="en-GB" sz="1400" dirty="0" smtClean="0"/>
              <a:t>Muslims believe he built the 1</a:t>
            </a:r>
            <a:r>
              <a:rPr lang="en-GB" sz="1400" baseline="30000" dirty="0" smtClean="0"/>
              <a:t>st</a:t>
            </a:r>
            <a:r>
              <a:rPr lang="en-GB" sz="1400" dirty="0" smtClean="0"/>
              <a:t> Ka’ba as a place to worship Allah (the black stone in Mecca). The 1</a:t>
            </a:r>
            <a:r>
              <a:rPr lang="en-GB" sz="1400" baseline="30000" dirty="0" smtClean="0"/>
              <a:t>st</a:t>
            </a:r>
            <a:r>
              <a:rPr lang="en-GB" sz="1400" dirty="0" smtClean="0"/>
              <a:t> Ka’ba was destroyed later when Allah flooded the world (Story of </a:t>
            </a:r>
            <a:r>
              <a:rPr lang="en-GB" sz="1400" dirty="0" err="1" smtClean="0"/>
              <a:t>Nuh</a:t>
            </a:r>
            <a:r>
              <a:rPr lang="en-GB" sz="1400" dirty="0" smtClean="0"/>
              <a:t> or Noah). </a:t>
            </a:r>
          </a:p>
          <a:p>
            <a:pPr marL="342900" indent="-342900">
              <a:buFont typeface="+mj-lt"/>
              <a:buAutoNum type="arabicPeriod"/>
            </a:pPr>
            <a:r>
              <a:rPr lang="en-GB" sz="1400" dirty="0" smtClean="0"/>
              <a:t>Adam (with Eve) had two sons one whom murdered the other. </a:t>
            </a:r>
          </a:p>
          <a:p>
            <a:pPr algn="ctr"/>
            <a:endParaRPr lang="en-GB" sz="1400" dirty="0"/>
          </a:p>
        </p:txBody>
      </p:sp>
      <p:sp>
        <p:nvSpPr>
          <p:cNvPr id="7" name="TextBox 6"/>
          <p:cNvSpPr txBox="1"/>
          <p:nvPr/>
        </p:nvSpPr>
        <p:spPr>
          <a:xfrm>
            <a:off x="4788024" y="253092"/>
            <a:ext cx="4176464" cy="4832092"/>
          </a:xfrm>
          <a:prstGeom prst="rect">
            <a:avLst/>
          </a:prstGeom>
          <a:noFill/>
        </p:spPr>
        <p:txBody>
          <a:bodyPr wrap="square" rtlCol="0">
            <a:spAutoFit/>
          </a:bodyPr>
          <a:lstStyle/>
          <a:p>
            <a:pPr algn="ctr"/>
            <a:r>
              <a:rPr lang="en-GB" sz="2000" b="1" u="sng" dirty="0" smtClean="0"/>
              <a:t>Ibrahim (Abraham)</a:t>
            </a:r>
          </a:p>
          <a:p>
            <a:pPr marL="342900" indent="-342900">
              <a:buFont typeface="+mj-lt"/>
              <a:buAutoNum type="arabicPeriod"/>
            </a:pPr>
            <a:r>
              <a:rPr lang="en-GB" sz="1200" dirty="0" smtClean="0"/>
              <a:t>Regarded as the greatest of the prophets before Isa.</a:t>
            </a:r>
          </a:p>
          <a:p>
            <a:pPr marL="342900" indent="-342900">
              <a:buFont typeface="+mj-lt"/>
              <a:buAutoNum type="arabicPeriod"/>
            </a:pPr>
            <a:r>
              <a:rPr lang="en-GB" sz="1200" dirty="0" smtClean="0"/>
              <a:t>Ibrahim was born to a polytheistic family (showing how the message of Allah had been distorted – shirk) which he rejected. </a:t>
            </a:r>
          </a:p>
          <a:p>
            <a:pPr marL="342900" indent="-342900">
              <a:buFont typeface="+mj-lt"/>
              <a:buAutoNum type="arabicPeriod"/>
            </a:pPr>
            <a:r>
              <a:rPr lang="en-GB" sz="1200" dirty="0" smtClean="0"/>
              <a:t>He was not a </a:t>
            </a:r>
            <a:r>
              <a:rPr lang="en-GB" sz="1200" dirty="0"/>
              <a:t>J</a:t>
            </a:r>
            <a:r>
              <a:rPr lang="en-GB" sz="1200" dirty="0" smtClean="0"/>
              <a:t>ew or a Christian, but a Muslim because he ‘bowed his will to Allah’s which is Islam’. </a:t>
            </a:r>
          </a:p>
          <a:p>
            <a:pPr marL="342900" indent="-342900">
              <a:buFont typeface="+mj-lt"/>
              <a:buAutoNum type="arabicPeriod"/>
            </a:pPr>
            <a:r>
              <a:rPr lang="en-GB" sz="1200" dirty="0" smtClean="0"/>
              <a:t>Both his sons were also prophets – Ismail (Ishmael) and </a:t>
            </a:r>
            <a:r>
              <a:rPr lang="en-GB" sz="1200" dirty="0" err="1" smtClean="0"/>
              <a:t>Ishaq</a:t>
            </a:r>
            <a:r>
              <a:rPr lang="en-GB" sz="1200" dirty="0" smtClean="0"/>
              <a:t> (Isaac). </a:t>
            </a:r>
          </a:p>
          <a:p>
            <a:pPr marL="342900" indent="-342900">
              <a:buFont typeface="+mj-lt"/>
              <a:buAutoNum type="arabicPeriod"/>
            </a:pPr>
            <a:r>
              <a:rPr lang="en-GB" sz="1200" dirty="0" smtClean="0"/>
              <a:t>Ismail was the eldest son, born to Hagar. </a:t>
            </a:r>
            <a:r>
              <a:rPr lang="en-GB" sz="1200" dirty="0" err="1" smtClean="0"/>
              <a:t>Ishaq</a:t>
            </a:r>
            <a:r>
              <a:rPr lang="en-GB" sz="1200" dirty="0" smtClean="0"/>
              <a:t> was born to Sarah.</a:t>
            </a:r>
          </a:p>
          <a:p>
            <a:pPr marL="342900" indent="-342900">
              <a:buFont typeface="+mj-lt"/>
              <a:buAutoNum type="arabicPeriod"/>
            </a:pPr>
            <a:r>
              <a:rPr lang="en-GB" sz="1200" dirty="0" smtClean="0"/>
              <a:t>Upon </a:t>
            </a:r>
            <a:r>
              <a:rPr lang="en-GB" sz="1200" dirty="0" err="1" smtClean="0"/>
              <a:t>Ishaq’s</a:t>
            </a:r>
            <a:r>
              <a:rPr lang="en-GB" sz="1200" dirty="0" smtClean="0"/>
              <a:t> birth Sarah commanded that Ibrahim take Hagar and Ismail to Arabia. </a:t>
            </a:r>
          </a:p>
          <a:p>
            <a:pPr marL="342900" indent="-342900">
              <a:buFont typeface="+mj-lt"/>
              <a:buAutoNum type="arabicPeriod"/>
            </a:pPr>
            <a:r>
              <a:rPr lang="en-GB" sz="1200" dirty="0" smtClean="0"/>
              <a:t>In Arabia he rebuilt the Ka’ba with Ismail.</a:t>
            </a:r>
          </a:p>
          <a:p>
            <a:pPr marL="342900" indent="-342900">
              <a:buFont typeface="+mj-lt"/>
              <a:buAutoNum type="arabicPeriod"/>
            </a:pPr>
            <a:r>
              <a:rPr lang="en-GB" sz="1200" dirty="0" smtClean="0"/>
              <a:t>In Mina Allah tested Ibrahim to sacrifice his son. He passed this test, and did not have to kill Ismail.</a:t>
            </a:r>
          </a:p>
          <a:p>
            <a:pPr marL="342900" indent="-342900">
              <a:buFont typeface="+mj-lt"/>
              <a:buAutoNum type="arabicPeriod"/>
            </a:pPr>
            <a:r>
              <a:rPr lang="en-GB" sz="1200" dirty="0" smtClean="0"/>
              <a:t>In Mina (later Medina) he was tempted by </a:t>
            </a:r>
            <a:r>
              <a:rPr lang="en-GB" sz="1200" dirty="0" err="1" smtClean="0"/>
              <a:t>Shaytan</a:t>
            </a:r>
            <a:r>
              <a:rPr lang="en-GB" sz="1200" dirty="0" smtClean="0"/>
              <a:t> (Satan) but threw stones at him. </a:t>
            </a:r>
          </a:p>
          <a:p>
            <a:pPr marL="342900" indent="-342900">
              <a:buFont typeface="+mj-lt"/>
              <a:buAutoNum type="arabicPeriod"/>
            </a:pPr>
            <a:r>
              <a:rPr lang="en-GB" sz="1200" dirty="0" smtClean="0"/>
              <a:t>It is believed that Allah revealed a holy book to Ibrahim ‘ The Scrolls of Ibrahim’. </a:t>
            </a:r>
          </a:p>
          <a:p>
            <a:pPr marL="342900" indent="-342900">
              <a:buFont typeface="+mj-lt"/>
              <a:buAutoNum type="arabicPeriod"/>
            </a:pPr>
            <a:r>
              <a:rPr lang="en-GB" sz="1200" dirty="0" smtClean="0"/>
              <a:t>Muslims believe his son Ismail was a prophet for the Arabs, and </a:t>
            </a:r>
            <a:r>
              <a:rPr lang="en-GB" sz="1200" dirty="0" err="1" smtClean="0"/>
              <a:t>Ishaq</a:t>
            </a:r>
            <a:r>
              <a:rPr lang="en-GB" sz="1200" dirty="0" smtClean="0"/>
              <a:t> a prophet for the Jews. </a:t>
            </a:r>
            <a:endParaRPr lang="en-GB" sz="1200" dirty="0"/>
          </a:p>
          <a:p>
            <a:pPr algn="ctr"/>
            <a:endParaRPr lang="en-GB" dirty="0" smtClean="0"/>
          </a:p>
          <a:p>
            <a:pPr algn="ctr"/>
            <a:endParaRPr lang="en-GB" dirty="0"/>
          </a:p>
        </p:txBody>
      </p:sp>
      <p:sp>
        <p:nvSpPr>
          <p:cNvPr id="8" name="TextBox 7"/>
          <p:cNvSpPr txBox="1"/>
          <p:nvPr/>
        </p:nvSpPr>
        <p:spPr>
          <a:xfrm>
            <a:off x="182888" y="3995473"/>
            <a:ext cx="4169712" cy="1692771"/>
          </a:xfrm>
          <a:prstGeom prst="rect">
            <a:avLst/>
          </a:prstGeom>
          <a:solidFill>
            <a:schemeClr val="bg1">
              <a:lumMod val="85000"/>
            </a:schemeClr>
          </a:solidFill>
          <a:ln w="57150">
            <a:solidFill>
              <a:schemeClr val="tx1"/>
            </a:solidFill>
          </a:ln>
        </p:spPr>
        <p:txBody>
          <a:bodyPr wrap="square" rtlCol="0">
            <a:spAutoFit/>
          </a:bodyPr>
          <a:lstStyle/>
          <a:p>
            <a:pPr algn="ctr"/>
            <a:r>
              <a:rPr lang="en-GB" sz="2000" b="1" u="sng" dirty="0" smtClean="0"/>
              <a:t>Qur’an</a:t>
            </a:r>
          </a:p>
          <a:p>
            <a:pPr marL="342900" indent="-342900">
              <a:buFont typeface="+mj-lt"/>
              <a:buAutoNum type="arabicPeriod"/>
            </a:pPr>
            <a:r>
              <a:rPr lang="en-GB" sz="1400" dirty="0" smtClean="0"/>
              <a:t>‘He taught Adam the names of all things and then set them before the angels,.’ Surah 2:31</a:t>
            </a:r>
          </a:p>
          <a:p>
            <a:pPr marL="342900" indent="-342900">
              <a:buFont typeface="+mj-lt"/>
              <a:buAutoNum type="arabicPeriod"/>
            </a:pPr>
            <a:endParaRPr lang="en-GB" sz="1400" dirty="0"/>
          </a:p>
          <a:p>
            <a:pPr marL="342900" indent="-342900">
              <a:buFont typeface="+mj-lt"/>
              <a:buAutoNum type="arabicPeriod"/>
            </a:pPr>
            <a:r>
              <a:rPr lang="en-GB" sz="1400" dirty="0" smtClean="0"/>
              <a:t>‘</a:t>
            </a:r>
            <a:r>
              <a:rPr lang="en-GB" sz="1400" dirty="0"/>
              <a:t> </a:t>
            </a:r>
            <a:r>
              <a:rPr lang="en-GB" sz="1400" dirty="0" smtClean="0"/>
              <a:t>‘When My guidance is revealed to you, those that follow My guidance shall have nothing to fear or to regret."  Surah 2: 39</a:t>
            </a:r>
          </a:p>
        </p:txBody>
      </p:sp>
      <p:sp>
        <p:nvSpPr>
          <p:cNvPr id="9" name="TextBox 8"/>
          <p:cNvSpPr txBox="1"/>
          <p:nvPr/>
        </p:nvSpPr>
        <p:spPr>
          <a:xfrm>
            <a:off x="4740185" y="4534083"/>
            <a:ext cx="4169712" cy="1569660"/>
          </a:xfrm>
          <a:prstGeom prst="rect">
            <a:avLst/>
          </a:prstGeom>
          <a:solidFill>
            <a:schemeClr val="bg1">
              <a:lumMod val="85000"/>
            </a:schemeClr>
          </a:solidFill>
          <a:ln w="57150">
            <a:solidFill>
              <a:schemeClr val="tx1"/>
            </a:solidFill>
          </a:ln>
        </p:spPr>
        <p:txBody>
          <a:bodyPr wrap="square" rtlCol="0">
            <a:spAutoFit/>
          </a:bodyPr>
          <a:lstStyle/>
          <a:p>
            <a:pPr algn="ctr"/>
            <a:r>
              <a:rPr lang="en-GB" sz="1200" b="1" u="sng" dirty="0" smtClean="0"/>
              <a:t>Qur’an</a:t>
            </a:r>
          </a:p>
          <a:p>
            <a:pPr marL="342900" indent="-342900">
              <a:buFont typeface="+mj-lt"/>
              <a:buAutoNum type="arabicPeriod"/>
            </a:pPr>
            <a:r>
              <a:rPr lang="en-GB" sz="1200" dirty="0" smtClean="0"/>
              <a:t>‘ Abraham was of the self-same faith and came to his Lord with a pure heart. He said to his father  and to his people: ‘What are these that you worship? Would you serve false deities instead of  God? What think you of the Lord of the Universe?’ Surah  37: 82-89</a:t>
            </a:r>
          </a:p>
          <a:p>
            <a:pPr marL="342900" indent="-342900">
              <a:buFont typeface="+mj-lt"/>
              <a:buAutoNum type="arabicPeriod"/>
            </a:pPr>
            <a:r>
              <a:rPr lang="en-GB" sz="1200" dirty="0" smtClean="0"/>
              <a:t>‘Thus we do reward the righteous. He was one of Our believing servants.’ Surah  110 -111</a:t>
            </a:r>
          </a:p>
        </p:txBody>
      </p:sp>
    </p:spTree>
    <p:extLst>
      <p:ext uri="{BB962C8B-B14F-4D97-AF65-F5344CB8AC3E}">
        <p14:creationId xmlns:p14="http://schemas.microsoft.com/office/powerpoint/2010/main" val="40966301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5496" y="172885"/>
            <a:ext cx="4464496" cy="6336704"/>
          </a:xfrm>
          <a:prstGeom prst="round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ounded Rectangle 4"/>
          <p:cNvSpPr/>
          <p:nvPr/>
        </p:nvSpPr>
        <p:spPr>
          <a:xfrm>
            <a:off x="4644008" y="188640"/>
            <a:ext cx="4392488" cy="6336704"/>
          </a:xfrm>
          <a:prstGeom prst="round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4644008" y="260648"/>
            <a:ext cx="4248472" cy="4154984"/>
          </a:xfrm>
          <a:prstGeom prst="rect">
            <a:avLst/>
          </a:prstGeom>
          <a:noFill/>
        </p:spPr>
        <p:txBody>
          <a:bodyPr wrap="square" rtlCol="0">
            <a:spAutoFit/>
          </a:bodyPr>
          <a:lstStyle/>
          <a:p>
            <a:pPr algn="ctr"/>
            <a:r>
              <a:rPr lang="en-GB" sz="2000" b="1" u="sng" dirty="0" smtClean="0"/>
              <a:t>Isa (Jesus)</a:t>
            </a:r>
          </a:p>
          <a:p>
            <a:pPr marL="342900" indent="-342900">
              <a:buFont typeface="+mj-lt"/>
              <a:buAutoNum type="arabicPeriod"/>
            </a:pPr>
            <a:r>
              <a:rPr lang="en-GB" sz="1300" dirty="0" smtClean="0"/>
              <a:t>According to the Qur’an Isa was born from a virgin called Maryam (Mary).</a:t>
            </a:r>
          </a:p>
          <a:p>
            <a:pPr marL="342900" indent="-342900">
              <a:buFont typeface="+mj-lt"/>
              <a:buAutoNum type="arabicPeriod"/>
            </a:pPr>
            <a:r>
              <a:rPr lang="en-GB" sz="1300" dirty="0" smtClean="0"/>
              <a:t>His mother never had sex and was the most ‘virtuous of women’. </a:t>
            </a:r>
          </a:p>
          <a:p>
            <a:pPr marL="342900" indent="-342900">
              <a:buFont typeface="+mj-lt"/>
              <a:buAutoNum type="arabicPeriod"/>
            </a:pPr>
            <a:r>
              <a:rPr lang="en-GB" sz="1300" dirty="0" smtClean="0"/>
              <a:t>Isa was given the Holy book of the </a:t>
            </a:r>
            <a:r>
              <a:rPr lang="en-GB" sz="1300" dirty="0" err="1" smtClean="0"/>
              <a:t>Injil</a:t>
            </a:r>
            <a:r>
              <a:rPr lang="en-GB" sz="1300" dirty="0" smtClean="0"/>
              <a:t> (Gospel).</a:t>
            </a:r>
          </a:p>
          <a:p>
            <a:pPr marL="342900" indent="-342900">
              <a:buFont typeface="+mj-lt"/>
              <a:buAutoNum type="arabicPeriod"/>
            </a:pPr>
            <a:r>
              <a:rPr lang="en-GB" sz="1300" dirty="0" smtClean="0"/>
              <a:t>In the Qur’an Isa is said to have performed many miracles e.g. healing lepers, making the dumb speak and the lame walk. </a:t>
            </a:r>
          </a:p>
          <a:p>
            <a:pPr marL="342900" indent="-342900">
              <a:buFont typeface="+mj-lt"/>
              <a:buAutoNum type="arabicPeriod"/>
            </a:pPr>
            <a:r>
              <a:rPr lang="en-GB" sz="1300" dirty="0" smtClean="0"/>
              <a:t>The Qur’an says that the Jewish authorities wanted to kill Isa, and it appeared so, but they did not kill him. </a:t>
            </a:r>
          </a:p>
          <a:p>
            <a:pPr marL="342900" indent="-342900">
              <a:buFont typeface="+mj-lt"/>
              <a:buAutoNum type="arabicPeriod"/>
            </a:pPr>
            <a:r>
              <a:rPr lang="en-GB" sz="1300" dirty="0" smtClean="0"/>
              <a:t>Muslims believe that Jesus did not die, but was taken to heaven. </a:t>
            </a:r>
          </a:p>
          <a:p>
            <a:pPr marL="342900" indent="-342900">
              <a:buFont typeface="+mj-lt"/>
              <a:buAutoNum type="arabicPeriod"/>
            </a:pPr>
            <a:r>
              <a:rPr lang="en-GB" sz="1300" dirty="0" smtClean="0"/>
              <a:t>Muslim tradition asserts that Isa will return before the end of the world and gather all true Muslims together. </a:t>
            </a:r>
          </a:p>
          <a:p>
            <a:pPr marL="342900" indent="-342900">
              <a:buFont typeface="+mj-lt"/>
              <a:buAutoNum type="arabicPeriod"/>
            </a:pPr>
            <a:r>
              <a:rPr lang="en-GB" sz="1300" dirty="0" smtClean="0"/>
              <a:t>The Qur’an is quite clear that Isa was only a prophet and a man.  </a:t>
            </a:r>
          </a:p>
          <a:p>
            <a:pPr marL="342900" indent="-342900">
              <a:buFont typeface="+mj-lt"/>
              <a:buAutoNum type="arabicPeriod"/>
            </a:pPr>
            <a:endParaRPr lang="en-GB" sz="1200" dirty="0"/>
          </a:p>
          <a:p>
            <a:pPr algn="ctr"/>
            <a:endParaRPr lang="en-GB" sz="1200" dirty="0" smtClean="0"/>
          </a:p>
          <a:p>
            <a:pPr algn="ctr"/>
            <a:endParaRPr lang="en-GB" sz="1200" dirty="0"/>
          </a:p>
        </p:txBody>
      </p:sp>
      <p:sp>
        <p:nvSpPr>
          <p:cNvPr id="7" name="TextBox 6"/>
          <p:cNvSpPr txBox="1"/>
          <p:nvPr/>
        </p:nvSpPr>
        <p:spPr>
          <a:xfrm>
            <a:off x="251520" y="228124"/>
            <a:ext cx="4104456" cy="3200876"/>
          </a:xfrm>
          <a:prstGeom prst="rect">
            <a:avLst/>
          </a:prstGeom>
          <a:noFill/>
        </p:spPr>
        <p:txBody>
          <a:bodyPr wrap="square" rtlCol="0">
            <a:spAutoFit/>
          </a:bodyPr>
          <a:lstStyle/>
          <a:p>
            <a:pPr algn="ctr"/>
            <a:r>
              <a:rPr lang="en-GB" sz="2000" b="1" u="sng" dirty="0" smtClean="0"/>
              <a:t>Musa (Moses)</a:t>
            </a:r>
          </a:p>
          <a:p>
            <a:pPr marL="342900" indent="-342900">
              <a:buFont typeface="+mj-lt"/>
              <a:buAutoNum type="arabicPeriod"/>
            </a:pPr>
            <a:r>
              <a:rPr lang="en-GB" sz="1400" dirty="0" smtClean="0"/>
              <a:t>Musa is mentioned more than any other individual in the Qur’an. </a:t>
            </a:r>
          </a:p>
          <a:p>
            <a:pPr marL="342900" indent="-342900">
              <a:buFont typeface="+mj-lt"/>
              <a:buAutoNum type="arabicPeriod"/>
            </a:pPr>
            <a:r>
              <a:rPr lang="en-GB" sz="1400" dirty="0" smtClean="0"/>
              <a:t>The work of Ibrahim was forgotten and his holy book lost so that a new prophet had to be sent. </a:t>
            </a:r>
          </a:p>
          <a:p>
            <a:pPr marL="342900" indent="-342900">
              <a:buFont typeface="+mj-lt"/>
              <a:buAutoNum type="arabicPeriod"/>
            </a:pPr>
            <a:r>
              <a:rPr lang="en-GB" sz="1400" dirty="0" smtClean="0"/>
              <a:t>Musa was born a Jew and brought up by Pharaoh's daughter. (In Egypt)</a:t>
            </a:r>
          </a:p>
          <a:p>
            <a:pPr marL="342900" indent="-342900">
              <a:buFont typeface="+mj-lt"/>
              <a:buAutoNum type="arabicPeriod"/>
            </a:pPr>
            <a:r>
              <a:rPr lang="en-GB" sz="1400" dirty="0" smtClean="0"/>
              <a:t>He killed an Egyptian and fled to Midian where Allah called him to lead the Jews out of slavery and into Allah’s promised land. </a:t>
            </a:r>
          </a:p>
          <a:p>
            <a:pPr marL="342900" indent="-342900">
              <a:buFont typeface="+mj-lt"/>
              <a:buAutoNum type="arabicPeriod"/>
            </a:pPr>
            <a:r>
              <a:rPr lang="en-GB" sz="1400" dirty="0" smtClean="0"/>
              <a:t>He was given the word of Allah in the </a:t>
            </a:r>
            <a:r>
              <a:rPr lang="en-GB" sz="1400" dirty="0" err="1" smtClean="0"/>
              <a:t>Tawrat</a:t>
            </a:r>
            <a:r>
              <a:rPr lang="en-GB" sz="1400" dirty="0" smtClean="0"/>
              <a:t> (Torah).</a:t>
            </a:r>
          </a:p>
          <a:p>
            <a:pPr marL="342900" indent="-342900">
              <a:buFont typeface="+mj-lt"/>
              <a:buAutoNum type="arabicPeriod"/>
            </a:pPr>
            <a:r>
              <a:rPr lang="en-GB" sz="1400" dirty="0" smtClean="0"/>
              <a:t>The people often rejected and distorted this message.</a:t>
            </a:r>
            <a:endParaRPr lang="en-GB" sz="1400" dirty="0"/>
          </a:p>
        </p:txBody>
      </p:sp>
      <p:sp>
        <p:nvSpPr>
          <p:cNvPr id="8" name="TextBox 7"/>
          <p:cNvSpPr txBox="1"/>
          <p:nvPr/>
        </p:nvSpPr>
        <p:spPr>
          <a:xfrm>
            <a:off x="186264" y="3959185"/>
            <a:ext cx="4169712" cy="2062103"/>
          </a:xfrm>
          <a:prstGeom prst="rect">
            <a:avLst/>
          </a:prstGeom>
          <a:solidFill>
            <a:schemeClr val="bg1">
              <a:lumMod val="85000"/>
            </a:schemeClr>
          </a:solidFill>
          <a:ln w="57150">
            <a:solidFill>
              <a:schemeClr val="tx1"/>
            </a:solidFill>
          </a:ln>
        </p:spPr>
        <p:txBody>
          <a:bodyPr wrap="square" rtlCol="0">
            <a:spAutoFit/>
          </a:bodyPr>
          <a:lstStyle/>
          <a:p>
            <a:pPr algn="ctr"/>
            <a:r>
              <a:rPr lang="en-GB" sz="2000" b="1" u="sng" dirty="0" smtClean="0"/>
              <a:t>Qur’an</a:t>
            </a:r>
          </a:p>
          <a:p>
            <a:pPr marL="342900" indent="-342900">
              <a:buFont typeface="+mj-lt"/>
              <a:buAutoNum type="arabicPeriod"/>
            </a:pPr>
            <a:r>
              <a:rPr lang="en-GB" sz="1200" dirty="0" smtClean="0"/>
              <a:t>‘We called out to him from the right side of the Mountain, and when he came near We communed with him in secret. We gave him, of Our mercy, his brother Aaron, himself a prophet.’ Surah  19: 51-53</a:t>
            </a:r>
          </a:p>
          <a:p>
            <a:pPr marL="342900" indent="-342900">
              <a:buFont typeface="+mj-lt"/>
              <a:buAutoNum type="arabicPeriod"/>
            </a:pPr>
            <a:endParaRPr lang="en-GB" sz="1200" dirty="0"/>
          </a:p>
          <a:p>
            <a:pPr marL="342900" indent="-342900">
              <a:buFont typeface="+mj-lt"/>
              <a:buAutoNum type="arabicPeriod"/>
            </a:pPr>
            <a:r>
              <a:rPr lang="en-GB" sz="1200" dirty="0" smtClean="0"/>
              <a:t>‘And when he came near (Moses), a voice called out to him from a bush in a blessed spot on the right side of the valley, saying: ‘Moses, I am Allah, Lord or the Universe. Throw down your staff.’  Surah  28:30</a:t>
            </a:r>
          </a:p>
        </p:txBody>
      </p:sp>
      <p:sp>
        <p:nvSpPr>
          <p:cNvPr id="9" name="TextBox 8"/>
          <p:cNvSpPr txBox="1"/>
          <p:nvPr/>
        </p:nvSpPr>
        <p:spPr>
          <a:xfrm>
            <a:off x="4794776" y="3959184"/>
            <a:ext cx="4169712" cy="2246769"/>
          </a:xfrm>
          <a:prstGeom prst="rect">
            <a:avLst/>
          </a:prstGeom>
          <a:solidFill>
            <a:schemeClr val="bg1">
              <a:lumMod val="85000"/>
            </a:schemeClr>
          </a:solidFill>
          <a:ln w="57150">
            <a:solidFill>
              <a:schemeClr val="tx1"/>
            </a:solidFill>
          </a:ln>
        </p:spPr>
        <p:txBody>
          <a:bodyPr wrap="square" rtlCol="0">
            <a:spAutoFit/>
          </a:bodyPr>
          <a:lstStyle/>
          <a:p>
            <a:pPr algn="ctr"/>
            <a:r>
              <a:rPr lang="en-GB" sz="2000" b="1" u="sng" dirty="0" smtClean="0"/>
              <a:t>Qur’an</a:t>
            </a:r>
          </a:p>
          <a:p>
            <a:pPr marL="342900" indent="-342900">
              <a:buFont typeface="+mj-lt"/>
              <a:buAutoNum type="arabicPeriod"/>
            </a:pPr>
            <a:r>
              <a:rPr lang="en-GB" sz="1200" dirty="0" smtClean="0"/>
              <a:t>‘They denied the truth and uttered a monstrous falsehood against Mary. They declared: ‘We have put to death the Messiah, Jesus son of Mary, the apostle of Allah.’ They did not kill him, nor did they crucify him, but they thought they did.’ Surah 4:57</a:t>
            </a:r>
          </a:p>
          <a:p>
            <a:pPr marL="342900" indent="-342900">
              <a:buFont typeface="+mj-lt"/>
              <a:buAutoNum type="arabicPeriod"/>
            </a:pPr>
            <a:endParaRPr lang="en-GB" sz="1200" dirty="0"/>
          </a:p>
          <a:p>
            <a:pPr marL="342900" indent="-342900">
              <a:buFont typeface="+mj-lt"/>
              <a:buAutoNum type="arabicPeriod"/>
            </a:pPr>
            <a:r>
              <a:rPr lang="en-GB" sz="1200" dirty="0" smtClean="0"/>
              <a:t>‘Allah said: ‘ Jesus I am about to claim you back and lift you up to Me. I shall take you away from the  unbelievers and exalt your followers above them till the Day of Resurrection.’ Surah 3:55</a:t>
            </a:r>
          </a:p>
        </p:txBody>
      </p:sp>
    </p:spTree>
    <p:extLst>
      <p:ext uri="{BB962C8B-B14F-4D97-AF65-F5344CB8AC3E}">
        <p14:creationId xmlns:p14="http://schemas.microsoft.com/office/powerpoint/2010/main" val="31782578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5496" y="172885"/>
            <a:ext cx="4464496" cy="6336704"/>
          </a:xfrm>
          <a:prstGeom prst="round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ounded Rectangle 4"/>
          <p:cNvSpPr/>
          <p:nvPr/>
        </p:nvSpPr>
        <p:spPr>
          <a:xfrm>
            <a:off x="4644008" y="188640"/>
            <a:ext cx="4392488" cy="6336704"/>
          </a:xfrm>
          <a:prstGeom prst="round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179512" y="116632"/>
            <a:ext cx="4169712" cy="3539430"/>
          </a:xfrm>
          <a:prstGeom prst="rect">
            <a:avLst/>
          </a:prstGeom>
          <a:noFill/>
        </p:spPr>
        <p:txBody>
          <a:bodyPr wrap="square" rtlCol="0">
            <a:spAutoFit/>
          </a:bodyPr>
          <a:lstStyle/>
          <a:p>
            <a:pPr algn="ctr"/>
            <a:r>
              <a:rPr lang="en-GB" sz="2000" b="1" u="sng" dirty="0" smtClean="0"/>
              <a:t>Adam</a:t>
            </a:r>
          </a:p>
          <a:p>
            <a:r>
              <a:rPr lang="en-GB" sz="1600" dirty="0" smtClean="0">
                <a:latin typeface="Comic Sans MS" panose="030F0702030302020204" pitchFamily="66" charset="0"/>
              </a:rPr>
              <a:t>1.</a:t>
            </a:r>
          </a:p>
          <a:p>
            <a:endParaRPr lang="en-GB" sz="1600" dirty="0">
              <a:latin typeface="Comic Sans MS" panose="030F0702030302020204" pitchFamily="66" charset="0"/>
            </a:endParaRPr>
          </a:p>
          <a:p>
            <a:r>
              <a:rPr lang="en-GB" sz="1600" dirty="0" smtClean="0">
                <a:latin typeface="Comic Sans MS" panose="030F0702030302020204" pitchFamily="66" charset="0"/>
              </a:rPr>
              <a:t>2.</a:t>
            </a:r>
          </a:p>
          <a:p>
            <a:endParaRPr lang="en-GB" sz="1600" dirty="0">
              <a:latin typeface="Comic Sans MS" panose="030F0702030302020204" pitchFamily="66" charset="0"/>
            </a:endParaRPr>
          </a:p>
          <a:p>
            <a:r>
              <a:rPr lang="en-GB" sz="1600" dirty="0" smtClean="0">
                <a:latin typeface="Comic Sans MS" panose="030F0702030302020204" pitchFamily="66" charset="0"/>
              </a:rPr>
              <a:t>3.</a:t>
            </a:r>
          </a:p>
          <a:p>
            <a:endParaRPr lang="en-GB" sz="1600" dirty="0">
              <a:latin typeface="Comic Sans MS" panose="030F0702030302020204" pitchFamily="66" charset="0"/>
            </a:endParaRPr>
          </a:p>
          <a:p>
            <a:r>
              <a:rPr lang="en-GB" sz="1600" dirty="0" smtClean="0">
                <a:latin typeface="Comic Sans MS" panose="030F0702030302020204" pitchFamily="66" charset="0"/>
              </a:rPr>
              <a:t>4.</a:t>
            </a:r>
          </a:p>
          <a:p>
            <a:endParaRPr lang="en-GB" sz="1600" dirty="0">
              <a:latin typeface="Comic Sans MS" panose="030F0702030302020204" pitchFamily="66" charset="0"/>
            </a:endParaRPr>
          </a:p>
          <a:p>
            <a:r>
              <a:rPr lang="en-GB" sz="1600" dirty="0" smtClean="0">
                <a:latin typeface="Comic Sans MS" panose="030F0702030302020204" pitchFamily="66" charset="0"/>
              </a:rPr>
              <a:t>5.</a:t>
            </a:r>
          </a:p>
          <a:p>
            <a:endParaRPr lang="en-GB" sz="1600" dirty="0">
              <a:latin typeface="Comic Sans MS" panose="030F0702030302020204" pitchFamily="66" charset="0"/>
            </a:endParaRPr>
          </a:p>
          <a:p>
            <a:r>
              <a:rPr lang="en-GB" sz="1600" dirty="0" smtClean="0">
                <a:latin typeface="Comic Sans MS" panose="030F0702030302020204" pitchFamily="66" charset="0"/>
              </a:rPr>
              <a:t>6.</a:t>
            </a:r>
          </a:p>
          <a:p>
            <a:endParaRPr lang="en-GB" sz="1400" dirty="0"/>
          </a:p>
          <a:p>
            <a:endParaRPr lang="en-GB" sz="1400" dirty="0"/>
          </a:p>
        </p:txBody>
      </p:sp>
      <p:sp>
        <p:nvSpPr>
          <p:cNvPr id="7" name="TextBox 6"/>
          <p:cNvSpPr txBox="1"/>
          <p:nvPr/>
        </p:nvSpPr>
        <p:spPr>
          <a:xfrm>
            <a:off x="4788024" y="253092"/>
            <a:ext cx="4176464" cy="4555093"/>
          </a:xfrm>
          <a:prstGeom prst="rect">
            <a:avLst/>
          </a:prstGeom>
          <a:noFill/>
        </p:spPr>
        <p:txBody>
          <a:bodyPr wrap="square" rtlCol="0">
            <a:spAutoFit/>
          </a:bodyPr>
          <a:lstStyle/>
          <a:p>
            <a:pPr algn="ctr"/>
            <a:r>
              <a:rPr lang="en-GB" sz="2000" b="1" u="sng" dirty="0" smtClean="0"/>
              <a:t>Ibrahim (Abraham)</a:t>
            </a:r>
            <a:endParaRPr lang="en-GB" sz="1200" dirty="0" smtClean="0"/>
          </a:p>
          <a:p>
            <a:r>
              <a:rPr lang="en-GB" sz="1200" dirty="0" smtClean="0"/>
              <a:t>1.</a:t>
            </a:r>
          </a:p>
          <a:p>
            <a:endParaRPr lang="en-GB" sz="1200" dirty="0"/>
          </a:p>
          <a:p>
            <a:r>
              <a:rPr lang="en-GB" sz="1200" dirty="0" smtClean="0"/>
              <a:t>2.</a:t>
            </a:r>
          </a:p>
          <a:p>
            <a:endParaRPr lang="en-GB" sz="1200" dirty="0"/>
          </a:p>
          <a:p>
            <a:r>
              <a:rPr lang="en-GB" sz="1200" dirty="0" smtClean="0"/>
              <a:t>3.</a:t>
            </a:r>
          </a:p>
          <a:p>
            <a:endParaRPr lang="en-GB" sz="1200" dirty="0"/>
          </a:p>
          <a:p>
            <a:r>
              <a:rPr lang="en-GB" sz="1200" dirty="0" smtClean="0"/>
              <a:t>4.</a:t>
            </a:r>
          </a:p>
          <a:p>
            <a:endParaRPr lang="en-GB" sz="1200" dirty="0"/>
          </a:p>
          <a:p>
            <a:r>
              <a:rPr lang="en-GB" sz="1200" dirty="0" smtClean="0"/>
              <a:t>5.</a:t>
            </a:r>
          </a:p>
          <a:p>
            <a:endParaRPr lang="en-GB" sz="1200" dirty="0"/>
          </a:p>
          <a:p>
            <a:r>
              <a:rPr lang="en-GB" sz="1200" dirty="0" smtClean="0"/>
              <a:t>6.</a:t>
            </a:r>
          </a:p>
          <a:p>
            <a:endParaRPr lang="en-GB" sz="1200" dirty="0"/>
          </a:p>
          <a:p>
            <a:r>
              <a:rPr lang="en-GB" sz="1200" dirty="0" smtClean="0"/>
              <a:t>7.</a:t>
            </a:r>
          </a:p>
          <a:p>
            <a:endParaRPr lang="en-GB" sz="1200" dirty="0"/>
          </a:p>
          <a:p>
            <a:r>
              <a:rPr lang="en-GB" sz="1200" dirty="0" smtClean="0"/>
              <a:t>8.</a:t>
            </a:r>
          </a:p>
          <a:p>
            <a:endParaRPr lang="en-GB" sz="1200" dirty="0"/>
          </a:p>
          <a:p>
            <a:r>
              <a:rPr lang="en-GB" sz="1200" dirty="0" smtClean="0"/>
              <a:t>9.</a:t>
            </a:r>
          </a:p>
          <a:p>
            <a:endParaRPr lang="en-GB" sz="1200" dirty="0"/>
          </a:p>
          <a:p>
            <a:r>
              <a:rPr lang="en-GB" sz="1200" dirty="0" smtClean="0"/>
              <a:t>10.</a:t>
            </a:r>
          </a:p>
          <a:p>
            <a:endParaRPr lang="en-GB" sz="1200" dirty="0"/>
          </a:p>
          <a:p>
            <a:r>
              <a:rPr lang="en-GB" sz="1200" dirty="0" smtClean="0"/>
              <a:t>11.</a:t>
            </a:r>
            <a:endParaRPr lang="en-GB" dirty="0" smtClean="0"/>
          </a:p>
          <a:p>
            <a:pPr algn="ctr"/>
            <a:endParaRPr lang="en-GB" dirty="0"/>
          </a:p>
        </p:txBody>
      </p:sp>
      <p:sp>
        <p:nvSpPr>
          <p:cNvPr id="8" name="TextBox 7"/>
          <p:cNvSpPr txBox="1"/>
          <p:nvPr/>
        </p:nvSpPr>
        <p:spPr>
          <a:xfrm>
            <a:off x="182888" y="3995473"/>
            <a:ext cx="4169712" cy="1692771"/>
          </a:xfrm>
          <a:prstGeom prst="rect">
            <a:avLst/>
          </a:prstGeom>
          <a:solidFill>
            <a:schemeClr val="bg1">
              <a:lumMod val="85000"/>
            </a:schemeClr>
          </a:solidFill>
          <a:ln w="57150">
            <a:solidFill>
              <a:schemeClr val="tx1"/>
            </a:solidFill>
          </a:ln>
        </p:spPr>
        <p:txBody>
          <a:bodyPr wrap="square" rtlCol="0">
            <a:spAutoFit/>
          </a:bodyPr>
          <a:lstStyle/>
          <a:p>
            <a:pPr algn="ctr"/>
            <a:r>
              <a:rPr lang="en-GB" sz="2000" b="1" u="sng" dirty="0" smtClean="0"/>
              <a:t>Qur’an</a:t>
            </a:r>
          </a:p>
          <a:p>
            <a:pPr marL="342900" indent="-342900">
              <a:buFont typeface="+mj-lt"/>
              <a:buAutoNum type="arabicPeriod"/>
            </a:pPr>
            <a:r>
              <a:rPr lang="en-GB" sz="1400" dirty="0" smtClean="0"/>
              <a:t>‘He taught Adam the names of all things and then set them before the angels,.’ Surah 2:31</a:t>
            </a:r>
          </a:p>
          <a:p>
            <a:pPr marL="342900" indent="-342900">
              <a:buFont typeface="+mj-lt"/>
              <a:buAutoNum type="arabicPeriod"/>
            </a:pPr>
            <a:endParaRPr lang="en-GB" sz="1400" dirty="0"/>
          </a:p>
          <a:p>
            <a:pPr marL="342900" indent="-342900">
              <a:buFont typeface="+mj-lt"/>
              <a:buAutoNum type="arabicPeriod"/>
            </a:pPr>
            <a:r>
              <a:rPr lang="en-GB" sz="1400" dirty="0" smtClean="0"/>
              <a:t>‘</a:t>
            </a:r>
            <a:r>
              <a:rPr lang="en-GB" sz="1400" dirty="0"/>
              <a:t> </a:t>
            </a:r>
            <a:r>
              <a:rPr lang="en-GB" sz="1400" dirty="0" smtClean="0"/>
              <a:t>‘When My guidance is revealed to you, those that follow My guidance shall have nothing to fear or to regret."  Surah 2: 39</a:t>
            </a:r>
          </a:p>
        </p:txBody>
      </p:sp>
      <p:sp>
        <p:nvSpPr>
          <p:cNvPr id="9" name="TextBox 8"/>
          <p:cNvSpPr txBox="1"/>
          <p:nvPr/>
        </p:nvSpPr>
        <p:spPr>
          <a:xfrm>
            <a:off x="4740185" y="4595644"/>
            <a:ext cx="4169712" cy="1569660"/>
          </a:xfrm>
          <a:prstGeom prst="rect">
            <a:avLst/>
          </a:prstGeom>
          <a:solidFill>
            <a:schemeClr val="bg1">
              <a:lumMod val="85000"/>
            </a:schemeClr>
          </a:solidFill>
          <a:ln w="57150">
            <a:solidFill>
              <a:schemeClr val="tx1"/>
            </a:solidFill>
          </a:ln>
        </p:spPr>
        <p:txBody>
          <a:bodyPr wrap="square" rtlCol="0">
            <a:spAutoFit/>
          </a:bodyPr>
          <a:lstStyle/>
          <a:p>
            <a:pPr algn="ctr"/>
            <a:r>
              <a:rPr lang="en-GB" sz="1200" b="1" u="sng" dirty="0" smtClean="0"/>
              <a:t>Qur’an</a:t>
            </a:r>
          </a:p>
          <a:p>
            <a:pPr marL="342900" indent="-342900">
              <a:buFont typeface="+mj-lt"/>
              <a:buAutoNum type="arabicPeriod"/>
            </a:pPr>
            <a:r>
              <a:rPr lang="en-GB" sz="1200" dirty="0" smtClean="0"/>
              <a:t>‘ Abraham was of the self-same faith and came to his Lord with a pure heart. He said to his father  and to his people: ‘What are these that you worship? Would you serve false deities instead of  God? What think you of the Lord of the Universe?’ Surah  37: 82-89</a:t>
            </a:r>
          </a:p>
          <a:p>
            <a:pPr marL="342900" indent="-342900">
              <a:buFont typeface="+mj-lt"/>
              <a:buAutoNum type="arabicPeriod"/>
            </a:pPr>
            <a:r>
              <a:rPr lang="en-GB" sz="1200" dirty="0" smtClean="0"/>
              <a:t>‘Thus we do reward the righteous. He was one of Our believing servants.’ Surah  110 -111</a:t>
            </a:r>
          </a:p>
        </p:txBody>
      </p:sp>
    </p:spTree>
    <p:extLst>
      <p:ext uri="{BB962C8B-B14F-4D97-AF65-F5344CB8AC3E}">
        <p14:creationId xmlns:p14="http://schemas.microsoft.com/office/powerpoint/2010/main" val="813541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5496" y="172885"/>
            <a:ext cx="4464496" cy="6336704"/>
          </a:xfrm>
          <a:prstGeom prst="round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ounded Rectangle 4"/>
          <p:cNvSpPr/>
          <p:nvPr/>
        </p:nvSpPr>
        <p:spPr>
          <a:xfrm>
            <a:off x="4644008" y="188640"/>
            <a:ext cx="4392488" cy="6336704"/>
          </a:xfrm>
          <a:prstGeom prst="round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4644008" y="260648"/>
            <a:ext cx="4248472" cy="3539430"/>
          </a:xfrm>
          <a:prstGeom prst="rect">
            <a:avLst/>
          </a:prstGeom>
          <a:noFill/>
        </p:spPr>
        <p:txBody>
          <a:bodyPr wrap="square" rtlCol="0">
            <a:spAutoFit/>
          </a:bodyPr>
          <a:lstStyle/>
          <a:p>
            <a:pPr algn="ctr"/>
            <a:r>
              <a:rPr lang="en-GB" sz="2000" b="1" u="sng" dirty="0" smtClean="0"/>
              <a:t>Isa (Jesus)</a:t>
            </a:r>
          </a:p>
          <a:p>
            <a:r>
              <a:rPr lang="en-GB" sz="1200" dirty="0" smtClean="0"/>
              <a:t>1.</a:t>
            </a:r>
          </a:p>
          <a:p>
            <a:endParaRPr lang="en-GB" sz="1200" dirty="0"/>
          </a:p>
          <a:p>
            <a:r>
              <a:rPr lang="en-GB" sz="1200" dirty="0" smtClean="0"/>
              <a:t>2.</a:t>
            </a:r>
          </a:p>
          <a:p>
            <a:endParaRPr lang="en-GB" sz="1200" dirty="0"/>
          </a:p>
          <a:p>
            <a:r>
              <a:rPr lang="en-GB" sz="1200" dirty="0" smtClean="0"/>
              <a:t>3.</a:t>
            </a:r>
          </a:p>
          <a:p>
            <a:endParaRPr lang="en-GB" sz="1200" dirty="0"/>
          </a:p>
          <a:p>
            <a:r>
              <a:rPr lang="en-GB" sz="1200" dirty="0" smtClean="0"/>
              <a:t>4.</a:t>
            </a:r>
          </a:p>
          <a:p>
            <a:endParaRPr lang="en-GB" sz="1200" dirty="0"/>
          </a:p>
          <a:p>
            <a:r>
              <a:rPr lang="en-GB" sz="1200" dirty="0" smtClean="0"/>
              <a:t>5.</a:t>
            </a:r>
          </a:p>
          <a:p>
            <a:endParaRPr lang="en-GB" sz="1200" dirty="0"/>
          </a:p>
          <a:p>
            <a:r>
              <a:rPr lang="en-GB" sz="1200" dirty="0" smtClean="0"/>
              <a:t>6.</a:t>
            </a:r>
          </a:p>
          <a:p>
            <a:endParaRPr lang="en-GB" sz="1200" dirty="0"/>
          </a:p>
          <a:p>
            <a:r>
              <a:rPr lang="en-GB" sz="1200" dirty="0" smtClean="0"/>
              <a:t>7.</a:t>
            </a:r>
          </a:p>
          <a:p>
            <a:endParaRPr lang="en-GB" sz="1200" dirty="0"/>
          </a:p>
          <a:p>
            <a:r>
              <a:rPr lang="en-GB" sz="1200" smtClean="0"/>
              <a:t>8.</a:t>
            </a:r>
            <a:endParaRPr lang="en-GB" sz="1200" dirty="0"/>
          </a:p>
          <a:p>
            <a:pPr algn="ctr"/>
            <a:endParaRPr lang="en-GB" sz="1200" dirty="0" smtClean="0"/>
          </a:p>
          <a:p>
            <a:pPr algn="ctr"/>
            <a:endParaRPr lang="en-GB" sz="1200" dirty="0"/>
          </a:p>
        </p:txBody>
      </p:sp>
      <p:sp>
        <p:nvSpPr>
          <p:cNvPr id="7" name="TextBox 6"/>
          <p:cNvSpPr txBox="1"/>
          <p:nvPr/>
        </p:nvSpPr>
        <p:spPr>
          <a:xfrm>
            <a:off x="251520" y="228124"/>
            <a:ext cx="4104456" cy="4278094"/>
          </a:xfrm>
          <a:prstGeom prst="rect">
            <a:avLst/>
          </a:prstGeom>
          <a:noFill/>
        </p:spPr>
        <p:txBody>
          <a:bodyPr wrap="square" rtlCol="0">
            <a:spAutoFit/>
          </a:bodyPr>
          <a:lstStyle/>
          <a:p>
            <a:pPr algn="ctr"/>
            <a:r>
              <a:rPr lang="en-GB" sz="2000" b="1" u="sng" dirty="0" smtClean="0"/>
              <a:t>Musa (Moses)</a:t>
            </a:r>
          </a:p>
          <a:p>
            <a:r>
              <a:rPr lang="en-GB" sz="1400" dirty="0" smtClean="0">
                <a:latin typeface="Comic Sans MS" panose="030F0702030302020204" pitchFamily="66" charset="0"/>
              </a:rPr>
              <a:t>1.</a:t>
            </a:r>
          </a:p>
          <a:p>
            <a:endParaRPr lang="en-GB" sz="1400" dirty="0" smtClean="0">
              <a:latin typeface="Comic Sans MS" panose="030F0702030302020204" pitchFamily="66" charset="0"/>
            </a:endParaRPr>
          </a:p>
          <a:p>
            <a:endParaRPr lang="en-GB" sz="1400" dirty="0">
              <a:latin typeface="Comic Sans MS" panose="030F0702030302020204" pitchFamily="66" charset="0"/>
            </a:endParaRPr>
          </a:p>
          <a:p>
            <a:r>
              <a:rPr lang="en-GB" sz="1400" dirty="0" smtClean="0">
                <a:latin typeface="Comic Sans MS" panose="030F0702030302020204" pitchFamily="66" charset="0"/>
              </a:rPr>
              <a:t>2.</a:t>
            </a:r>
          </a:p>
          <a:p>
            <a:endParaRPr lang="en-GB" sz="1400" dirty="0" smtClean="0">
              <a:latin typeface="Comic Sans MS" panose="030F0702030302020204" pitchFamily="66" charset="0"/>
            </a:endParaRPr>
          </a:p>
          <a:p>
            <a:endParaRPr lang="en-GB" sz="1400" dirty="0">
              <a:latin typeface="Comic Sans MS" panose="030F0702030302020204" pitchFamily="66" charset="0"/>
            </a:endParaRPr>
          </a:p>
          <a:p>
            <a:r>
              <a:rPr lang="en-GB" sz="1400" dirty="0" smtClean="0">
                <a:latin typeface="Comic Sans MS" panose="030F0702030302020204" pitchFamily="66" charset="0"/>
              </a:rPr>
              <a:t>3.</a:t>
            </a:r>
          </a:p>
          <a:p>
            <a:endParaRPr lang="en-GB" sz="1400" dirty="0" smtClean="0">
              <a:latin typeface="Comic Sans MS" panose="030F0702030302020204" pitchFamily="66" charset="0"/>
            </a:endParaRPr>
          </a:p>
          <a:p>
            <a:endParaRPr lang="en-GB" sz="1400" dirty="0">
              <a:latin typeface="Comic Sans MS" panose="030F0702030302020204" pitchFamily="66" charset="0"/>
            </a:endParaRPr>
          </a:p>
          <a:p>
            <a:r>
              <a:rPr lang="en-GB" sz="1400" dirty="0" smtClean="0">
                <a:latin typeface="Comic Sans MS" panose="030F0702030302020204" pitchFamily="66" charset="0"/>
              </a:rPr>
              <a:t>4.</a:t>
            </a:r>
          </a:p>
          <a:p>
            <a:endParaRPr lang="en-GB" sz="1400" dirty="0" smtClean="0">
              <a:latin typeface="Comic Sans MS" panose="030F0702030302020204" pitchFamily="66" charset="0"/>
            </a:endParaRPr>
          </a:p>
          <a:p>
            <a:endParaRPr lang="en-GB" sz="1400" dirty="0">
              <a:latin typeface="Comic Sans MS" panose="030F0702030302020204" pitchFamily="66" charset="0"/>
            </a:endParaRPr>
          </a:p>
          <a:p>
            <a:r>
              <a:rPr lang="en-GB" sz="1400" dirty="0" smtClean="0">
                <a:latin typeface="Comic Sans MS" panose="030F0702030302020204" pitchFamily="66" charset="0"/>
              </a:rPr>
              <a:t>5.</a:t>
            </a:r>
          </a:p>
          <a:p>
            <a:endParaRPr lang="en-GB" sz="1400" dirty="0" smtClean="0">
              <a:latin typeface="Comic Sans MS" panose="030F0702030302020204" pitchFamily="66" charset="0"/>
            </a:endParaRPr>
          </a:p>
          <a:p>
            <a:endParaRPr lang="en-GB" sz="1400" dirty="0">
              <a:latin typeface="Comic Sans MS" panose="030F0702030302020204" pitchFamily="66" charset="0"/>
            </a:endParaRPr>
          </a:p>
          <a:p>
            <a:r>
              <a:rPr lang="en-GB" sz="1400" dirty="0" smtClean="0">
                <a:latin typeface="Comic Sans MS" panose="030F0702030302020204" pitchFamily="66" charset="0"/>
              </a:rPr>
              <a:t>6.</a:t>
            </a:r>
          </a:p>
          <a:p>
            <a:endParaRPr lang="en-GB" sz="1400" dirty="0"/>
          </a:p>
          <a:p>
            <a:endParaRPr lang="en-GB" sz="1400" dirty="0"/>
          </a:p>
        </p:txBody>
      </p:sp>
      <p:sp>
        <p:nvSpPr>
          <p:cNvPr id="8" name="TextBox 7"/>
          <p:cNvSpPr txBox="1"/>
          <p:nvPr/>
        </p:nvSpPr>
        <p:spPr>
          <a:xfrm>
            <a:off x="186264" y="4031193"/>
            <a:ext cx="4169712" cy="2062103"/>
          </a:xfrm>
          <a:prstGeom prst="rect">
            <a:avLst/>
          </a:prstGeom>
          <a:solidFill>
            <a:schemeClr val="bg1">
              <a:lumMod val="85000"/>
            </a:schemeClr>
          </a:solidFill>
          <a:ln w="57150">
            <a:solidFill>
              <a:schemeClr val="tx1"/>
            </a:solidFill>
          </a:ln>
        </p:spPr>
        <p:txBody>
          <a:bodyPr wrap="square" rtlCol="0">
            <a:spAutoFit/>
          </a:bodyPr>
          <a:lstStyle/>
          <a:p>
            <a:pPr algn="ctr"/>
            <a:r>
              <a:rPr lang="en-GB" sz="2000" b="1" u="sng" dirty="0" smtClean="0"/>
              <a:t>Qur’an</a:t>
            </a:r>
          </a:p>
          <a:p>
            <a:pPr marL="342900" indent="-342900">
              <a:buFont typeface="+mj-lt"/>
              <a:buAutoNum type="arabicPeriod"/>
            </a:pPr>
            <a:r>
              <a:rPr lang="en-GB" sz="1200" dirty="0" smtClean="0"/>
              <a:t>‘We called out to him from the right side of the Mountain, and when he came near We communed with him in secret. We gave him, of Our mercy, his brother Aaron, himself a prophet.’ Surah  19: 51-53</a:t>
            </a:r>
          </a:p>
          <a:p>
            <a:pPr marL="342900" indent="-342900">
              <a:buFont typeface="+mj-lt"/>
              <a:buAutoNum type="arabicPeriod"/>
            </a:pPr>
            <a:endParaRPr lang="en-GB" sz="1200" dirty="0"/>
          </a:p>
          <a:p>
            <a:pPr marL="342900" indent="-342900">
              <a:buFont typeface="+mj-lt"/>
              <a:buAutoNum type="arabicPeriod"/>
            </a:pPr>
            <a:r>
              <a:rPr lang="en-GB" sz="1200" dirty="0" smtClean="0"/>
              <a:t>‘And when he came near (Moses), a voice called out to him from a bush in a blessed spot on the right side of the valley, saying: ‘Moses, I am Allah, Lord or the Universe. Throw down your staff.’  Surah  28:30</a:t>
            </a:r>
          </a:p>
        </p:txBody>
      </p:sp>
      <p:sp>
        <p:nvSpPr>
          <p:cNvPr id="9" name="TextBox 8"/>
          <p:cNvSpPr txBox="1"/>
          <p:nvPr/>
        </p:nvSpPr>
        <p:spPr>
          <a:xfrm>
            <a:off x="4794776" y="3959184"/>
            <a:ext cx="4169712" cy="2246769"/>
          </a:xfrm>
          <a:prstGeom prst="rect">
            <a:avLst/>
          </a:prstGeom>
          <a:solidFill>
            <a:schemeClr val="bg1">
              <a:lumMod val="85000"/>
            </a:schemeClr>
          </a:solidFill>
          <a:ln w="57150">
            <a:solidFill>
              <a:schemeClr val="tx1"/>
            </a:solidFill>
          </a:ln>
        </p:spPr>
        <p:txBody>
          <a:bodyPr wrap="square" rtlCol="0">
            <a:spAutoFit/>
          </a:bodyPr>
          <a:lstStyle/>
          <a:p>
            <a:pPr algn="ctr"/>
            <a:r>
              <a:rPr lang="en-GB" sz="2000" b="1" u="sng" dirty="0" smtClean="0"/>
              <a:t>Qur’an</a:t>
            </a:r>
          </a:p>
          <a:p>
            <a:pPr marL="342900" indent="-342900">
              <a:buFont typeface="+mj-lt"/>
              <a:buAutoNum type="arabicPeriod"/>
            </a:pPr>
            <a:r>
              <a:rPr lang="en-GB" sz="1200" dirty="0" smtClean="0"/>
              <a:t>‘They denied the truth and uttered a monstrous falsehood against Mary. They declared: ‘We have put to death the Messiah, Jesus son of Mary, the apostle of Allah.’ They did not kill him, nor did they crucify him, but they thought they did.’ Surah 4:57</a:t>
            </a:r>
          </a:p>
          <a:p>
            <a:pPr marL="342900" indent="-342900">
              <a:buFont typeface="+mj-lt"/>
              <a:buAutoNum type="arabicPeriod"/>
            </a:pPr>
            <a:endParaRPr lang="en-GB" sz="1200" dirty="0"/>
          </a:p>
          <a:p>
            <a:pPr marL="342900" indent="-342900">
              <a:buFont typeface="+mj-lt"/>
              <a:buAutoNum type="arabicPeriod"/>
            </a:pPr>
            <a:r>
              <a:rPr lang="en-GB" sz="1200" dirty="0" smtClean="0"/>
              <a:t>‘Allah said: ‘ Jesus I am about to claim you back and lift you up to Me. I shall take you away from the  unbelievers and exalt your followers above them till the Day of Resurrection.’ Surah 3:55</a:t>
            </a:r>
          </a:p>
        </p:txBody>
      </p:sp>
    </p:spTree>
    <p:extLst>
      <p:ext uri="{BB962C8B-B14F-4D97-AF65-F5344CB8AC3E}">
        <p14:creationId xmlns:p14="http://schemas.microsoft.com/office/powerpoint/2010/main" val="30548671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rot="16200000">
            <a:off x="1367645" y="-855477"/>
            <a:ext cx="6552728" cy="8640960"/>
          </a:xfrm>
          <a:prstGeom prst="roundRect">
            <a:avLst/>
          </a:prstGeom>
          <a:solidFill>
            <a:schemeClr val="bg1">
              <a:lumMod val="95000"/>
            </a:schemeClr>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tx1"/>
                </a:solidFill>
                <a:latin typeface="Comic Sans MS" panose="030F0702030302020204" pitchFamily="66" charset="0"/>
              </a:rPr>
              <a:t>Muhammad ‘Seal of the Prophets’</a:t>
            </a:r>
          </a:p>
          <a:p>
            <a:pPr marL="742950" indent="-742950">
              <a:buFont typeface="+mj-lt"/>
              <a:buAutoNum type="arabicPeriod"/>
            </a:pPr>
            <a:r>
              <a:rPr lang="en-GB" sz="1400" dirty="0" smtClean="0">
                <a:solidFill>
                  <a:schemeClr val="tx1"/>
                </a:solidFill>
                <a:latin typeface="Comic Sans MS" panose="030F0702030302020204" pitchFamily="66" charset="0"/>
              </a:rPr>
              <a:t>The Qur’an is very clear about Muhammad – he was like all the other prophets, a man .(not an angel or the son of Allah). </a:t>
            </a:r>
          </a:p>
          <a:p>
            <a:pPr marL="742950" indent="-742950">
              <a:buFont typeface="+mj-lt"/>
              <a:buAutoNum type="arabicPeriod"/>
            </a:pPr>
            <a:r>
              <a:rPr lang="en-GB" sz="1400" dirty="0" smtClean="0">
                <a:solidFill>
                  <a:schemeClr val="tx1"/>
                </a:solidFill>
                <a:latin typeface="Comic Sans MS" panose="030F0702030302020204" pitchFamily="66" charset="0"/>
              </a:rPr>
              <a:t>Surah 46 : 9  ‘…I follow only what is revealed to me, and my only duty is to give plain warning.’ </a:t>
            </a:r>
          </a:p>
          <a:p>
            <a:pPr marL="742950" indent="-742950">
              <a:buFont typeface="+mj-lt"/>
              <a:buAutoNum type="arabicPeriod"/>
            </a:pPr>
            <a:r>
              <a:rPr lang="en-GB" sz="1400" dirty="0" smtClean="0">
                <a:solidFill>
                  <a:schemeClr val="tx1"/>
                </a:solidFill>
                <a:latin typeface="Comic Sans MS" panose="030F0702030302020204" pitchFamily="66" charset="0"/>
              </a:rPr>
              <a:t>Muhammad performed no miracles, he died an ordinary death and he was buried. He was an ordinary man, but brought the greatest miracle of all, the Qur’an.</a:t>
            </a:r>
          </a:p>
          <a:p>
            <a:pPr marL="742950" indent="-742950">
              <a:buFont typeface="+mj-lt"/>
              <a:buAutoNum type="arabicPeriod"/>
            </a:pPr>
            <a:r>
              <a:rPr lang="en-GB" sz="1400" dirty="0" smtClean="0">
                <a:solidFill>
                  <a:schemeClr val="tx1"/>
                </a:solidFill>
                <a:latin typeface="Comic Sans MS" panose="030F0702030302020204" pitchFamily="66" charset="0"/>
              </a:rPr>
              <a:t>Islam teaches that this revelation is Allah’s final word to humanity, given in such a way that it can never be distorted again (like the previous revelations).</a:t>
            </a:r>
          </a:p>
          <a:p>
            <a:pPr marL="742950" indent="-742950">
              <a:buFont typeface="+mj-lt"/>
              <a:buAutoNum type="arabicPeriod"/>
            </a:pPr>
            <a:r>
              <a:rPr lang="en-GB" sz="1400" dirty="0" smtClean="0">
                <a:solidFill>
                  <a:schemeClr val="tx1"/>
                </a:solidFill>
                <a:latin typeface="Comic Sans MS" panose="030F0702030302020204" pitchFamily="66" charset="0"/>
              </a:rPr>
              <a:t>As a result, because the Qur’an can never be distorted there can be no more prophets. Surah 33: 40 ‘ He is the Apostle of Allah and the Seal of the Prophets.’</a:t>
            </a:r>
          </a:p>
          <a:p>
            <a:pPr marL="742950" indent="-742950">
              <a:buFont typeface="+mj-lt"/>
              <a:buAutoNum type="arabicPeriod"/>
            </a:pPr>
            <a:r>
              <a:rPr lang="en-GB" sz="1400" dirty="0" smtClean="0">
                <a:solidFill>
                  <a:schemeClr val="tx1"/>
                </a:solidFill>
                <a:latin typeface="Comic Sans MS" panose="030F0702030302020204" pitchFamily="66" charset="0"/>
              </a:rPr>
              <a:t>This is the key to understanding </a:t>
            </a:r>
            <a:r>
              <a:rPr lang="en-GB" sz="1400" dirty="0" err="1" smtClean="0">
                <a:solidFill>
                  <a:schemeClr val="tx1"/>
                </a:solidFill>
                <a:latin typeface="Comic Sans MS" panose="030F0702030302020204" pitchFamily="66" charset="0"/>
              </a:rPr>
              <a:t>risalah</a:t>
            </a:r>
            <a:r>
              <a:rPr lang="en-GB" sz="1400" dirty="0" smtClean="0">
                <a:solidFill>
                  <a:schemeClr val="tx1"/>
                </a:solidFill>
                <a:latin typeface="Comic Sans MS" panose="030F0702030302020204" pitchFamily="66" charset="0"/>
              </a:rPr>
              <a:t> (</a:t>
            </a:r>
            <a:r>
              <a:rPr lang="en-GB" sz="1400" dirty="0" err="1" smtClean="0">
                <a:solidFill>
                  <a:schemeClr val="tx1"/>
                </a:solidFill>
                <a:latin typeface="Comic Sans MS" panose="030F0702030302020204" pitchFamily="66" charset="0"/>
              </a:rPr>
              <a:t>prophethood</a:t>
            </a:r>
            <a:r>
              <a:rPr lang="en-GB" sz="1400" dirty="0" smtClean="0">
                <a:solidFill>
                  <a:schemeClr val="tx1"/>
                </a:solidFill>
                <a:latin typeface="Comic Sans MS" panose="030F0702030302020204" pitchFamily="66" charset="0"/>
              </a:rPr>
              <a:t>). Allah sent many prophets to humankind to help them, but their message had been either forgotten or distorted. Previous prophets did not record their Holy </a:t>
            </a:r>
            <a:r>
              <a:rPr lang="en-GB" sz="1400" dirty="0">
                <a:solidFill>
                  <a:schemeClr val="tx1"/>
                </a:solidFill>
                <a:latin typeface="Comic Sans MS" panose="030F0702030302020204" pitchFamily="66" charset="0"/>
              </a:rPr>
              <a:t>B</a:t>
            </a:r>
            <a:r>
              <a:rPr lang="en-GB" sz="1400" dirty="0" smtClean="0">
                <a:solidFill>
                  <a:schemeClr val="tx1"/>
                </a:solidFill>
                <a:latin typeface="Comic Sans MS" panose="030F0702030302020204" pitchFamily="66" charset="0"/>
              </a:rPr>
              <a:t>ooks immediately and so by the time they were written down things had been changed in them. </a:t>
            </a:r>
          </a:p>
          <a:p>
            <a:pPr marL="742950" indent="-742950">
              <a:buFont typeface="+mj-lt"/>
              <a:buAutoNum type="arabicPeriod"/>
            </a:pPr>
            <a:r>
              <a:rPr lang="en-GB" sz="1400" dirty="0" smtClean="0">
                <a:solidFill>
                  <a:schemeClr val="tx1"/>
                </a:solidFill>
                <a:latin typeface="Comic Sans MS" panose="030F0702030302020204" pitchFamily="66" charset="0"/>
              </a:rPr>
              <a:t>Muslims believe that both Jewish and Christian Holy books contain parts of Allah’s revelation, but not enough to serve Allah correctly.</a:t>
            </a:r>
          </a:p>
          <a:p>
            <a:pPr marL="742950" indent="-742950">
              <a:buFont typeface="+mj-lt"/>
              <a:buAutoNum type="arabicPeriod"/>
            </a:pPr>
            <a:r>
              <a:rPr lang="en-GB" sz="1400" dirty="0" smtClean="0">
                <a:solidFill>
                  <a:schemeClr val="tx1"/>
                </a:solidFill>
                <a:latin typeface="Comic Sans MS" panose="030F0702030302020204" pitchFamily="66" charset="0"/>
              </a:rPr>
              <a:t>This is what makes Muhammad ‘Seal of the Prophets’. The Qur’an was given to Muhammad by Allah in Arabic, and it was immediately written down in Arabic, so there are now no differences between copies of the Qur’an. They are the word of Allah, and why they all have the same Arabic letters. </a:t>
            </a:r>
          </a:p>
          <a:p>
            <a:pPr marL="742950" indent="-742950">
              <a:buFont typeface="+mj-lt"/>
              <a:buAutoNum type="arabicPeriod"/>
            </a:pPr>
            <a:r>
              <a:rPr lang="en-GB" sz="1400" dirty="0" smtClean="0">
                <a:solidFill>
                  <a:schemeClr val="tx1"/>
                </a:solidFill>
                <a:latin typeface="Comic Sans MS" panose="030F0702030302020204" pitchFamily="66" charset="0"/>
              </a:rPr>
              <a:t>As the Qur’an can never be distorted, it follows that here is no need any more prophets to be sent. </a:t>
            </a:r>
          </a:p>
          <a:p>
            <a:pPr marL="742950" indent="-742950">
              <a:buFont typeface="+mj-lt"/>
              <a:buAutoNum type="arabicPeriod"/>
            </a:pPr>
            <a:r>
              <a:rPr lang="en-GB" sz="1400" dirty="0" smtClean="0">
                <a:solidFill>
                  <a:schemeClr val="tx1"/>
                </a:solidFill>
                <a:latin typeface="Comic Sans MS" panose="030F0702030302020204" pitchFamily="66" charset="0"/>
              </a:rPr>
              <a:t>Muhammad has restored Islam to what Allah wants it to be, and Muslims believe it can never again go wrong. </a:t>
            </a:r>
            <a:endParaRPr lang="en-GB" sz="1400" dirty="0">
              <a:solidFill>
                <a:schemeClr val="tx1"/>
              </a:solidFill>
              <a:latin typeface="Comic Sans MS" panose="030F0702030302020204" pitchFamily="66" charset="0"/>
            </a:endParaRPr>
          </a:p>
          <a:p>
            <a:pPr marL="742950" indent="-742950">
              <a:buFont typeface="+mj-lt"/>
              <a:buAutoNum type="arabicPeriod"/>
            </a:pPr>
            <a:endParaRPr lang="en-GB" sz="1400" dirty="0" smtClean="0">
              <a:solidFill>
                <a:schemeClr val="tx1"/>
              </a:solidFill>
              <a:latin typeface="Comic Sans MS" panose="030F0702030302020204" pitchFamily="66" charset="0"/>
            </a:endParaRPr>
          </a:p>
          <a:p>
            <a:pPr marL="342900" indent="-342900" algn="ctr">
              <a:buFont typeface="+mj-lt"/>
              <a:buAutoNum type="arabicPeriod"/>
            </a:pPr>
            <a:endParaRPr lang="en-GB" sz="1400" dirty="0">
              <a:solidFill>
                <a:schemeClr val="tx1"/>
              </a:solidFill>
              <a:latin typeface="Comic Sans MS" panose="030F0702030302020204" pitchFamily="66" charset="0"/>
            </a:endParaRPr>
          </a:p>
        </p:txBody>
      </p:sp>
    </p:spTree>
    <p:extLst>
      <p:ext uri="{BB962C8B-B14F-4D97-AF65-F5344CB8AC3E}">
        <p14:creationId xmlns:p14="http://schemas.microsoft.com/office/powerpoint/2010/main" val="25422217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1644</Words>
  <Application>Microsoft Office PowerPoint</Application>
  <PresentationFormat>On-screen Show (4:3)</PresentationFormat>
  <Paragraphs>148</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Brush Script MT</vt:lpstr>
      <vt:lpstr>Calibri</vt:lpstr>
      <vt:lpstr>Comic Sans MS</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KLB School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ajones</dc:creator>
  <cp:lastModifiedBy>Charlotte Boakye</cp:lastModifiedBy>
  <cp:revision>4</cp:revision>
  <cp:lastPrinted>2019-10-03T13:45:10Z</cp:lastPrinted>
  <dcterms:created xsi:type="dcterms:W3CDTF">2016-01-25T19:27:11Z</dcterms:created>
  <dcterms:modified xsi:type="dcterms:W3CDTF">2019-10-03T13:46:24Z</dcterms:modified>
</cp:coreProperties>
</file>