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3" r:id="rId3"/>
    <p:sldId id="264" r:id="rId4"/>
    <p:sldId id="285" r:id="rId5"/>
    <p:sldId id="286" r:id="rId6"/>
    <p:sldId id="287" r:id="rId7"/>
    <p:sldId id="288" r:id="rId8"/>
    <p:sldId id="265" r:id="rId9"/>
    <p:sldId id="289" r:id="rId10"/>
    <p:sldId id="290" r:id="rId11"/>
    <p:sldId id="291" r:id="rId12"/>
    <p:sldId id="266" r:id="rId13"/>
    <p:sldId id="292" r:id="rId14"/>
    <p:sldId id="293" r:id="rId15"/>
    <p:sldId id="294" r:id="rId16"/>
    <p:sldId id="267" r:id="rId17"/>
    <p:sldId id="295" r:id="rId18"/>
    <p:sldId id="296" r:id="rId19"/>
    <p:sldId id="297" r:id="rId20"/>
    <p:sldId id="268" r:id="rId21"/>
    <p:sldId id="298" r:id="rId22"/>
    <p:sldId id="299" r:id="rId23"/>
    <p:sldId id="300" r:id="rId24"/>
    <p:sldId id="269" r:id="rId25"/>
    <p:sldId id="282" r:id="rId26"/>
    <p:sldId id="283" r:id="rId27"/>
    <p:sldId id="284"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F6D57-C4F6-4917-B5A7-1806EC1176CE}"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D636B-7774-44C9-AFFA-706E181BCE8A}" type="slidenum">
              <a:rPr lang="en-GB" smtClean="0"/>
              <a:t>‹#›</a:t>
            </a:fld>
            <a:endParaRPr lang="en-GB"/>
          </a:p>
        </p:txBody>
      </p:sp>
    </p:spTree>
    <p:extLst>
      <p:ext uri="{BB962C8B-B14F-4D97-AF65-F5344CB8AC3E}">
        <p14:creationId xmlns:p14="http://schemas.microsoft.com/office/powerpoint/2010/main" val="380161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4E4FDC-2D95-4899-9D27-E2A8F5B382A2}" type="slidenum">
              <a:rPr lang="en-GB" altLang="en-US" smtClean="0">
                <a:latin typeface="Arial" panose="020B0604020202020204" pitchFamily="34" charset="0"/>
              </a:rPr>
              <a:pPr>
                <a:spcBef>
                  <a:spcPct val="0"/>
                </a:spcBef>
              </a:pPr>
              <a:t>33</a:t>
            </a:fld>
            <a:endParaRPr lang="en-GB"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163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6197600" y="1600200"/>
            <a:ext cx="5384800" cy="4495800"/>
          </a:xfrm>
        </p:spPr>
        <p:txBody>
          <a:bodyPr/>
          <a:lstStyle/>
          <a:p>
            <a:pPr lvl="0"/>
            <a:endParaRPr lang="en-GB" noProof="0" smtClean="0"/>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A674BC1A-2851-48EB-B763-791445B0D81B}" type="slidenum">
              <a:rPr lang="en-GB"/>
              <a:pPr>
                <a:defRPr/>
              </a:pPr>
              <a:t>‹#›</a:t>
            </a:fld>
            <a:endParaRPr lang="en-GB"/>
          </a:p>
        </p:txBody>
      </p:sp>
    </p:spTree>
    <p:extLst>
      <p:ext uri="{BB962C8B-B14F-4D97-AF65-F5344CB8AC3E}">
        <p14:creationId xmlns:p14="http://schemas.microsoft.com/office/powerpoint/2010/main" val="251591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22/10/2021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22/10/2021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22/10/2021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22/10/2021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22/10/2021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wmf"/><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wmf"/><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wmf"/></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7029"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8 German TERM </a:t>
            </a:r>
            <a:r>
              <a:rPr lang="en-GB" sz="2400" b="1" u="sng" dirty="0">
                <a:latin typeface="Calibri" panose="020F0502020204030204" pitchFamily="34" charset="0"/>
                <a:ea typeface="Calibri" panose="020F0502020204030204" pitchFamily="34" charset="0"/>
                <a:cs typeface="Times New Roman" panose="02020603050405020304" pitchFamily="18" charset="0"/>
              </a:rPr>
              <a:t>2</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4</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It should also be written in their orange </a:t>
            </a:r>
            <a:r>
              <a:rPr lang="en-GB" sz="2400" b="1" dirty="0" smtClean="0">
                <a:latin typeface="Calibri" panose="020F0502020204030204" pitchFamily="34" charset="0"/>
                <a:cs typeface="Times New Roman" panose="02020603050405020304" pitchFamily="18" charset="0"/>
              </a:rPr>
              <a:t>book. There </a:t>
            </a:r>
            <a:r>
              <a:rPr lang="en-GB" sz="2400" b="1" dirty="0">
                <a:latin typeface="Calibri" panose="020F0502020204030204" pitchFamily="34" charset="0"/>
                <a:cs typeface="Times New Roman" panose="02020603050405020304" pitchFamily="18" charset="0"/>
              </a:rPr>
              <a:t>are also a few tasks to complete. </a:t>
            </a:r>
            <a:r>
              <a:rPr lang="en-GB" sz="2400" b="1" dirty="0" smtClean="0">
                <a:latin typeface="Calibri" panose="020F0502020204030204" pitchFamily="34" charset="0"/>
                <a:cs typeface="Times New Roman" panose="02020603050405020304" pitchFamily="18" charset="0"/>
              </a:rPr>
              <a:t>A </a:t>
            </a:r>
            <a:r>
              <a:rPr lang="en-GB" sz="2400" b="1" dirty="0">
                <a:latin typeface="Calibri" panose="020F0502020204030204" pitchFamily="34" charset="0"/>
                <a:cs typeface="Times New Roman" panose="02020603050405020304" pitchFamily="18" charset="0"/>
              </a:rPr>
              <a:t>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dirty="0" smtClean="0"/>
              <a:t>Any </a:t>
            </a:r>
            <a:r>
              <a:rPr lang="en-GB" sz="2400" dirty="0" smtClean="0"/>
              <a:t>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18160" y="3643792"/>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001" y="1180361"/>
            <a:ext cx="6703676" cy="1176473"/>
          </a:xfrm>
          <a:prstGeom prst="rect">
            <a:avLst/>
          </a:prstGeom>
        </p:spPr>
      </p:pic>
      <p:pic>
        <p:nvPicPr>
          <p:cNvPr id="3" name="Picture 2"/>
          <p:cNvPicPr>
            <a:picLocks noChangeAspect="1"/>
          </p:cNvPicPr>
          <p:nvPr/>
        </p:nvPicPr>
        <p:blipFill>
          <a:blip r:embed="rId5"/>
          <a:stretch>
            <a:fillRect/>
          </a:stretch>
        </p:blipFill>
        <p:spPr>
          <a:xfrm>
            <a:off x="6317690" y="2165395"/>
            <a:ext cx="4101318" cy="4222340"/>
          </a:xfrm>
          <a:prstGeom prst="rect">
            <a:avLst/>
          </a:prstGeom>
        </p:spPr>
      </p:pic>
      <p:sp>
        <p:nvSpPr>
          <p:cNvPr id="4" name="TextBox 3"/>
          <p:cNvSpPr txBox="1"/>
          <p:nvPr/>
        </p:nvSpPr>
        <p:spPr>
          <a:xfrm>
            <a:off x="953037" y="2781837"/>
            <a:ext cx="4803819" cy="1692771"/>
          </a:xfrm>
          <a:prstGeom prst="rect">
            <a:avLst/>
          </a:prstGeom>
          <a:noFill/>
        </p:spPr>
        <p:txBody>
          <a:bodyPr wrap="square" rtlCol="0">
            <a:spAutoFit/>
          </a:bodyPr>
          <a:lstStyle/>
          <a:p>
            <a:r>
              <a:rPr lang="en-GB" sz="2600" dirty="0" smtClean="0"/>
              <a:t>Listen to the recording. What do they do? You can write the answer in English or just write the letter a-l from the list at the side. </a:t>
            </a:r>
            <a:endParaRPr lang="en-GB" sz="2600" dirty="0"/>
          </a:p>
        </p:txBody>
      </p:sp>
      <p:pic>
        <p:nvPicPr>
          <p:cNvPr id="5" name="25 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437" y="2356834"/>
            <a:ext cx="609600" cy="609600"/>
          </a:xfrm>
          <a:prstGeom prst="rect">
            <a:avLst/>
          </a:prstGeom>
        </p:spPr>
      </p:pic>
    </p:spTree>
    <p:extLst>
      <p:ext uri="{BB962C8B-B14F-4D97-AF65-F5344CB8AC3E}">
        <p14:creationId xmlns:p14="http://schemas.microsoft.com/office/powerpoint/2010/main" val="1991279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9467" y="660848"/>
            <a:ext cx="4583000" cy="5455952"/>
          </a:xfrm>
          <a:prstGeom prst="rect">
            <a:avLst/>
          </a:prstGeom>
        </p:spPr>
      </p:pic>
      <p:sp>
        <p:nvSpPr>
          <p:cNvPr id="3" name="TextBox 2"/>
          <p:cNvSpPr txBox="1"/>
          <p:nvPr/>
        </p:nvSpPr>
        <p:spPr>
          <a:xfrm>
            <a:off x="6993228" y="360608"/>
            <a:ext cx="3953814" cy="1477328"/>
          </a:xfrm>
          <a:prstGeom prst="rect">
            <a:avLst/>
          </a:prstGeom>
          <a:noFill/>
        </p:spPr>
        <p:txBody>
          <a:bodyPr wrap="square" rtlCol="0">
            <a:spAutoFit/>
          </a:bodyPr>
          <a:lstStyle/>
          <a:p>
            <a:r>
              <a:rPr lang="en-GB" dirty="0" smtClean="0"/>
              <a:t>These verbs are irregular which means they don’t follow the normal pattern. Look at how these change for du (you) and </a:t>
            </a:r>
            <a:r>
              <a:rPr lang="en-GB" dirty="0" err="1" smtClean="0"/>
              <a:t>er</a:t>
            </a:r>
            <a:r>
              <a:rPr lang="en-GB" dirty="0" smtClean="0"/>
              <a:t>/</a:t>
            </a:r>
            <a:r>
              <a:rPr lang="en-GB" dirty="0" err="1" smtClean="0"/>
              <a:t>sie</a:t>
            </a:r>
            <a:r>
              <a:rPr lang="en-GB" dirty="0" smtClean="0"/>
              <a:t> (he/she). Sometimes an I is added and sometimes umlauts. </a:t>
            </a:r>
            <a:endParaRPr lang="en-GB" dirty="0"/>
          </a:p>
        </p:txBody>
      </p:sp>
      <p:sp>
        <p:nvSpPr>
          <p:cNvPr id="4" name="TextBox 3"/>
          <p:cNvSpPr txBox="1"/>
          <p:nvPr/>
        </p:nvSpPr>
        <p:spPr>
          <a:xfrm>
            <a:off x="3629696" y="2200140"/>
            <a:ext cx="1689279" cy="1015663"/>
          </a:xfrm>
          <a:prstGeom prst="rect">
            <a:avLst/>
          </a:prstGeom>
          <a:noFill/>
        </p:spPr>
        <p:txBody>
          <a:bodyPr wrap="square" rtlCol="0">
            <a:spAutoFit/>
          </a:bodyPr>
          <a:lstStyle/>
          <a:p>
            <a:r>
              <a:rPr lang="en-GB" sz="2000" dirty="0" smtClean="0"/>
              <a:t>I read</a:t>
            </a:r>
          </a:p>
          <a:p>
            <a:r>
              <a:rPr lang="en-GB" sz="2000" dirty="0" smtClean="0"/>
              <a:t>You read</a:t>
            </a:r>
          </a:p>
          <a:p>
            <a:r>
              <a:rPr lang="en-GB" sz="2000" dirty="0" smtClean="0"/>
              <a:t>He/she reads</a:t>
            </a:r>
            <a:endParaRPr lang="en-GB" sz="2000" dirty="0"/>
          </a:p>
        </p:txBody>
      </p:sp>
      <p:sp>
        <p:nvSpPr>
          <p:cNvPr id="5" name="TextBox 4"/>
          <p:cNvSpPr txBox="1"/>
          <p:nvPr/>
        </p:nvSpPr>
        <p:spPr>
          <a:xfrm>
            <a:off x="3833612" y="3650638"/>
            <a:ext cx="2519563" cy="1015663"/>
          </a:xfrm>
          <a:prstGeom prst="rect">
            <a:avLst/>
          </a:prstGeom>
          <a:noFill/>
        </p:spPr>
        <p:txBody>
          <a:bodyPr wrap="square" rtlCol="0">
            <a:spAutoFit/>
          </a:bodyPr>
          <a:lstStyle/>
          <a:p>
            <a:r>
              <a:rPr lang="en-GB" sz="2000" dirty="0" smtClean="0"/>
              <a:t>I see/watch</a:t>
            </a:r>
          </a:p>
          <a:p>
            <a:r>
              <a:rPr lang="en-GB" sz="2000" dirty="0" smtClean="0"/>
              <a:t>You see/watch</a:t>
            </a:r>
          </a:p>
          <a:p>
            <a:r>
              <a:rPr lang="en-GB" sz="2000" dirty="0" smtClean="0"/>
              <a:t>He/she sees/ watches</a:t>
            </a:r>
            <a:endParaRPr lang="en-GB" sz="2000" dirty="0"/>
          </a:p>
        </p:txBody>
      </p:sp>
      <p:sp>
        <p:nvSpPr>
          <p:cNvPr id="6" name="TextBox 5"/>
          <p:cNvSpPr txBox="1"/>
          <p:nvPr/>
        </p:nvSpPr>
        <p:spPr>
          <a:xfrm>
            <a:off x="3833611" y="5037488"/>
            <a:ext cx="2519563" cy="1015663"/>
          </a:xfrm>
          <a:prstGeom prst="rect">
            <a:avLst/>
          </a:prstGeom>
          <a:noFill/>
        </p:spPr>
        <p:txBody>
          <a:bodyPr wrap="square" rtlCol="0">
            <a:spAutoFit/>
          </a:bodyPr>
          <a:lstStyle/>
          <a:p>
            <a:r>
              <a:rPr lang="en-GB" sz="2000" dirty="0" smtClean="0"/>
              <a:t>I travel</a:t>
            </a:r>
          </a:p>
          <a:p>
            <a:r>
              <a:rPr lang="en-GB" sz="2000" dirty="0" smtClean="0"/>
              <a:t>You travel</a:t>
            </a:r>
          </a:p>
          <a:p>
            <a:r>
              <a:rPr lang="en-GB" sz="2000" dirty="0" smtClean="0"/>
              <a:t>He/she travels</a:t>
            </a:r>
            <a:endParaRPr lang="en-GB" sz="2000" dirty="0"/>
          </a:p>
        </p:txBody>
      </p:sp>
    </p:spTree>
    <p:extLst>
      <p:ext uri="{BB962C8B-B14F-4D97-AF65-F5344CB8AC3E}">
        <p14:creationId xmlns:p14="http://schemas.microsoft.com/office/powerpoint/2010/main" val="80242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smtClean="0"/>
              <a:t>WEEK 3 – w/c 15</a:t>
            </a:r>
            <a:r>
              <a:rPr lang="en-GB" sz="2600" b="1" u="sng" baseline="30000" dirty="0" smtClean="0"/>
              <a:t>th</a:t>
            </a:r>
            <a:r>
              <a:rPr lang="en-GB" sz="2600" b="1" u="sng" dirty="0" smtClean="0"/>
              <a:t> Nov</a:t>
            </a:r>
            <a:endParaRPr lang="en-GB" sz="2600" b="1" u="sng" dirty="0"/>
          </a:p>
        </p:txBody>
      </p:sp>
      <p:pic>
        <p:nvPicPr>
          <p:cNvPr id="3" name="Picture 2"/>
          <p:cNvPicPr>
            <a:picLocks noChangeAspect="1"/>
          </p:cNvPicPr>
          <p:nvPr/>
        </p:nvPicPr>
        <p:blipFill>
          <a:blip r:embed="rId2"/>
          <a:stretch>
            <a:fillRect/>
          </a:stretch>
        </p:blipFill>
        <p:spPr>
          <a:xfrm>
            <a:off x="464317" y="1479136"/>
            <a:ext cx="5628649" cy="3892305"/>
          </a:xfrm>
          <a:prstGeom prst="rect">
            <a:avLst/>
          </a:prstGeom>
        </p:spPr>
      </p:pic>
      <p:pic>
        <p:nvPicPr>
          <p:cNvPr id="4" name="Picture 3"/>
          <p:cNvPicPr>
            <a:picLocks noChangeAspect="1"/>
          </p:cNvPicPr>
          <p:nvPr/>
        </p:nvPicPr>
        <p:blipFill>
          <a:blip r:embed="rId3"/>
          <a:stretch>
            <a:fillRect/>
          </a:stretch>
        </p:blipFill>
        <p:spPr>
          <a:xfrm>
            <a:off x="6951542" y="1240762"/>
            <a:ext cx="4525582" cy="4632066"/>
          </a:xfrm>
          <a:prstGeom prst="rect">
            <a:avLst/>
          </a:prstGeom>
        </p:spPr>
      </p:pic>
      <p:sp>
        <p:nvSpPr>
          <p:cNvPr id="5" name="TextBox 4"/>
          <p:cNvSpPr txBox="1"/>
          <p:nvPr/>
        </p:nvSpPr>
        <p:spPr>
          <a:xfrm>
            <a:off x="3955140" y="492058"/>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Tree>
    <p:extLst>
      <p:ext uri="{BB962C8B-B14F-4D97-AF65-F5344CB8AC3E}">
        <p14:creationId xmlns:p14="http://schemas.microsoft.com/office/powerpoint/2010/main" val="105023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7525" y="193674"/>
            <a:ext cx="7668532" cy="6370411"/>
          </a:xfrm>
          <a:prstGeom prst="rect">
            <a:avLst/>
          </a:prstGeom>
        </p:spPr>
      </p:pic>
      <p:sp>
        <p:nvSpPr>
          <p:cNvPr id="3" name="TextBox 2"/>
          <p:cNvSpPr txBox="1"/>
          <p:nvPr/>
        </p:nvSpPr>
        <p:spPr>
          <a:xfrm>
            <a:off x="8084457" y="1059543"/>
            <a:ext cx="3251200" cy="2308324"/>
          </a:xfrm>
          <a:prstGeom prst="rect">
            <a:avLst/>
          </a:prstGeom>
          <a:noFill/>
        </p:spPr>
        <p:txBody>
          <a:bodyPr wrap="square" rtlCol="0">
            <a:spAutoFit/>
          </a:bodyPr>
          <a:lstStyle/>
          <a:p>
            <a:r>
              <a:rPr lang="en-GB" dirty="0" smtClean="0"/>
              <a:t>Listen and read along to Maxi </a:t>
            </a:r>
            <a:r>
              <a:rPr lang="en-GB" dirty="0" err="1" smtClean="0"/>
              <a:t>Maus</a:t>
            </a:r>
            <a:r>
              <a:rPr lang="en-GB" dirty="0" smtClean="0"/>
              <a:t> telling you his favourite things.</a:t>
            </a:r>
          </a:p>
          <a:p>
            <a:endParaRPr lang="en-GB" dirty="0"/>
          </a:p>
          <a:p>
            <a:r>
              <a:rPr lang="en-GB" dirty="0" smtClean="0"/>
              <a:t>Then make a poster in </a:t>
            </a:r>
            <a:r>
              <a:rPr lang="en-GB" dirty="0"/>
              <a:t>G</a:t>
            </a:r>
            <a:r>
              <a:rPr lang="en-GB" dirty="0" smtClean="0"/>
              <a:t>erman of your favourite things. This could be in your book or on a </a:t>
            </a:r>
            <a:r>
              <a:rPr lang="en-GB" dirty="0" err="1" smtClean="0"/>
              <a:t>powerpoint</a:t>
            </a:r>
            <a:r>
              <a:rPr lang="en-GB" dirty="0" smtClean="0"/>
              <a:t>. </a:t>
            </a:r>
            <a:endParaRPr lang="en-GB" dirty="0"/>
          </a:p>
        </p:txBody>
      </p:sp>
      <p:pic>
        <p:nvPicPr>
          <p:cNvPr id="4" name="27 Einheit 3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166" y="1604105"/>
            <a:ext cx="609600" cy="609600"/>
          </a:xfrm>
          <a:prstGeom prst="rect">
            <a:avLst/>
          </a:prstGeom>
        </p:spPr>
      </p:pic>
    </p:spTree>
    <p:extLst>
      <p:ext uri="{BB962C8B-B14F-4D97-AF65-F5344CB8AC3E}">
        <p14:creationId xmlns:p14="http://schemas.microsoft.com/office/powerpoint/2010/main" val="2057806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9759" y="524782"/>
            <a:ext cx="9325140" cy="5426075"/>
          </a:xfrm>
          <a:prstGeom prst="rect">
            <a:avLst/>
          </a:prstGeom>
        </p:spPr>
      </p:pic>
      <p:sp>
        <p:nvSpPr>
          <p:cNvPr id="3" name="TextBox 2"/>
          <p:cNvSpPr txBox="1"/>
          <p:nvPr/>
        </p:nvSpPr>
        <p:spPr>
          <a:xfrm>
            <a:off x="9985829" y="1146629"/>
            <a:ext cx="2046514" cy="2862322"/>
          </a:xfrm>
          <a:prstGeom prst="rect">
            <a:avLst/>
          </a:prstGeom>
          <a:noFill/>
        </p:spPr>
        <p:txBody>
          <a:bodyPr wrap="square" rtlCol="0">
            <a:spAutoFit/>
          </a:bodyPr>
          <a:lstStyle/>
          <a:p>
            <a:r>
              <a:rPr lang="en-GB" dirty="0" smtClean="0"/>
              <a:t>Listen to the recording and read along - How often do the children play football? Try and translate the sentences in to English. Use the vocab slide to help you.</a:t>
            </a:r>
            <a:endParaRPr lang="en-GB" dirty="0"/>
          </a:p>
        </p:txBody>
      </p:sp>
      <p:pic>
        <p:nvPicPr>
          <p:cNvPr id="4" name="30 Einheit 4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3603" y="3971348"/>
            <a:ext cx="609600" cy="609600"/>
          </a:xfrm>
          <a:prstGeom prst="rect">
            <a:avLst/>
          </a:prstGeom>
        </p:spPr>
      </p:pic>
    </p:spTree>
    <p:extLst>
      <p:ext uri="{BB962C8B-B14F-4D97-AF65-F5344CB8AC3E}">
        <p14:creationId xmlns:p14="http://schemas.microsoft.com/office/powerpoint/2010/main" val="3779469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3669" y="1670050"/>
            <a:ext cx="7242520" cy="2495550"/>
          </a:xfrm>
          <a:prstGeom prst="rect">
            <a:avLst/>
          </a:prstGeom>
        </p:spPr>
      </p:pic>
      <p:sp>
        <p:nvSpPr>
          <p:cNvPr id="3" name="TextBox 2"/>
          <p:cNvSpPr txBox="1"/>
          <p:nvPr/>
        </p:nvSpPr>
        <p:spPr>
          <a:xfrm>
            <a:off x="1828800" y="4455886"/>
            <a:ext cx="8723086" cy="892552"/>
          </a:xfrm>
          <a:prstGeom prst="rect">
            <a:avLst/>
          </a:prstGeom>
          <a:noFill/>
        </p:spPr>
        <p:txBody>
          <a:bodyPr wrap="square" rtlCol="0">
            <a:spAutoFit/>
          </a:bodyPr>
          <a:lstStyle/>
          <a:p>
            <a:r>
              <a:rPr lang="en-GB" sz="2600" dirty="0" smtClean="0"/>
              <a:t>Listen to the recording. Write down what activity they do and how often. You can do this in </a:t>
            </a:r>
            <a:r>
              <a:rPr lang="en-GB" sz="2600" dirty="0"/>
              <a:t>G</a:t>
            </a:r>
            <a:r>
              <a:rPr lang="en-GB" sz="2600" dirty="0" smtClean="0"/>
              <a:t>erman or in English. </a:t>
            </a:r>
            <a:endParaRPr lang="en-GB" sz="2600" dirty="0"/>
          </a:p>
        </p:txBody>
      </p:sp>
      <p:pic>
        <p:nvPicPr>
          <p:cNvPr id="4" name="31 e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766" y="3396343"/>
            <a:ext cx="609600" cy="609600"/>
          </a:xfrm>
          <a:prstGeom prst="rect">
            <a:avLst/>
          </a:prstGeom>
        </p:spPr>
      </p:pic>
    </p:spTree>
    <p:extLst>
      <p:ext uri="{BB962C8B-B14F-4D97-AF65-F5344CB8AC3E}">
        <p14:creationId xmlns:p14="http://schemas.microsoft.com/office/powerpoint/2010/main" val="3973617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4 – w/c 22</a:t>
            </a:r>
            <a:r>
              <a:rPr lang="en-GB" sz="2600" b="1" u="sng" baseline="30000" dirty="0" smtClean="0"/>
              <a:t>nd</a:t>
            </a:r>
            <a:r>
              <a:rPr lang="en-GB" sz="2600" b="1" u="sng" dirty="0" smtClean="0"/>
              <a:t> Nov</a:t>
            </a:r>
            <a:endParaRPr lang="en-GB" sz="2600" b="1" u="sng" dirty="0"/>
          </a:p>
        </p:txBody>
      </p:sp>
      <p:pic>
        <p:nvPicPr>
          <p:cNvPr id="3" name="Picture 2"/>
          <p:cNvPicPr>
            <a:picLocks noChangeAspect="1"/>
          </p:cNvPicPr>
          <p:nvPr/>
        </p:nvPicPr>
        <p:blipFill>
          <a:blip r:embed="rId2"/>
          <a:stretch>
            <a:fillRect/>
          </a:stretch>
        </p:blipFill>
        <p:spPr>
          <a:xfrm rot="10800000">
            <a:off x="6139371" y="702662"/>
            <a:ext cx="4951122" cy="5830990"/>
          </a:xfrm>
          <a:prstGeom prst="rect">
            <a:avLst/>
          </a:prstGeom>
        </p:spPr>
      </p:pic>
      <p:sp>
        <p:nvSpPr>
          <p:cNvPr id="4" name="TextBox 3"/>
          <p:cNvSpPr txBox="1"/>
          <p:nvPr/>
        </p:nvSpPr>
        <p:spPr>
          <a:xfrm>
            <a:off x="4135902" y="333330"/>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Tree>
    <p:extLst>
      <p:ext uri="{BB962C8B-B14F-4D97-AF65-F5344CB8AC3E}">
        <p14:creationId xmlns:p14="http://schemas.microsoft.com/office/powerpoint/2010/main" val="1768029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47837" y="396421"/>
            <a:ext cx="9529763" cy="5743967"/>
          </a:xfrm>
          <a:prstGeom prst="rect">
            <a:avLst/>
          </a:prstGeom>
        </p:spPr>
      </p:pic>
      <p:sp>
        <p:nvSpPr>
          <p:cNvPr id="3" name="TextBox 2"/>
          <p:cNvSpPr txBox="1"/>
          <p:nvPr/>
        </p:nvSpPr>
        <p:spPr>
          <a:xfrm>
            <a:off x="188686" y="2336800"/>
            <a:ext cx="2119085" cy="3046988"/>
          </a:xfrm>
          <a:prstGeom prst="rect">
            <a:avLst/>
          </a:prstGeom>
          <a:noFill/>
        </p:spPr>
        <p:txBody>
          <a:bodyPr wrap="square" rtlCol="0">
            <a:spAutoFit/>
          </a:bodyPr>
          <a:lstStyle/>
          <a:p>
            <a:r>
              <a:rPr lang="en-GB" sz="2400" dirty="0" smtClean="0"/>
              <a:t>Listen to the conversation. Try and work out what it means by looking back at the vocab slide for this week. </a:t>
            </a:r>
            <a:endParaRPr lang="en-GB" sz="2400" dirty="0"/>
          </a:p>
        </p:txBody>
      </p:sp>
      <p:pic>
        <p:nvPicPr>
          <p:cNvPr id="4" name="33 Einheit 5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684005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693" y="203200"/>
            <a:ext cx="9732736" cy="6201875"/>
          </a:xfrm>
          <a:prstGeom prst="rect">
            <a:avLst/>
          </a:prstGeom>
        </p:spPr>
      </p:pic>
      <p:pic>
        <p:nvPicPr>
          <p:cNvPr id="2" name="Picture 1"/>
          <p:cNvPicPr>
            <a:picLocks noChangeAspect="1"/>
          </p:cNvPicPr>
          <p:nvPr/>
        </p:nvPicPr>
        <p:blipFill>
          <a:blip r:embed="rId3"/>
          <a:stretch>
            <a:fillRect/>
          </a:stretch>
        </p:blipFill>
        <p:spPr>
          <a:xfrm>
            <a:off x="5036458" y="3775325"/>
            <a:ext cx="6778171" cy="3082675"/>
          </a:xfrm>
          <a:prstGeom prst="rect">
            <a:avLst/>
          </a:prstGeom>
          <a:solidFill>
            <a:schemeClr val="bg1"/>
          </a:solidFill>
        </p:spPr>
      </p:pic>
    </p:spTree>
    <p:extLst>
      <p:ext uri="{BB962C8B-B14F-4D97-AF65-F5344CB8AC3E}">
        <p14:creationId xmlns:p14="http://schemas.microsoft.com/office/powerpoint/2010/main" val="285357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05132" y="2192838"/>
            <a:ext cx="9517726" cy="3264534"/>
          </a:xfrm>
          <a:prstGeom prst="rect">
            <a:avLst/>
          </a:prstGeom>
        </p:spPr>
      </p:pic>
      <p:sp>
        <p:nvSpPr>
          <p:cNvPr id="3" name="TextBox 2"/>
          <p:cNvSpPr txBox="1"/>
          <p:nvPr/>
        </p:nvSpPr>
        <p:spPr>
          <a:xfrm>
            <a:off x="3236685" y="508000"/>
            <a:ext cx="5921828" cy="1569660"/>
          </a:xfrm>
          <a:prstGeom prst="rect">
            <a:avLst/>
          </a:prstGeom>
          <a:noFill/>
        </p:spPr>
        <p:txBody>
          <a:bodyPr wrap="square" rtlCol="0">
            <a:spAutoFit/>
          </a:bodyPr>
          <a:lstStyle/>
          <a:p>
            <a:r>
              <a:rPr lang="en-GB" sz="2400" dirty="0" smtClean="0"/>
              <a:t>Listen to the recording. Copy the table. What day are they meeting? What will they do? What time are they meeting? You can do this in German or English</a:t>
            </a:r>
            <a:endParaRPr lang="en-GB" sz="2400" dirty="0"/>
          </a:p>
        </p:txBody>
      </p:sp>
      <p:pic>
        <p:nvPicPr>
          <p:cNvPr id="4" name="35 ex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802" y="1292830"/>
            <a:ext cx="609600" cy="609600"/>
          </a:xfrm>
          <a:prstGeom prst="rect">
            <a:avLst/>
          </a:prstGeom>
        </p:spPr>
      </p:pic>
    </p:spTree>
    <p:extLst>
      <p:ext uri="{BB962C8B-B14F-4D97-AF65-F5344CB8AC3E}">
        <p14:creationId xmlns:p14="http://schemas.microsoft.com/office/powerpoint/2010/main" val="3419885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0616" y="154076"/>
            <a:ext cx="7499597" cy="6331239"/>
          </a:xfrm>
          <a:prstGeom prst="rect">
            <a:avLst/>
          </a:prstGeom>
        </p:spPr>
      </p:pic>
    </p:spTree>
    <p:extLst>
      <p:ext uri="{BB962C8B-B14F-4D97-AF65-F5344CB8AC3E}">
        <p14:creationId xmlns:p14="http://schemas.microsoft.com/office/powerpoint/2010/main" val="4196788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824" y="119406"/>
            <a:ext cx="3839536" cy="492443"/>
          </a:xfrm>
          <a:prstGeom prst="rect">
            <a:avLst/>
          </a:prstGeom>
          <a:noFill/>
        </p:spPr>
        <p:txBody>
          <a:bodyPr wrap="square" rtlCol="0">
            <a:spAutoFit/>
          </a:bodyPr>
          <a:lstStyle/>
          <a:p>
            <a:r>
              <a:rPr lang="en-GB" sz="2600" b="1" u="sng" dirty="0" smtClean="0"/>
              <a:t>WEEK 5 – w/c 29</a:t>
            </a:r>
            <a:r>
              <a:rPr lang="en-GB" sz="2600" b="1" u="sng" baseline="30000" dirty="0" smtClean="0"/>
              <a:t>th</a:t>
            </a:r>
            <a:r>
              <a:rPr lang="en-GB" sz="2600" b="1" u="sng" dirty="0" smtClean="0"/>
              <a:t> Nov</a:t>
            </a:r>
            <a:endParaRPr lang="en-GB" sz="2600" b="1" u="sng" dirty="0"/>
          </a:p>
        </p:txBody>
      </p:sp>
      <p:pic>
        <p:nvPicPr>
          <p:cNvPr id="3" name="Picture 2"/>
          <p:cNvPicPr>
            <a:picLocks noChangeAspect="1"/>
          </p:cNvPicPr>
          <p:nvPr/>
        </p:nvPicPr>
        <p:blipFill>
          <a:blip r:embed="rId2"/>
          <a:stretch>
            <a:fillRect/>
          </a:stretch>
        </p:blipFill>
        <p:spPr>
          <a:xfrm>
            <a:off x="1086303" y="1491796"/>
            <a:ext cx="4283982" cy="4359804"/>
          </a:xfrm>
          <a:prstGeom prst="rect">
            <a:avLst/>
          </a:prstGeom>
        </p:spPr>
      </p:pic>
      <p:sp>
        <p:nvSpPr>
          <p:cNvPr id="4" name="TextBox 3"/>
          <p:cNvSpPr txBox="1"/>
          <p:nvPr/>
        </p:nvSpPr>
        <p:spPr>
          <a:xfrm>
            <a:off x="5558972" y="1378857"/>
            <a:ext cx="3570514" cy="892552"/>
          </a:xfrm>
          <a:prstGeom prst="rect">
            <a:avLst/>
          </a:prstGeom>
          <a:noFill/>
        </p:spPr>
        <p:txBody>
          <a:bodyPr wrap="square" rtlCol="0">
            <a:spAutoFit/>
          </a:bodyPr>
          <a:lstStyle/>
          <a:p>
            <a:r>
              <a:rPr lang="en-GB" sz="2600" dirty="0" smtClean="0"/>
              <a:t>Copy these notes in to your orange book. </a:t>
            </a:r>
            <a:endParaRPr lang="en-GB" sz="2600" dirty="0"/>
          </a:p>
        </p:txBody>
      </p:sp>
    </p:spTree>
    <p:extLst>
      <p:ext uri="{BB962C8B-B14F-4D97-AF65-F5344CB8AC3E}">
        <p14:creationId xmlns:p14="http://schemas.microsoft.com/office/powerpoint/2010/main" val="387018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5723" y="320448"/>
            <a:ext cx="7653231" cy="6181952"/>
          </a:xfrm>
          <a:prstGeom prst="rect">
            <a:avLst/>
          </a:prstGeom>
        </p:spPr>
      </p:pic>
      <p:sp>
        <p:nvSpPr>
          <p:cNvPr id="3" name="TextBox 2"/>
          <p:cNvSpPr txBox="1"/>
          <p:nvPr/>
        </p:nvSpPr>
        <p:spPr>
          <a:xfrm>
            <a:off x="8447314" y="740229"/>
            <a:ext cx="3222172" cy="4524315"/>
          </a:xfrm>
          <a:prstGeom prst="rect">
            <a:avLst/>
          </a:prstGeom>
          <a:noFill/>
        </p:spPr>
        <p:txBody>
          <a:bodyPr wrap="square" rtlCol="0">
            <a:spAutoFit/>
          </a:bodyPr>
          <a:lstStyle/>
          <a:p>
            <a:r>
              <a:rPr lang="en-GB" sz="2400" dirty="0" smtClean="0"/>
              <a:t>Look at this brochure for the </a:t>
            </a:r>
            <a:r>
              <a:rPr lang="en-GB" sz="2400" dirty="0" err="1" smtClean="0"/>
              <a:t>Abenteuerzentrum</a:t>
            </a:r>
            <a:r>
              <a:rPr lang="en-GB" sz="2400" dirty="0" smtClean="0"/>
              <a:t> (adventure centre). See how many sports/ activities you can recognise from the list. Use an online dictionary to help you if you are unsure of any words. Then, find a word for each picture, </a:t>
            </a:r>
          </a:p>
          <a:p>
            <a:r>
              <a:rPr lang="en-GB" sz="2400" dirty="0" smtClean="0"/>
              <a:t>e.g. 1 = </a:t>
            </a:r>
            <a:r>
              <a:rPr lang="en-GB" sz="2400" dirty="0" err="1" smtClean="0"/>
              <a:t>schwimmen</a:t>
            </a:r>
            <a:endParaRPr lang="en-GB" sz="2400" dirty="0"/>
          </a:p>
        </p:txBody>
      </p:sp>
    </p:spTree>
    <p:extLst>
      <p:ext uri="{BB962C8B-B14F-4D97-AF65-F5344CB8AC3E}">
        <p14:creationId xmlns:p14="http://schemas.microsoft.com/office/powerpoint/2010/main" val="2822173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579" y="1307420"/>
            <a:ext cx="6915615" cy="2364694"/>
          </a:xfrm>
          <a:prstGeom prst="rect">
            <a:avLst/>
          </a:prstGeom>
        </p:spPr>
      </p:pic>
      <p:sp>
        <p:nvSpPr>
          <p:cNvPr id="3" name="TextBox 2"/>
          <p:cNvSpPr txBox="1"/>
          <p:nvPr/>
        </p:nvSpPr>
        <p:spPr>
          <a:xfrm>
            <a:off x="1553029" y="3918857"/>
            <a:ext cx="7503885" cy="1292662"/>
          </a:xfrm>
          <a:prstGeom prst="rect">
            <a:avLst/>
          </a:prstGeom>
          <a:noFill/>
        </p:spPr>
        <p:txBody>
          <a:bodyPr wrap="square" rtlCol="0">
            <a:spAutoFit/>
          </a:bodyPr>
          <a:lstStyle/>
          <a:p>
            <a:r>
              <a:rPr lang="en-GB" sz="2600" dirty="0" smtClean="0"/>
              <a:t>Try and categorise the sports from the holiday brochure on the previous slide in to 3 categories – every day sports, mountain sports and water sports</a:t>
            </a:r>
            <a:endParaRPr lang="en-GB" sz="2600" dirty="0"/>
          </a:p>
        </p:txBody>
      </p:sp>
    </p:spTree>
    <p:extLst>
      <p:ext uri="{BB962C8B-B14F-4D97-AF65-F5344CB8AC3E}">
        <p14:creationId xmlns:p14="http://schemas.microsoft.com/office/powerpoint/2010/main" val="73149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4097" y="4889952"/>
            <a:ext cx="6409182" cy="1249589"/>
          </a:xfrm>
          <a:prstGeom prst="rect">
            <a:avLst/>
          </a:prstGeom>
        </p:spPr>
      </p:pic>
      <p:pic>
        <p:nvPicPr>
          <p:cNvPr id="3" name="Picture 2"/>
          <p:cNvPicPr>
            <a:picLocks noChangeAspect="1"/>
          </p:cNvPicPr>
          <p:nvPr/>
        </p:nvPicPr>
        <p:blipFill>
          <a:blip r:embed="rId3"/>
          <a:stretch>
            <a:fillRect/>
          </a:stretch>
        </p:blipFill>
        <p:spPr>
          <a:xfrm>
            <a:off x="595993" y="956481"/>
            <a:ext cx="3627664" cy="3478767"/>
          </a:xfrm>
          <a:prstGeom prst="rect">
            <a:avLst/>
          </a:prstGeom>
        </p:spPr>
      </p:pic>
      <p:sp>
        <p:nvSpPr>
          <p:cNvPr id="4" name="TextBox 3"/>
          <p:cNvSpPr txBox="1"/>
          <p:nvPr/>
        </p:nvSpPr>
        <p:spPr>
          <a:xfrm>
            <a:off x="4445336" y="649150"/>
            <a:ext cx="7079007" cy="3293209"/>
          </a:xfrm>
          <a:prstGeom prst="rect">
            <a:avLst/>
          </a:prstGeom>
          <a:noFill/>
        </p:spPr>
        <p:txBody>
          <a:bodyPr wrap="square" rtlCol="0">
            <a:spAutoFit/>
          </a:bodyPr>
          <a:lstStyle/>
          <a:p>
            <a:r>
              <a:rPr lang="en-GB" sz="2600" dirty="0" smtClean="0"/>
              <a:t>Log in to </a:t>
            </a:r>
            <a:r>
              <a:rPr lang="en-GB" sz="2600" dirty="0" err="1" smtClean="0"/>
              <a:t>Linguascope</a:t>
            </a:r>
            <a:endParaRPr lang="en-GB" sz="2600" dirty="0" smtClean="0"/>
          </a:p>
          <a:p>
            <a:endParaRPr lang="en-GB" sz="2600" dirty="0"/>
          </a:p>
          <a:p>
            <a:r>
              <a:rPr lang="en-GB" sz="2600" dirty="0" smtClean="0"/>
              <a:t>Choose the Lingua League section (not beginner or elementary this time). There are 6 things to have a go at – click on the 6 buttons at the top to move between activity. Make sure you look at activity 1 first though as it teaches you the new words. Um fit </a:t>
            </a:r>
            <a:r>
              <a:rPr lang="en-GB" sz="2600" dirty="0" err="1" smtClean="0"/>
              <a:t>zu</a:t>
            </a:r>
            <a:r>
              <a:rPr lang="en-GB" sz="2600" dirty="0" smtClean="0"/>
              <a:t> </a:t>
            </a:r>
            <a:r>
              <a:rPr lang="en-GB" sz="2600" dirty="0" err="1" smtClean="0"/>
              <a:t>bleiben</a:t>
            </a:r>
            <a:r>
              <a:rPr lang="en-GB" sz="2600" dirty="0" smtClean="0"/>
              <a:t> means in order to stay fit.  </a:t>
            </a:r>
            <a:endParaRPr lang="en-GB" sz="2600" dirty="0"/>
          </a:p>
        </p:txBody>
      </p:sp>
    </p:spTree>
    <p:extLst>
      <p:ext uri="{BB962C8B-B14F-4D97-AF65-F5344CB8AC3E}">
        <p14:creationId xmlns:p14="http://schemas.microsoft.com/office/powerpoint/2010/main" val="258349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6 – w/c 6</a:t>
            </a:r>
            <a:r>
              <a:rPr lang="en-GB" sz="2600" b="1" u="sng" baseline="30000" dirty="0" smtClean="0"/>
              <a:t>th</a:t>
            </a:r>
            <a:r>
              <a:rPr lang="en-GB" sz="2600" b="1" u="sng" dirty="0" smtClean="0"/>
              <a:t> Dec</a:t>
            </a:r>
            <a:endParaRPr lang="en-GB" sz="2600" b="1" u="sng" dirty="0"/>
          </a:p>
        </p:txBody>
      </p:sp>
      <p:sp>
        <p:nvSpPr>
          <p:cNvPr id="3" name="TextBox 2"/>
          <p:cNvSpPr txBox="1"/>
          <p:nvPr/>
        </p:nvSpPr>
        <p:spPr>
          <a:xfrm>
            <a:off x="586525" y="1300766"/>
            <a:ext cx="10734005" cy="2554545"/>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r>
              <a:rPr lang="en-GB" sz="3200" dirty="0"/>
              <a:t>There are also revision activities on the next slide. </a:t>
            </a:r>
          </a:p>
          <a:p>
            <a:endParaRPr lang="en-GB" sz="3200" dirty="0"/>
          </a:p>
        </p:txBody>
      </p:sp>
    </p:spTree>
    <p:extLst>
      <p:ext uri="{BB962C8B-B14F-4D97-AF65-F5344CB8AC3E}">
        <p14:creationId xmlns:p14="http://schemas.microsoft.com/office/powerpoint/2010/main" val="901942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6951" y="211628"/>
            <a:ext cx="9466685" cy="6240687"/>
          </a:xfrm>
          <a:prstGeom prst="rect">
            <a:avLst/>
          </a:prstGeom>
        </p:spPr>
      </p:pic>
    </p:spTree>
    <p:extLst>
      <p:ext uri="{BB962C8B-B14F-4D97-AF65-F5344CB8AC3E}">
        <p14:creationId xmlns:p14="http://schemas.microsoft.com/office/powerpoint/2010/main" val="57457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3342" y="658633"/>
            <a:ext cx="10093548" cy="5918490"/>
          </a:xfrm>
          <a:prstGeom prst="rect">
            <a:avLst/>
          </a:prstGeom>
        </p:spPr>
      </p:pic>
      <p:sp>
        <p:nvSpPr>
          <p:cNvPr id="3" name="TextBox 2"/>
          <p:cNvSpPr txBox="1"/>
          <p:nvPr/>
        </p:nvSpPr>
        <p:spPr>
          <a:xfrm>
            <a:off x="4597758" y="257577"/>
            <a:ext cx="5821250" cy="492443"/>
          </a:xfrm>
          <a:prstGeom prst="rect">
            <a:avLst/>
          </a:prstGeom>
          <a:noFill/>
        </p:spPr>
        <p:txBody>
          <a:bodyPr wrap="square" rtlCol="0">
            <a:spAutoFit/>
          </a:bodyPr>
          <a:lstStyle/>
          <a:p>
            <a:r>
              <a:rPr lang="en-GB" sz="2600" dirty="0" smtClean="0"/>
              <a:t>Match up the questions to the answers.</a:t>
            </a:r>
            <a:endParaRPr lang="en-GB" sz="2600" dirty="0"/>
          </a:p>
        </p:txBody>
      </p:sp>
    </p:spTree>
    <p:extLst>
      <p:ext uri="{BB962C8B-B14F-4D97-AF65-F5344CB8AC3E}">
        <p14:creationId xmlns:p14="http://schemas.microsoft.com/office/powerpoint/2010/main" val="2246327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10" y="386366"/>
            <a:ext cx="3026535" cy="1938992"/>
          </a:xfrm>
          <a:prstGeom prst="rect">
            <a:avLst/>
          </a:prstGeom>
          <a:noFill/>
        </p:spPr>
        <p:txBody>
          <a:bodyPr wrap="square" rtlCol="0">
            <a:spAutoFit/>
          </a:bodyPr>
          <a:lstStyle/>
          <a:p>
            <a:r>
              <a:rPr lang="en-GB" sz="2400" dirty="0" smtClean="0"/>
              <a:t>Who likes what? Copy out the table and tick if the people (Anton or Karin) like those activities.</a:t>
            </a:r>
            <a:endParaRPr lang="en-GB" sz="2400" dirty="0"/>
          </a:p>
        </p:txBody>
      </p:sp>
      <p:pic>
        <p:nvPicPr>
          <p:cNvPr id="4" name="Picture 3"/>
          <p:cNvPicPr>
            <a:picLocks noChangeAspect="1"/>
          </p:cNvPicPr>
          <p:nvPr/>
        </p:nvPicPr>
        <p:blipFill>
          <a:blip r:embed="rId2"/>
          <a:stretch>
            <a:fillRect/>
          </a:stretch>
        </p:blipFill>
        <p:spPr>
          <a:xfrm>
            <a:off x="3666387" y="118726"/>
            <a:ext cx="8611293" cy="6739273"/>
          </a:xfrm>
          <a:prstGeom prst="rect">
            <a:avLst/>
          </a:prstGeom>
        </p:spPr>
      </p:pic>
    </p:spTree>
    <p:extLst>
      <p:ext uri="{BB962C8B-B14F-4D97-AF65-F5344CB8AC3E}">
        <p14:creationId xmlns:p14="http://schemas.microsoft.com/office/powerpoint/2010/main" val="166064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 w/c 13</a:t>
            </a:r>
            <a:r>
              <a:rPr lang="en-GB" sz="2600" b="1" u="sng" baseline="30000" dirty="0" smtClean="0"/>
              <a:t>th</a:t>
            </a:r>
            <a:r>
              <a:rPr lang="en-GB" sz="2600" b="1" u="sng" dirty="0" smtClean="0"/>
              <a:t> Dec</a:t>
            </a:r>
            <a:endParaRPr lang="en-GB" sz="2600" b="1" u="sng" dirty="0"/>
          </a:p>
        </p:txBody>
      </p:sp>
      <p:sp>
        <p:nvSpPr>
          <p:cNvPr id="3" name="TextBox 2"/>
          <p:cNvSpPr txBox="1"/>
          <p:nvPr/>
        </p:nvSpPr>
        <p:spPr>
          <a:xfrm>
            <a:off x="547888" y="953037"/>
            <a:ext cx="10734005" cy="2062103"/>
          </a:xfrm>
          <a:prstGeom prst="rect">
            <a:avLst/>
          </a:prstGeom>
          <a:noFill/>
        </p:spPr>
        <p:txBody>
          <a:bodyPr wrap="square" rtlCol="0">
            <a:spAutoFit/>
          </a:bodyPr>
          <a:lstStyle/>
          <a:p>
            <a:r>
              <a:rPr lang="en-GB" sz="3200" dirty="0" smtClean="0"/>
              <a:t>Learn about Christmas in Germany by reading the following slides. Then make your own poster or </a:t>
            </a:r>
            <a:r>
              <a:rPr lang="en-GB" sz="3200" dirty="0" err="1" smtClean="0"/>
              <a:t>Powerpoint</a:t>
            </a:r>
            <a:r>
              <a:rPr lang="en-GB" sz="3200" dirty="0" smtClean="0"/>
              <a:t> about Christmas in Germany or do some of the </a:t>
            </a:r>
            <a:r>
              <a:rPr lang="en-GB" sz="3200" dirty="0" err="1" smtClean="0"/>
              <a:t>Linguascope</a:t>
            </a:r>
            <a:r>
              <a:rPr lang="en-GB" sz="3200" dirty="0" smtClean="0"/>
              <a:t> Christmas activities in the beginner section.</a:t>
            </a:r>
            <a:endParaRPr lang="en-GB" sz="3200" dirty="0"/>
          </a:p>
        </p:txBody>
      </p:sp>
      <p:pic>
        <p:nvPicPr>
          <p:cNvPr id="4" name="Picture 3"/>
          <p:cNvPicPr>
            <a:picLocks noChangeAspect="1"/>
          </p:cNvPicPr>
          <p:nvPr/>
        </p:nvPicPr>
        <p:blipFill>
          <a:blip r:embed="rId2"/>
          <a:stretch>
            <a:fillRect/>
          </a:stretch>
        </p:blipFill>
        <p:spPr>
          <a:xfrm>
            <a:off x="547888" y="3259838"/>
            <a:ext cx="8201025" cy="3171825"/>
          </a:xfrm>
          <a:prstGeom prst="rect">
            <a:avLst/>
          </a:prstGeom>
        </p:spPr>
      </p:pic>
      <p:sp>
        <p:nvSpPr>
          <p:cNvPr id="5" name="TextBox 4"/>
          <p:cNvSpPr txBox="1"/>
          <p:nvPr/>
        </p:nvSpPr>
        <p:spPr>
          <a:xfrm>
            <a:off x="9118242" y="3464417"/>
            <a:ext cx="2575775" cy="461665"/>
          </a:xfrm>
          <a:prstGeom prst="rect">
            <a:avLst/>
          </a:prstGeom>
          <a:noFill/>
        </p:spPr>
        <p:txBody>
          <a:bodyPr wrap="square" rtlCol="0">
            <a:spAutoFit/>
          </a:bodyPr>
          <a:lstStyle/>
          <a:p>
            <a:endParaRPr lang="en-GB" sz="2400" dirty="0"/>
          </a:p>
        </p:txBody>
      </p:sp>
      <p:sp>
        <p:nvSpPr>
          <p:cNvPr id="6" name="Oval 5"/>
          <p:cNvSpPr/>
          <p:nvPr/>
        </p:nvSpPr>
        <p:spPr>
          <a:xfrm>
            <a:off x="4135902" y="3464417"/>
            <a:ext cx="3333844" cy="128788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4778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35188" y="1341439"/>
            <a:ext cx="7772400" cy="1470025"/>
          </a:xfrm>
        </p:spPr>
        <p:txBody>
          <a:bodyPr>
            <a:normAutofit fontScale="90000"/>
          </a:bodyPr>
          <a:lstStyle/>
          <a:p>
            <a:pPr eaLnBrk="1" hangingPunct="1"/>
            <a:r>
              <a:rPr lang="en-GB" altLang="en-US" sz="8800" b="1">
                <a:solidFill>
                  <a:schemeClr val="bg1"/>
                </a:solidFill>
                <a:latin typeface="Papyrus" panose="03070502060502030205" pitchFamily="66" charset="0"/>
              </a:rPr>
              <a:t>Weihnachten </a:t>
            </a:r>
            <a:br>
              <a:rPr lang="en-GB" altLang="en-US" sz="8800" b="1">
                <a:solidFill>
                  <a:schemeClr val="bg1"/>
                </a:solidFill>
                <a:latin typeface="Papyrus" panose="03070502060502030205" pitchFamily="66" charset="0"/>
              </a:rPr>
            </a:br>
            <a:r>
              <a:rPr lang="en-GB" altLang="en-US" sz="8800" b="1">
                <a:solidFill>
                  <a:schemeClr val="bg1"/>
                </a:solidFill>
                <a:latin typeface="Papyrus" panose="03070502060502030205" pitchFamily="66" charset="0"/>
              </a:rPr>
              <a:t>in Deutschland</a:t>
            </a:r>
          </a:p>
        </p:txBody>
      </p:sp>
      <p:pic>
        <p:nvPicPr>
          <p:cNvPr id="2052" name="Picture 4" descr="pinetree98-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3141664"/>
            <a:ext cx="232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res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5013325"/>
            <a:ext cx="460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5915025" y="3213100"/>
            <a:ext cx="370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2800" i="1">
                <a:solidFill>
                  <a:schemeClr val="bg1"/>
                </a:solidFill>
              </a:rPr>
              <a:t>A </a:t>
            </a:r>
            <a:r>
              <a:rPr lang="en-GB" altLang="en-US" sz="2800" b="1" i="1" u="sng">
                <a:solidFill>
                  <a:schemeClr val="bg1"/>
                </a:solidFill>
              </a:rPr>
              <a:t>traditional</a:t>
            </a:r>
            <a:r>
              <a:rPr lang="en-GB" altLang="en-US" sz="2800" b="1" i="1">
                <a:solidFill>
                  <a:schemeClr val="bg1"/>
                </a:solidFill>
              </a:rPr>
              <a:t> </a:t>
            </a:r>
            <a:r>
              <a:rPr lang="en-GB" altLang="en-US" sz="2800" i="1">
                <a:solidFill>
                  <a:schemeClr val="bg1"/>
                </a:solidFill>
              </a:rPr>
              <a:t>German</a:t>
            </a:r>
          </a:p>
          <a:p>
            <a:pPr algn="r" eaLnBrk="1" hangingPunct="1">
              <a:spcBef>
                <a:spcPct val="0"/>
              </a:spcBef>
              <a:buFontTx/>
              <a:buNone/>
            </a:pPr>
            <a:r>
              <a:rPr lang="en-GB" altLang="en-US" sz="2800" i="1">
                <a:solidFill>
                  <a:schemeClr val="bg1"/>
                </a:solidFill>
              </a:rPr>
              <a:t>Christmas</a:t>
            </a:r>
          </a:p>
        </p:txBody>
      </p:sp>
    </p:spTree>
    <p:extLst>
      <p:ext uri="{BB962C8B-B14F-4D97-AF65-F5344CB8AC3E}">
        <p14:creationId xmlns:p14="http://schemas.microsoft.com/office/powerpoint/2010/main" val="1743312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dissolve">
                                      <p:cBhvr>
                                        <p:cTn id="1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243" y="256435"/>
            <a:ext cx="2217210" cy="369332"/>
          </a:xfrm>
          <a:prstGeom prst="rect">
            <a:avLst/>
          </a:prstGeom>
        </p:spPr>
        <p:txBody>
          <a:bodyPr wrap="none">
            <a:spAutoFit/>
          </a:bodyPr>
          <a:lstStyle/>
          <a:p>
            <a:r>
              <a:rPr lang="en-GB" b="1" u="sng" dirty="0"/>
              <a:t>WEEK 1 – w/c 1</a:t>
            </a:r>
            <a:r>
              <a:rPr lang="en-GB" b="1" u="sng" baseline="30000" dirty="0"/>
              <a:t>st</a:t>
            </a:r>
            <a:r>
              <a:rPr lang="en-GB" b="1" u="sng" dirty="0"/>
              <a:t> Nov</a:t>
            </a:r>
          </a:p>
        </p:txBody>
      </p:sp>
      <p:pic>
        <p:nvPicPr>
          <p:cNvPr id="3" name="Picture 2"/>
          <p:cNvPicPr>
            <a:picLocks noChangeAspect="1"/>
          </p:cNvPicPr>
          <p:nvPr/>
        </p:nvPicPr>
        <p:blipFill>
          <a:blip r:embed="rId2"/>
          <a:stretch>
            <a:fillRect/>
          </a:stretch>
        </p:blipFill>
        <p:spPr>
          <a:xfrm>
            <a:off x="5625403" y="0"/>
            <a:ext cx="4144538" cy="6786681"/>
          </a:xfrm>
          <a:prstGeom prst="rect">
            <a:avLst/>
          </a:prstGeom>
        </p:spPr>
      </p:pic>
      <p:sp>
        <p:nvSpPr>
          <p:cNvPr id="5" name="TextBox 4"/>
          <p:cNvSpPr txBox="1"/>
          <p:nvPr/>
        </p:nvSpPr>
        <p:spPr>
          <a:xfrm>
            <a:off x="155872" y="1347919"/>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Tree>
    <p:extLst>
      <p:ext uri="{BB962C8B-B14F-4D97-AF65-F5344CB8AC3E}">
        <p14:creationId xmlns:p14="http://schemas.microsoft.com/office/powerpoint/2010/main" val="3747278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170" name="Picture 11" descr="http://de.academic.ru/pictures/dewiki/65/Adventskranz-1_Adv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933826"/>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1989" y="5445125"/>
            <a:ext cx="9302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1703388" y="115889"/>
            <a:ext cx="191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Beginning</a:t>
            </a:r>
          </a:p>
        </p:txBody>
      </p:sp>
      <p:sp>
        <p:nvSpPr>
          <p:cNvPr id="7173" name="TextBox 7"/>
          <p:cNvSpPr txBox="1">
            <a:spLocks noChangeArrowheads="1"/>
          </p:cNvSpPr>
          <p:nvPr/>
        </p:nvSpPr>
        <p:spPr bwMode="auto">
          <a:xfrm>
            <a:off x="1919289" y="1052513"/>
            <a:ext cx="8353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At the end of November, families either make or buy an </a:t>
            </a:r>
            <a:r>
              <a:rPr lang="en-GB" altLang="en-US" sz="2400" b="1">
                <a:solidFill>
                  <a:srgbClr val="FFFF00"/>
                </a:solidFill>
                <a:latin typeface="Comic Sans MS" panose="030F0702030302020204" pitchFamily="66" charset="0"/>
              </a:rPr>
              <a:t>Adventkranz</a:t>
            </a:r>
            <a:r>
              <a:rPr lang="en-GB" altLang="en-US" sz="2400">
                <a:solidFill>
                  <a:schemeClr val="bg1"/>
                </a:solidFill>
                <a:latin typeface="Comic Sans MS" panose="030F0702030302020204" pitchFamily="66" charset="0"/>
              </a:rPr>
              <a:t>.</a:t>
            </a:r>
            <a:r>
              <a:rPr lang="en-GB" altLang="en-US" sz="2400">
                <a:latin typeface="Comic Sans MS" panose="030F0702030302020204" pitchFamily="66" charset="0"/>
              </a:rPr>
              <a:t>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The</a:t>
            </a:r>
            <a:r>
              <a:rPr lang="en-GB" altLang="en-US" sz="2400">
                <a:latin typeface="Comic Sans MS" panose="030F0702030302020204" pitchFamily="66" charset="0"/>
              </a:rPr>
              <a:t> </a:t>
            </a:r>
            <a:r>
              <a:rPr lang="en-GB" altLang="en-US" sz="2400" b="1">
                <a:solidFill>
                  <a:srgbClr val="FFFF00"/>
                </a:solidFill>
                <a:latin typeface="Comic Sans MS" panose="030F0702030302020204" pitchFamily="66" charset="0"/>
              </a:rPr>
              <a:t>Adventkranz</a:t>
            </a: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is made of fir twigs and contains 4 candles.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A candle is lit every Sunday leading up to Christmas Eve.</a:t>
            </a:r>
            <a:endParaRPr lang="en-GB" altLang="en-US" sz="2400">
              <a:solidFill>
                <a:schemeClr val="bg1"/>
              </a:solidFill>
            </a:endParaRPr>
          </a:p>
        </p:txBody>
      </p:sp>
    </p:spTree>
    <p:extLst>
      <p:ext uri="{BB962C8B-B14F-4D97-AF65-F5344CB8AC3E}">
        <p14:creationId xmlns:p14="http://schemas.microsoft.com/office/powerpoint/2010/main" val="1926356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194" name="Picture 9" descr="p43803-145-398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3141664"/>
            <a:ext cx="2471738" cy="209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1" descr="2182%20Close%20Up_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3789363"/>
            <a:ext cx="2298700" cy="2298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1" y="2541589"/>
            <a:ext cx="2449513" cy="205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7888" y="5661026"/>
            <a:ext cx="7731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6"/>
          <p:cNvSpPr txBox="1">
            <a:spLocks noChangeArrowheads="1"/>
          </p:cNvSpPr>
          <p:nvPr/>
        </p:nvSpPr>
        <p:spPr bwMode="auto">
          <a:xfrm>
            <a:off x="1703388" y="115888"/>
            <a:ext cx="258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Pre-Christmas</a:t>
            </a:r>
          </a:p>
        </p:txBody>
      </p:sp>
      <p:sp>
        <p:nvSpPr>
          <p:cNvPr id="8199" name="TextBox 7"/>
          <p:cNvSpPr txBox="1">
            <a:spLocks noChangeArrowheads="1"/>
          </p:cNvSpPr>
          <p:nvPr/>
        </p:nvSpPr>
        <p:spPr bwMode="auto">
          <a:xfrm>
            <a:off x="1847850" y="908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0" name="TextBox 8"/>
          <p:cNvSpPr txBox="1">
            <a:spLocks noChangeArrowheads="1"/>
          </p:cNvSpPr>
          <p:nvPr/>
        </p:nvSpPr>
        <p:spPr bwMode="auto">
          <a:xfrm>
            <a:off x="1919289" y="836614"/>
            <a:ext cx="8353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Christmas celebrations start earlier in Germany than in England. About four weeks before Christmas, German families decorate their homes with small lights, lanterns and wreaths. </a:t>
            </a:r>
            <a:endParaRPr lang="en-GB" altLang="en-US" sz="2400">
              <a:solidFill>
                <a:schemeClr val="bg1"/>
              </a:solidFill>
            </a:endParaRPr>
          </a:p>
        </p:txBody>
      </p:sp>
    </p:spTree>
    <p:extLst>
      <p:ext uri="{BB962C8B-B14F-4D97-AF65-F5344CB8AC3E}">
        <p14:creationId xmlns:p14="http://schemas.microsoft.com/office/powerpoint/2010/main" val="1606630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703388" y="115888"/>
            <a:ext cx="411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Decorating the home…</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8"/>
            <a:ext cx="2946400" cy="4292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0889" y="836613"/>
            <a:ext cx="3095625" cy="30972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4221164"/>
            <a:ext cx="4378325" cy="22812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64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42" name="Rectangle 5"/>
          <p:cNvSpPr>
            <a:spLocks noGrp="1" noChangeArrowheads="1"/>
          </p:cNvSpPr>
          <p:nvPr>
            <p:ph type="body" sz="half" idx="1"/>
          </p:nvPr>
        </p:nvSpPr>
        <p:spPr>
          <a:xfrm>
            <a:off x="1524000" y="428626"/>
            <a:ext cx="4495800" cy="5857875"/>
          </a:xfrm>
        </p:spPr>
        <p:txBody>
          <a:bodyPr/>
          <a:lstStyle/>
          <a:p>
            <a:pPr eaLnBrk="1" hangingPunct="1">
              <a:lnSpc>
                <a:spcPct val="150000"/>
              </a:lnSpc>
              <a:buFontTx/>
              <a:buNone/>
            </a:pP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Most German children also have an </a:t>
            </a:r>
            <a:r>
              <a:rPr lang="en-GB" altLang="en-US" sz="2400" b="1">
                <a:solidFill>
                  <a:srgbClr val="FFFF00"/>
                </a:solidFill>
                <a:latin typeface="Comic Sans MS" panose="030F0702030302020204" pitchFamily="66" charset="0"/>
              </a:rPr>
              <a:t>Adventskalender</a:t>
            </a:r>
            <a:r>
              <a:rPr lang="en-GB" altLang="en-US" sz="2400">
                <a:solidFill>
                  <a:schemeClr val="bg1"/>
                </a:solidFill>
                <a:latin typeface="Comic Sans MS" panose="030F0702030302020204" pitchFamily="66" charset="0"/>
              </a:rPr>
              <a:t>.  These are also popular in England now.  For each day up to Christmas, there is a door to be opened.  Sometimes behind this door you will find a picture, poem or sometimes a piece of chocolate. </a:t>
            </a:r>
          </a:p>
        </p:txBody>
      </p:sp>
      <p:pic>
        <p:nvPicPr>
          <p:cNvPr id="10243" name="Picture 11" descr="calendar_200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21433347">
            <a:off x="6164263" y="2012950"/>
            <a:ext cx="4038600" cy="2916238"/>
          </a:xfrm>
        </p:spPr>
      </p:pic>
      <p:pic>
        <p:nvPicPr>
          <p:cNvPr id="10244" name="Picture 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088" y="5805488"/>
            <a:ext cx="118110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203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16050" y="333375"/>
            <a:ext cx="9251950" cy="7056438"/>
          </a:xfrm>
          <a:noFill/>
        </p:spPr>
        <p:txBody>
          <a:bodyPr>
            <a:normAutofit lnSpcReduction="10000"/>
          </a:bodyPr>
          <a:lstStyle/>
          <a:p>
            <a:pPr eaLnBrk="1" hangingPunct="1">
              <a:spcBef>
                <a:spcPct val="5000"/>
              </a:spcBef>
              <a:buFontTx/>
              <a:buNone/>
            </a:pPr>
            <a:r>
              <a:rPr lang="en-GB" altLang="en-US" dirty="0">
                <a:latin typeface="Calisto MT" panose="02040603050505030304" pitchFamily="18" charset="0"/>
              </a:rPr>
              <a:t>	</a:t>
            </a:r>
            <a:r>
              <a:rPr lang="en-GB" altLang="en-US" dirty="0">
                <a:solidFill>
                  <a:schemeClr val="bg1"/>
                </a:solidFill>
                <a:latin typeface="Comic Sans MS" panose="030F0702030302020204" pitchFamily="66" charset="0"/>
              </a:rPr>
              <a:t>Between the December 6</a:t>
            </a:r>
            <a:r>
              <a:rPr lang="en-GB" altLang="en-US" baseline="30000" dirty="0">
                <a:solidFill>
                  <a:schemeClr val="bg1"/>
                </a:solidFill>
                <a:latin typeface="Comic Sans MS" panose="030F0702030302020204" pitchFamily="66" charset="0"/>
              </a:rPr>
              <a:t>th</a:t>
            </a:r>
            <a:r>
              <a:rPr lang="en-GB" altLang="en-US" dirty="0">
                <a:solidFill>
                  <a:schemeClr val="bg1"/>
                </a:solidFill>
                <a:latin typeface="Comic Sans MS" panose="030F0702030302020204" pitchFamily="66" charset="0"/>
              </a:rPr>
              <a:t> and 23</a:t>
            </a:r>
            <a:r>
              <a:rPr lang="en-GB" altLang="en-US" baseline="30000" dirty="0">
                <a:solidFill>
                  <a:schemeClr val="bg1"/>
                </a:solidFill>
                <a:latin typeface="Comic Sans MS" panose="030F0702030302020204" pitchFamily="66" charset="0"/>
              </a:rPr>
              <a:t>rd</a:t>
            </a:r>
            <a:r>
              <a:rPr lang="en-GB" altLang="en-US" dirty="0">
                <a:solidFill>
                  <a:schemeClr val="bg1"/>
                </a:solidFill>
                <a:latin typeface="Comic Sans MS" panose="030F0702030302020204" pitchFamily="66" charset="0"/>
              </a:rPr>
              <a:t> it is the tradition in Germany to visit the </a:t>
            </a:r>
            <a:r>
              <a:rPr lang="en-GB" altLang="en-US" dirty="0" err="1">
                <a:solidFill>
                  <a:srgbClr val="FFFF00"/>
                </a:solidFill>
                <a:latin typeface="Comic Sans MS" panose="030F0702030302020204" pitchFamily="66" charset="0"/>
              </a:rPr>
              <a:t>Weihnachtsmärkte</a:t>
            </a:r>
            <a:endParaRPr lang="en-GB" altLang="en-US" dirty="0">
              <a:solidFill>
                <a:srgbClr val="FFFF00"/>
              </a:solidFill>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a:p>
            <a:pPr lvl="1">
              <a:buFontTx/>
              <a:buNone/>
            </a:pPr>
            <a:r>
              <a:rPr lang="en-GB" altLang="en-US" dirty="0">
                <a:solidFill>
                  <a:schemeClr val="bg1"/>
                </a:solidFill>
                <a:latin typeface="Comic Sans MS" panose="030F0702030302020204" pitchFamily="66" charset="0"/>
              </a:rPr>
              <a:t>You can buy;</a:t>
            </a:r>
          </a:p>
          <a:p>
            <a:pPr lvl="1">
              <a:buFontTx/>
              <a:buChar char="-"/>
            </a:pPr>
            <a:r>
              <a:rPr lang="en-GB" altLang="en-US" dirty="0">
                <a:solidFill>
                  <a:schemeClr val="bg1"/>
                </a:solidFill>
                <a:latin typeface="Comic Sans MS" panose="030F0702030302020204" pitchFamily="66" charset="0"/>
              </a:rPr>
              <a:t>Food: </a:t>
            </a:r>
            <a:r>
              <a:rPr lang="en-GB" altLang="en-US" b="1" dirty="0">
                <a:solidFill>
                  <a:srgbClr val="FFFF00"/>
                </a:solidFill>
                <a:latin typeface="Comic Sans MS" panose="030F0702030302020204" pitchFamily="66" charset="0"/>
              </a:rPr>
              <a:t>Bratwurst</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(sausages), </a:t>
            </a:r>
            <a:r>
              <a:rPr lang="en-GB" altLang="en-US" b="1" dirty="0" err="1">
                <a:solidFill>
                  <a:srgbClr val="FFFF00"/>
                </a:solidFill>
                <a:latin typeface="Comic Sans MS" panose="030F0702030302020204" pitchFamily="66" charset="0"/>
              </a:rPr>
              <a:t>Waffeln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(waffles), </a:t>
            </a:r>
            <a:r>
              <a:rPr lang="en-GB" altLang="en-US" b="1" dirty="0" err="1">
                <a:solidFill>
                  <a:srgbClr val="FFFF00"/>
                </a:solidFill>
                <a:latin typeface="Comic Sans MS" panose="030F0702030302020204" pitchFamily="66" charset="0"/>
              </a:rPr>
              <a:t>Glühwein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(mulled wine), </a:t>
            </a:r>
            <a:r>
              <a:rPr lang="en-GB" altLang="en-US" b="1" dirty="0">
                <a:solidFill>
                  <a:srgbClr val="FFFF00"/>
                </a:solidFill>
                <a:latin typeface="Comic Sans MS" panose="030F0702030302020204" pitchFamily="66" charset="0"/>
              </a:rPr>
              <a:t>Cr</a:t>
            </a:r>
            <a:r>
              <a:rPr lang="en-US" altLang="en-US" b="1" dirty="0">
                <a:solidFill>
                  <a:srgbClr val="FFFF00"/>
                </a:solidFill>
                <a:latin typeface="Comic Sans MS" panose="030F0702030302020204" pitchFamily="66" charset="0"/>
              </a:rPr>
              <a:t>ê</a:t>
            </a:r>
            <a:r>
              <a:rPr lang="en-GB" altLang="en-US" b="1" dirty="0">
                <a:solidFill>
                  <a:srgbClr val="FFFF00"/>
                </a:solidFill>
                <a:latin typeface="Comic Sans MS" panose="030F0702030302020204" pitchFamily="66" charset="0"/>
              </a:rPr>
              <a:t>pes </a:t>
            </a:r>
            <a:r>
              <a:rPr lang="en-GB" altLang="en-US" dirty="0">
                <a:solidFill>
                  <a:schemeClr val="bg1"/>
                </a:solidFill>
                <a:latin typeface="Comic Sans MS" panose="030F0702030302020204" pitchFamily="66" charset="0"/>
              </a:rPr>
              <a:t>etc.</a:t>
            </a:r>
            <a:endParaRPr lang="en-GB" altLang="en-US" b="1" dirty="0">
              <a:solidFill>
                <a:schemeClr val="bg1"/>
              </a:solidFill>
              <a:latin typeface="Comic Sans MS" panose="030F0702030302020204" pitchFamily="66" charset="0"/>
            </a:endParaRPr>
          </a:p>
          <a:p>
            <a:pPr lvl="1"/>
            <a:r>
              <a:rPr lang="en-GB" altLang="en-US" dirty="0">
                <a:solidFill>
                  <a:schemeClr val="bg1"/>
                </a:solidFill>
                <a:latin typeface="Comic Sans MS" panose="030F0702030302020204" pitchFamily="66" charset="0"/>
              </a:rPr>
              <a:t>Clothes: Scarves, caps, gloves, jumpers etc.</a:t>
            </a:r>
          </a:p>
          <a:p>
            <a:pPr lvl="1"/>
            <a:r>
              <a:rPr lang="en-GB" altLang="en-US" dirty="0">
                <a:solidFill>
                  <a:schemeClr val="bg1"/>
                </a:solidFill>
                <a:latin typeface="Comic Sans MS" panose="030F0702030302020204" pitchFamily="66" charset="0"/>
              </a:rPr>
              <a:t>Christmas decorations.</a:t>
            </a: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p:txBody>
      </p:sp>
      <p:pic>
        <p:nvPicPr>
          <p:cNvPr id="12291" name="Picture 6" descr="car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1557338"/>
            <a:ext cx="3733800"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0" descr="weihnachts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557338"/>
            <a:ext cx="3744912"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92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744788" y="198439"/>
            <a:ext cx="698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000">
                <a:solidFill>
                  <a:schemeClr val="bg1"/>
                </a:solidFill>
                <a:latin typeface="Comic Sans MS" panose="030F0702030302020204" pitchFamily="66" charset="0"/>
              </a:rPr>
              <a:t>Auf dem Weihnachtsmarkt…</a:t>
            </a:r>
          </a:p>
        </p:txBody>
      </p:sp>
      <p:pic>
        <p:nvPicPr>
          <p:cNvPr id="13315" name="Picture 6"/>
          <p:cNvPicPr>
            <a:picLocks noChangeAspect="1"/>
          </p:cNvPicPr>
          <p:nvPr/>
        </p:nvPicPr>
        <p:blipFill>
          <a:blip r:embed="rId2">
            <a:extLst>
              <a:ext uri="{28A0092B-C50C-407E-A947-70E740481C1C}">
                <a14:useLocalDpi xmlns:a14="http://schemas.microsoft.com/office/drawing/2010/main" val="0"/>
              </a:ext>
            </a:extLst>
          </a:blip>
          <a:srcRect b="6075"/>
          <a:stretch>
            <a:fillRect/>
          </a:stretch>
        </p:blipFill>
        <p:spPr bwMode="auto">
          <a:xfrm>
            <a:off x="6456363" y="4149726"/>
            <a:ext cx="396081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b="3226"/>
          <a:stretch>
            <a:fillRect/>
          </a:stretch>
        </p:blipFill>
        <p:spPr bwMode="auto">
          <a:xfrm>
            <a:off x="2155825" y="3925888"/>
            <a:ext cx="386873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463" y="1046164"/>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5">
            <a:extLst>
              <a:ext uri="{28A0092B-C50C-407E-A947-70E740481C1C}">
                <a14:useLocalDpi xmlns:a14="http://schemas.microsoft.com/office/drawing/2010/main" val="0"/>
              </a:ext>
            </a:extLst>
          </a:blip>
          <a:srcRect b="7475"/>
          <a:stretch>
            <a:fillRect/>
          </a:stretch>
        </p:blipFill>
        <p:spPr bwMode="auto">
          <a:xfrm>
            <a:off x="1992313" y="1098550"/>
            <a:ext cx="3816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0"/>
          <p:cNvSpPr txBox="1">
            <a:spLocks noChangeArrowheads="1"/>
          </p:cNvSpPr>
          <p:nvPr/>
        </p:nvSpPr>
        <p:spPr bwMode="auto">
          <a:xfrm>
            <a:off x="2667000" y="3436938"/>
            <a:ext cx="24653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gebrannte Mandeln</a:t>
            </a:r>
          </a:p>
        </p:txBody>
      </p:sp>
      <p:sp>
        <p:nvSpPr>
          <p:cNvPr id="13320" name="TextBox 11"/>
          <p:cNvSpPr txBox="1">
            <a:spLocks noChangeArrowheads="1"/>
          </p:cNvSpPr>
          <p:nvPr/>
        </p:nvSpPr>
        <p:spPr bwMode="auto">
          <a:xfrm>
            <a:off x="7318376" y="3525838"/>
            <a:ext cx="14446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Lebkuchen</a:t>
            </a:r>
          </a:p>
        </p:txBody>
      </p:sp>
      <p:sp>
        <p:nvSpPr>
          <p:cNvPr id="13321" name="TextBox 12"/>
          <p:cNvSpPr txBox="1">
            <a:spLocks noChangeArrowheads="1"/>
          </p:cNvSpPr>
          <p:nvPr/>
        </p:nvSpPr>
        <p:spPr bwMode="auto">
          <a:xfrm>
            <a:off x="1992314" y="6216650"/>
            <a:ext cx="10064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Maroni</a:t>
            </a:r>
          </a:p>
        </p:txBody>
      </p:sp>
      <p:sp>
        <p:nvSpPr>
          <p:cNvPr id="13322" name="TextBox 13"/>
          <p:cNvSpPr txBox="1">
            <a:spLocks noChangeArrowheads="1"/>
          </p:cNvSpPr>
          <p:nvPr/>
        </p:nvSpPr>
        <p:spPr bwMode="auto">
          <a:xfrm>
            <a:off x="7926389" y="6276975"/>
            <a:ext cx="12334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Glühwein</a:t>
            </a:r>
          </a:p>
        </p:txBody>
      </p:sp>
    </p:spTree>
    <p:extLst>
      <p:ext uri="{BB962C8B-B14F-4D97-AF65-F5344CB8AC3E}">
        <p14:creationId xmlns:p14="http://schemas.microsoft.com/office/powerpoint/2010/main" val="3247022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774825" y="333375"/>
            <a:ext cx="8642350" cy="6167438"/>
          </a:xfrm>
        </p:spPr>
        <p:txBody>
          <a:bodyPr/>
          <a:lstStyle/>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often set aside special evenings for baking spiced cakes, cookies and gingerbread houses. </a:t>
            </a:r>
          </a:p>
          <a:p>
            <a:pPr eaLnBrk="1" hangingPunct="1">
              <a:spcBef>
                <a:spcPct val="5000"/>
              </a:spcBef>
              <a:buFontTx/>
              <a:buNone/>
            </a:pPr>
            <a:endParaRPr lang="en-GB" altLang="en-US" smtClean="0">
              <a:latin typeface="Comic Sans MS" panose="030F0702030302020204" pitchFamily="66" charset="0"/>
            </a:endParaRPr>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r>
              <a:rPr lang="en-GB" altLang="en-US" smtClean="0"/>
              <a:t>	</a:t>
            </a:r>
          </a:p>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also make gifts &amp; decorations.  Little dolls of fruit are traditional Christmas toys. </a:t>
            </a:r>
          </a:p>
        </p:txBody>
      </p:sp>
      <p:pic>
        <p:nvPicPr>
          <p:cNvPr id="14339" name="Picture 26" descr="leb-hau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9" descr="Lebkuche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 Box 30"/>
          <p:cNvSpPr txBox="1">
            <a:spLocks noChangeArrowheads="1"/>
          </p:cNvSpPr>
          <p:nvPr/>
        </p:nvSpPr>
        <p:spPr bwMode="auto">
          <a:xfrm>
            <a:off x="3000376" y="4076700"/>
            <a:ext cx="2181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Lebkuchen</a:t>
            </a:r>
          </a:p>
        </p:txBody>
      </p:sp>
      <p:pic>
        <p:nvPicPr>
          <p:cNvPr id="14342" name="Picture 32" descr="STOLLEN_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276475"/>
            <a:ext cx="1809750" cy="1809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33"/>
          <p:cNvSpPr txBox="1">
            <a:spLocks noChangeArrowheads="1"/>
          </p:cNvSpPr>
          <p:nvPr/>
        </p:nvSpPr>
        <p:spPr bwMode="auto">
          <a:xfrm>
            <a:off x="6456363" y="2924175"/>
            <a:ext cx="153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Stollen</a:t>
            </a:r>
          </a:p>
        </p:txBody>
      </p:sp>
      <p:pic>
        <p:nvPicPr>
          <p:cNvPr id="14344" name="Picture 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7700" y="5516564"/>
            <a:ext cx="96678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818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274639"/>
            <a:ext cx="8229600" cy="809625"/>
          </a:xfrm>
        </p:spPr>
        <p:txBody>
          <a:bodyPr/>
          <a:lstStyle/>
          <a:p>
            <a:r>
              <a:rPr lang="de-DE" altLang="en-US" smtClean="0">
                <a:solidFill>
                  <a:schemeClr val="bg1"/>
                </a:solidFill>
                <a:latin typeface="Comic Sans MS" panose="030F0702030302020204" pitchFamily="66" charset="0"/>
              </a:rPr>
              <a:t>Weihnachtsbäckerei</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6775" y="1222375"/>
            <a:ext cx="2628900" cy="173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https://encrypted-tbn3.gstatic.com/images?q=tbn:ANd9GcRyOIt5OkEc1oS_JAG44VgKWTawuzAetJQH_Sus6ONe8Q6MVM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6706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6" descr="data:image/jpeg;base64,/9j/4AAQSkZJRgABAQAAAQABAAD/2wCEAAkGBxMTEhQTExMWFhUWFxsYGBcYFx8cHRobHBoYHSAdHBsYHCogIxslHBwcITEiJikrMC4uHB8zODMsNygtMCsBCgoKDg0OGhAQGi8kICQ0Lyw4LywsLC00LCwwLCwsNCwsLCwsLCwvLCwsLCwsNCwsNCwsLCwsLCwsLCwsLCwsLP/AABEIANUA7QMBIgACEQEDEQH/xAAcAAACAgMBAQAAAAAAAAAAAAAABgQFAgMHAQj/xABAEAACAQMDAgQEAwcEAAUEAwABAhEAAyEEEjEFQQYiUWETMnGRQoHwBxQjUqGx0TNiweFDcoLS8SRjc7IVFiX/xAAaAQACAwEBAAAAAAAAAAAAAAAABAECAwUG/8QAMREAAgIBAwIEBAUEAwAAAAAAAAECAxESITEEQRMiUWEUcYGhMpGx0eEFQvDxI1LB/9oADAMBAAIRAxEAPwDntFFFc89QFFFFABRRRQAUUUUAFFFWPSujvfDspVVSJZzAkmAJ9TQQ5JLLK6iri74X1YG4WWdezW/OD9Ns1HtdFvt/4ZHPMDgEnBM8K32NSk3wUdsEstr8yvoq+teF7pjc6CSoxLfO20cDiSPuDW3/APqp3KPi/MJB+GY+e0v83/3VP39DVvDl6GT6ylf3C5RTVpvBbOxRbo3AqIKRlhbIABbn+Iv3FRbXhZmtm6t1CoXcfUTtiQDInevb8S+oo8OXoR8bT/2/UX6Kvb/ha8pUAo29tqwTkwxxj0Un6VB1fRr9ttr2zMTAziY7Z5qHCS7GkeoqlxJECivWUjBBB9DivKqbBRRRQAUUUUAFFFFABRRRQAUUUUAFFFFABRRRQAUUVkikkAAknAA5NAGNeopJAAJJ4AEk/QCug+Fv2aPcG/WFrSxKoI3n6zx9OacLfQ9DolhLZlsb5JuH3B7f0AqspxjvJ4FZ9VFPTBZZyjSeGrpG+6VspBMvjABPHHAPJGRFMPh5bR0t1bLm4m4EuIBlc9+2OP71b9W8IWNQzXbeoW4Xdm+HfJKW9+TttoADwMMIxPNStD0q3pLbW71/e99WQBQAoIBiBA9TwAMVNk6nDyyEnddOa1Lb0Fwdbt6dtjkhJBYCfLuOGAEk8gSuB7Yq+1fQDdRSZKMdx2MQSpB4ZSCDDFfefyMXqehsuh/edMzlbfKqT2JlGUeme8ROIMYeB9VqY2Wpu2Q0TCyoMmSwuZgkcAyBg1zoJuOuttNc+/y/Y2tnvhpYKXXaW0t34K30spvAIuK119y74BLXBn+I0CDlu+KsG6zo9O6NqNZccrJXdpGRRuJYlGS2DksTIYzJqd+0LwsbjfvVt0tOFCvugTDSpDGc7ox3gfmza1zasWltCzcRNguK4BJBEHgbR2yePQ4rqU9T5E5PPqITrUpYisEDQftF6TvL/FXeYl/g3gTGBJKkmKu9F1vpVxYW5YCmBBJQY4BDgcdvSlOx4q0vx2tHSWFZYPmt7R5hzO2J559I9YtX8U2F27tGCkZi2p7ciAK2+Lr7vHzRC6ax8LI4L07SXlTattlttuTZtIUxtkbfbH5D0qK3hOwXLy0kAQT2XAGRwJf387GZgjT0gdO1PmtIgb/b5GH2gg0wWdJsEK7EejHd/Vs/1rdSTWUYyi08MUOoeArDJcCjzsWYOw3DcYgsFiQOIAGAo7Um9X/Zg6qDZ8+QJUzAHJI5mAcAfMwHAmuyi1+X0qNrdKWHqezDDD6GhxT5LQsnD8LwfNXUujXbLlHU7gJIHYTE/QsCB67SeBUAivpO504XCRfVLoiPMu1iPrx7Z9TkUh+Jf2cq6k6Ysbu4kpcgGDMu0/MATPkxhVGAaxlQuw9V/UJLaaycnoqX1Lp1yw5S4pVhOCMwCBP3MfWQJqJS7i1szqV2RsWYsKKKKguFFFFABRRRQAUUUUAFFFbtJpnuOqIpZmMAD9ce9AN43Zjp7DOwRFLMxgAcmuv+G/DVrplgajUqraonyx5gk8Kvbd7154C8KpbONrupBvPzH4ggB47GO4IM8CpPiJbl7WbQ4+EoEicSeQR9Yz/mi9+FXq7nMl1Hjz0R/Cufc0a3xPeg3GYW07CJY/SeW9gPvVF0rxNb1Gpto1u6N26WcDicSFyCR2Me9af2laTZ8Dax3klVQBpZmhQVI8u6W4wYz2rDSLe0ltLj6Zblwht0jbcVe0AKAACAPL8xMzmaRUIzr1Ty5PjfghPzeTCQ9XNVpRFo3EDt8o3DdMTj3x6VReNOj3LloXLRYXbDFlCjduxOJ4M7Tj0P1pS6d0V3vFdTc2O7qyoijcQZA8zHcOw9BJn2610nS/Btk3mLEKBsYjygY5Ekt7z9qmFOmalB8cvt/JnKWFhlL0frAawgu7lYKskgSTwTGYzPNUvh7Ui1e1L2k3pcIASwGYghfNKqMGfTmRxV/e6rZYlTYW4JkOYyYjzD0xGewqV0LrjKrK1hbctKhMA4HI4mO4qsFXupTxn0LSjLGVH7mjwlau6tWvaywnwpItIwB3ZILsrCQewGDycyKieLnWxcS2ECIzfNJPmyQIPsGOP5TV4/X7hZQLflaOcHgk9uzCPtSd4r8QpqGfSvbuIywwcKGKsCACF5PMQIwx7ZLUpVTh4dZnWpRsUp8ErqvhK1qrYlijgQHQ5wwMEHBE55kZg5NQ+kaO1pHGnvOzlidh2MuCcxzOYiD696YvC5PwbYkeQRImHiAWM5BJ5HrNTT0wXzbDgEoxMgEbZBBzMgwY70hDXJeFn/AGaSkoybZV3/AA6TtvWNysJIKmJEf29v6et50brl1Bs1dtlj/wAbbCc43HgH+lU/j3pDlrd20zeQbdgePcETwefrVXp7Dm2boN9mX5lVju7Ticjv34xPdhWfCz0ptk6VdDVL+UdSRgRIMg1lXMuhdduus2bxbuUuCGGSMr+h71br4yu2yRdtKwESVMHPscU9H+oVN4llP3FpdJNcbjo9sHmoWq0gIgjcoyOxB9VYZB9xXnSur2tQJQ5HKkQRVhTsZKSyt0LSi08MUuudLt3UcXkFxSADcC/xUiY3hRLKJOVyJ4/EOSeKPBV3TKLqEXrJG7eg8uf5QswvOCcKBkzXfdVp+64NLut0reY2hlp+Lp8BL08lJwt7v2VuG9QSimsMtXZKuWYs+eQaKd/G3hNdp1mi3PZIJuIVhkYE7gVABV90ggjnHvSOpnNKTg4nc6bqY3L3PaKKKzGQooooAK26bTtcZURSzMYCjkmtVdE/ZvoltafUatgN8bbZPEd8+5xQZXWeHHJRafwB1BxIsY4+dMfXzU++CvAVzTqWuhRdcEMcHYPQf3kRmOwpX8P68m9dWy5VlaWHq0k47HnM+wPan7pXV70n4pdiAQBtENx2An/Hm9qzXVVwnpknkRvdtkOVj2LHVadNHpWSzM5YsxlmZjlmPck/qKquj2TJYmW7/eY55/4PvSn+0jxU3wk+F5Q7bWPdcQVI9c94/rhp8M9Q+LpLNwmCyAk95ET70r1jlNqx8cGNfkjpXIr+MbusuXGUWWXToHZWkAs6CJMmQN0Mvr+VZ3eoagaK06/Dv3rb7CXO3ctyV8rA4jcDk8T9Dp8c9ecW2CMhJBUp80bg3mC98AAZ5P5Fb6VrPLacOWTc+36hoJK8SZJq1fmrWywn/mSzWDrNjS29NbjBZgJukCT7E+iiInIxVTrdc7h8ko0SD3g8Aen671I1VkPpEIPeTOC+eASeY/tW270229mH7dwYK7QIg/QzP+Kr1Fj1Jdvb0CpJLU+Ra1uvvWnAi2iqQACwZ3aflUY8sTLex57OPTNXauAAwGgTxBJwdpPOa57rtdb07oBdW7qJLKzAKoQHKiGCL6YEmB6Yb+oaQavSWiixK/ERTIyykQSMhhJOJ495qLK4aouKxH19Qcm1iT3JWu6pbtj4rlkVcZA7k47QTIz7fWvGOl1qLAF3d8rAkEMDwGUyCCc5H2pa04e1Z+Hr03AOqgFgVZVViCQZltwUE49fw5ZPCb2tNot9sGeFUmYE4j8zkj3q9da3zLjfK9P3Kz9kW2g8PJZXarwNiptMkALMcn5s5PJgVO/0EPm3lm5iAPbE/o0oFb13czlmEhgARHbOcCOY9qnecMFXzgyGDMQPrwazXWwjLyR+uSZUN8yK/SdY/eNU9tpVkztPsYJHbmmVbcds8T94/ufvVZd6InxhfWBcGCeQQPwn07Gfr61m/VRbfYywQJYzPPGAfSsXjU36kvMkkg6b0TT2DutoisxwQM5YmBEYPYewrR1rWpZBvraVzKKw4MHvAEyAOOOK3aDqI1O19OpfeD5wIUgSJLxwDP2itfU9Mtqw63LivdvSp4ABzuCznb/imK628zktl6lW3qSfJRaDrexx8KzZtMMgLKtn8JkxyYgiJq4PjDVqP9FTkAT7wJ8sYnHHvxSNrNa9m61p3gugCNdyIxmCdrr2HmBHHYCpWh0jdP8AhXvjm5bdtt8AMbaKe5VrnlIwJgnkex0jK5Lyyxnjbk1s8PO8c/Ucl/aOiCb9sqBklSCI4mCZiZGe9Xdnqun1KB7TiTwCYP25rm/X+h2NZ/E0VxRcVNu2YS4m6WAIGOSoIEZyPSD4N8O3gzC5ujYu5SpWHn0Ppn5TBg+1bV9ZJQcm8tduGZTprk8JNHQ9ejqzXbYLEj+NZHF9AI3KJH8dRwZG4DafwleTePfD6aZ11Wnbfpb0NI/CT3jsP+hyDXQ7YvacxLOgjB5Hup7/AEP/ADRcFtg1okfumsMEGYtX34IEGFuntiLnGXJpunqK747fkLuE6JKSf1OL0VJ6z0ltHqX0rmdubbfzL+vtx2qNWUo6Xg7lNqtgpIKKKKqam/RWt1xFPBImuu9Z26fQ2dOSJaHEYg4YflOJ/wAVynoazfT2k/YGug+K7m+5o3nBtRx6GDnvkj7VSyWIsRu818Yv5i3oj/8A6vcfKxAECCrAkknjgehP9ep6YzbBwZiJ7D7cx7c496oNP06xatvdKjdcChmiSZwMxxxz6+1WeivsEUXtsydwQ8cbYJAMVybbFNp47JfkZyW2F6lX4x8ODUW1+GVUi4rPPdYIPYw8RB/2j61daADTaRmtpIQQgPYrk5z3P9DVB1nxFaszkG6xHljJ4ETiMD3496tzqiNHYtKCf4Y3RyZjdP1J596a6eT0apcJbfPgxlHMkhd/eNLqbjm8vwbjP5XtgQwwA7WzmSxgxGYySa96b4BYs23UWntli7OvOQJCoMgmO5+/FKvj3RNbuIQjfDU4MyXIA+sAb8kiSRGPLTz05rhsK4AtPdtmGiSCTkFPQ44bH5Z18RRgrHhplpRUm4x2wW/VNXZU20VgyTsjuDhRMZ9f6+taOvWbh07omWBBgn/UC8jBGSIEYBgzg1A6p4cN0JdtXAt1BMQIfExtJj5h39Y+m0o37gy691s/E8hY3VBGQOTjdu/KOaw805KyPPden07g9MY4yLvT/CyXLVy7fth77EbFJnZtcE7FkRuaRxG0AZgzI093qzuRZsGT5WVtnwwQQAz8mPhjsQZ9ab+j+C9PZi8zG4Qu4BtpGZMkgeaJx6Yqm0P7TLY1f7s5VbeVDmFh8QB+GI9Tn7S/4T1arHnvjHBi7FjEEMOj6Y9otqNV8L5SvwxkCSCRuYZn0iqDqnUxduIojbuhVAgduIxj39BzzVr4oum5sVWB8wb1/COQD+pqh8W3lsaWT5SWAn0E4I7yIHHakeonqkqa1sMUJRWuXL+xeWOo2E/hhp9VA3R6gwO47VQ6LxrbN1gVAtC5sDg9sxI/Ke3Heaz8N9Mt3kJkqq+XarMPiKIAa4AYlwSSucFZmtfinw1pt63FQhlZmZExvDzuJA75YiPXHvWMKdovPp8mQ+WOLXvKW+YwDCgzHbEx359PtVfoemorfH1JDIxi0rTPmP4gfwzMTIg1r8I3v3hFny7EX4h/mOPJPOBz9R+WvXdQuXbzgYtA7YjI2nJB59iKmKVUfEn9P3KpOTcV9Q8R+M30txFW072/xFY2qsHA/wB0gAAxJYZrDVeJrGpsu4DsAJkKQUnyy3tnsD65xMzT6ayPMYJ/mJ/5/wCfep1lkMkAd8zMgd5+meaj4pzjv+v/AIRojB5RAe1Zuqtu6oZGAIUgzu7bYyO+RUTUdE025wVIDIUNsnyMFggIplRBk7fWD9YvU+lrqGF1d9u4JVN+4DIIIKgjac/N/wBVCPRdXfBTUXxbTdINvLFojzNiYGBJJj6VWEkobTwWa8wta7RDTpbe0928treCymGG1SQhtmYhVksMHJFPGg8UW1SwHdiLiAi4UIUk47++MTHfmkjr3QBp9RZt/vBFrdG+fMASJkclpg7pHBI5w69E6AFsLp7y27ltcBIDCJG0gnIIifzNMXOtxjJv1/L+GHt2LDXXSygIXI3ruAMsFmYHM8Rjsx4iaXdZ1CwHazv/AIV3cjKZU+zWyMblbvg4BGabGtNtABDbWHP8uM/UYzOf6VSfuIsrfI4I9MqBJMATIBMxA+hpSmfhS1d1x7ktKS0vgVvG2kOr0Xx9s6rSMVulZ8xWJbbJEMhVx6B4pBtXAwDDg10LoPWA+vu6Z1IDp8N8yGKyUYR2gus9/KO1IWu0P7tqb+m7I0r/AOU/r+td+fngpoz6Kbrtdb7mFFFFLnZLXoXl+JcPAAUfVj/inzV2Td0lm8I/hXNpYTu2zkx6AkUkdI1DCyyoslmye6gQS3vA/wCKdfDGu36e/bcgC6CbcERhSYng1SazF5OTbY1fn0LPTuPgBdzQADM+g7+x9D/euW6DrdwarVC4fmbd3/DKjntBFMWn6kdoA5Aj8sYx+sH2ql6poVl7v4yv2iOKRoSjqhPv+5rbBqSkit/ePia23JMbxxHcjicfeuweJbqWLiOQQF2qYUygY/zDG07Z57e9cZ8JLOtRsHY4MESDGcg9uKdvH166q7j8TLEuBnyBiRGchYGMRkxinroJpVr2F6peZyY89S0SX9M1sDdvUFSrQZGQZP34PMZEyq+G9JqTpw1tiy27pCg87e8iZOZ8pznjArX4F8SCUsXW3I6h0PABI3bRmZBEexBq98QeJ7dm0wB83b2zjj7Vz1GdT8GSyaak/NEu/CPVP3q5hCnwgPiB+ZgwF+kzJjkYpN/bDpV1LBUe411AItqAQQTkyflIXMDkQKuP2P39yXnYnc0u31LMPvC/1NatdZtPf+Ih2XGeLiNGRkKR3B2wYk9pinZf8FacfdmNcVZNplR4L1OqfSCyzOFSbe1jkKAIOcjEY/7rZ4i/Z7b1C48l0CFbmR6ETx79j6inPTlECSQCcSTAweDJ5Of0K26ouAXtidxiNwwRgnjjgx9a5zvsc/Ei8fIYeNOjGwt+ErGpVPhai0Lb21VFafKyjAg/TMY47SBWHjzR3dQh01uxcdmAcOLZZMBiAWE7W3CI/rmmTVI1xTbBCXCQR3zuBxnHIE1S+O+rXbLWdNacrADO4MbpkdvfP5d6Y6eKc3a/8ZnLMsQRZeDui37enBvXAm4AhXQi4pnzB5aCfces8VF8SeH9TdYvYu22YYCnykhiAecYOec/0qvXXai9a2XGkADJMmBkSQZ5GZzg1L6dpr4dSWxDRJzMiPYgiZ94qtt9LnlR+7/0aKqcd3IvuidB/dNKBMNt3OIBBfk5H2nPFViaW42+7MGWZYMzzEiP1/eT1Hrj2ytm6rbbnlW5Hlkg+V/Q4+hqDqesrZf4U4FprjPjykECCOcz39RzR1VitworbBnVGUc+rJHTbbFPiKwdXJO2IjPYN74gwcV50e3cNx3uAruICjsIn0BEEevcR71l03WvftlkgCccjtwRGOanXdQbdve/bBg8Tx398UpBJN7M0k3uj1Wf4ik7Qm2CO+6Tj6REfWoGlvjzBLgfZmJDcHuIkE8j6VQt1k3DbZbnwUM7isMfPCAw48pVyDiRmMyKmaDpdvSO157xO7PmgAmBuOMFjHtxW06NK8zw+xCJ93oVra8iRcIZw/mJO6RnMROIHYczRd6lZA2fHti4CF8xE8kgY7+nuKl//wAkCjXEKuoBIK8HBPIMe3PP9Ei7pbVy6Llu1tS4SrjeVDbziGUGAGk4xIMYM1aqpWN6s4KuTHq3cRllWBOSI9e44/oaidVdgCT8wABMmD7Y4/XOKVek2b9u7bU2yBneVZWQKMwCApJLYG6TExwajeI+rXHJt25I4LGBmRAAJ3GM45qkqczUINNexpWv7nsU/UlQ6q5q7OLtr+Iyy3nCiIjiZHoOfUE1F/aZp9uss31Qqt5AJgw3uJ/I4pn6N04NcLEY27Sx/FG6Jz7nApc8bJu6Zo7hZS1vapx5iVGwknd6qe1d+itxrUWIW2rxdUewuUUTRS56FbmSXoBRiQjEAn2kT9xie01f6/qTWbKlQE2M3lIB/EY9jIzS5d4NMninSG2OAVKhl3fT1DNMc8+v0q6WpHJ6yCjNNdxcHXS77jgnLAAKJntHrAJ4yT6A1fN1BDaJJ7fr8qT72m4bcTIz3wMdvyEfWsnkoUPcYqttEJNNEV2txaZd+ELf/wBRdf0bHpwZNNPjrqVz4aXVyLbAgiJALEmR37jPYn0pP8BXQLz2weU3Z9iJz9v601uyw6XJbcjbMY9QM95xP1qtyal68fUyqlvvsUaafTo373Z3KsyUkBUMH/nAHA3Vj4g14u2lKmQxX+sY9orX0EEtdtPlTiIiRx/msOr6D4SbFUBS24RxJYYk8Vnt4iTeWuPkayT0vCwn+p1D9mLC1bcnAFtZxOcntyMk++KpfHehXSXhestNq6PiW0Zz/qktLKzmQIgbQREk8TVn4PsH4Oz5dxClo7DaJyfUn7Vp/aL0cuEtGXNqzCGYDRMme07SD6SDV21jzcGNerV5eSq6vqW1uiY7WU2viBthDMNvM5EoVLA4wQSKsP2deKg+kNpztuWWieAQZjgY9PtVB4bt3bLXhcUbCQhgyCVyW+YkzicnvNLf7ne04vsSQOE4IKyYmBzS2iMoypT7rH1NpZWJP6nVtB1n4t8XLSytskTid5Hv2VTEcEv6ioHiW613WjeAIQAkeknn6cf5r3wJpgbaxgyPuRJn6CPsK2eIxF+0UmQpackOu75e0HJ/OMd6tOGippMmh5tGLoGiRFkCZE8DsAPzgADNWqWiCRI7wI/zz9Ki9Osk218xBHcCOQOc8yB+jVR4m8Rpp/iu7sAiCNoBYEmIAPc559q5kFxtlstLMmxjZwQQIOexgSPee1UPXOgDUXGYtA+F8MqMNO5WDEn09I4NKnSfFN395tq7TZR9pdjJIc4G4MUgYJg/hHYmmrxD0i8727lm4ysSEcBo8oPzY4MYMc496anCdTRWGM8in0G5f0t9bdyQHYhlIM/MRu+m5h9d1dHt3MQ0cTxgj6H3/vVZ1Ho9m60ukvg7gSDII4k+g44/vVmjEc54+hzH3rO2yM5KS57kyeULtjw7pCw3WFV1Yt5WbaZO4mJ4ODHA4rb17pavZZNxQA/EQqu7gGcQZHm7Va3AqbnPlkkyTicATnA4/wDmq+z4l07XBaLpubAUxmfTPJg4ORURlOXm3ePsDZReGulGw/wyoXTvaA+Gz797YBMP+HYFxtWNxmcVr631W3obtr4elX4ZlWuIn+nHAG0RmcD60x9TvqslSoYDEjMfeYkUn6rqhJLruAyGUj5mzAUnmeOfQ/W0Jyttbaz9uxdQ8ueDPqfXENq7BbfJCBchuCO/uo7Zn0NR+l6a9qCkrsVZOPUgCfqBif0DT6b4upsWieILqJhWIEjJmcZ+k966GmnVFAUACK7PSdHGtZ7iPU9S5vSuCBpdGEVVHauaeKmUdK2H5hqb23zkGBqbv4d0Hvnbj1rqKPXMvFPxD0hDt3I197hYQdu6/cIkFpE7owp55p1iqFWyfKPoKzrC1wPpWdc98np6/wACPGGKc+vRd6fpbu5STZ2EEn5lBUyS3Ijjt7Um07+C3N/QanS8tabeuYhLnp3gOGJyPmHOK0q5wJf1CPkUvQ5Xd379igk5AGOZk8c5q011jYiwASw9SNpj/jirXq/SCFW6iebcytIGXUDEnglYI9falDVs5jcDKzAIiBM4rZxyzmRlgkdE1y2dQLjztG6dveQffiaYrevF1XYEBVaFBOQYPmBJjMHHvVN4T6D+93Qk8gkKOWiJ/LNN3VPDJ0SAlSw3KSC3ABPf0yccTBoshlZIhLfBW7hbClSdwbaTEbpWe3cE9/Ws/EWpNzTNB9PrzmoevcAOpUqysJERDEEevbAgVFXUiIYnMzj1+vfg0q6stT9ByE04uLOyeC9Zu0tm7O7yKXHr6z7/AOKy8WBirhfmtMWlgTKtggEcAH+o78UvfsmuH9zhydssB+Tds+pGKvH11v8AeXNyDbhrbEwSJ3EgeuDwB6DmiyO2BeuWmWoW7OqUnIAkk+0yZP8Ac/nUDxDZVgikwjOoP0JqJ1O+bFxkfAGVI7j1/wCK3dS1aXdMXtsGKbXA5ypUgfmBz9aQjW42KXY6Nri4vA19C1AQMqgCCcegnt9gKu+uaBripeEQogg+nP2EDyn1BEZpf6RbDKt7s4BHoRII/qf6Cm225uaS7aUSxDQPaIEe/amnHMXFiMZuM00edG1R+D5wD2ME/LxMniqfxh4LGqQm2x37dpJIzGVLYHGY+o7DGrRdb+BbLOPKrbXBBzOP+Z/Rhp0fUEuIbtra4Kz5OZAyMf8AFcuvVB6lsN2rDYv+HvCNq1YspdQOyD5iIM8mQJGD7kYFWrdWCOyXLiIYEFmA5mCQeR9Kk6q+xtnY3mWB/UcgE4gx+Vc48Uat7jfDFoFnuGSVbO4FCqlo2hTgkRxzFXqi757y9yj2WcD/AKK/dZmRx8vmDCIM8R6gzU51jnIMYMn7H071W9Ptfu9i2pkpbQBpMkEQB+Rn6DNTRqQRJOPyyI5mlcKLwWe+6I3ULNplKuJUrBMwxjBAIgz9KU+u6FlBCMxYLFoMAFt7flO1AA0DGZPFXHiDW2xBJMI5aB69hxnPYHiaU9R1A3DuO5VTcdygk+UFsAeuAZ7leZimun8RyxB7F9EdOqRFudUvXdtosbjK0MQY2xmT3wcZ/mMd4zW6VKgAvcQQJ8yrxDE+oIx9ah2GJd2VVV7nO0YUQTE/z5z2mY9Kt9HYChSTLCRkD2zPPr9K7lHTKPY59/UOWxZeEdJF+eSASSe5P/dOesu+SqnwhpeXP4jH5D/up+vfAHqT/c04KFX1XW/C0165/JbZvsDXNvHtv4djR6bccKoII5KrBPz+vcp/6sGn3xCN/wAHTjm9dUt/+O3/ABH++0J9XFc08b6oXdeyhY+ENp8pU75JaVYDOR27cmqSeFk0rjqkkQrfFZUCiueemSwgq58FdUGm1ttnMW7s2bnoFfAJn0baZ7CapqwvJIIqYvDyUuhrg4nXrvSD8a9p2NsLe81oSJW8hlZ8oMEYMknNKfiHwyGtm4m5D3GfKw5H5HFXvh7qy6zRhsDU2dlq4Rb3OY/03AQBjuAM5wVYnGau7lxLq/FghXO26piUux8xCkgB/rzT8cNZPNyTi8M4Z0TW3dLq7d7Ja28sPVfxfcE/nXdfEGgTW6ZblsyGUMp+omud+JOifDu/EjjDf+X1+o5+k0z+Aeri037q7SjDchPYmZX6E5H1j0q3sQxB6xoG3sCkkTt7kMYzkjEj9Cl3qGgvWlDuJBgbh29jivojqHRrTNvKD3qo8SeHbV20bYURHb/vNZqCRfxGcF6Z1i9pydjHaTJQk7WPuAadX6sLr7pw2x9pHykiW45/FJ95+kHpfgW7cvtIO1flHcwcFsQB3imXXeGLmnWdogrHeIPqJj8zxVLIZ3JjLDKTX6hXKJcVlnCtIaSQMHOOV+uMTSumma1cJUn4beUxzDDEj2P9qv8AxKot3CYaGYMRtAXBk/L6g5k+lU69Qnc2AQx49CcCD6cH/s1jFNLYZTi9pDr0HrFy9pWDYuaYhTA+ZRxI7HFMvS+uwloyRuZJjBHeRPua554O1YS/cRz5dQoWDwSCCfzI4x/30C/ftbQRET5SIjE+vcQM/wCaytjh5KLnBs8Q9PCu22Ph3xu83G6cg7e05x/xUXwFo9Rp9RctspW2wBJAlC2CCrHJaJBwOBNGs1jNaRCo3Fxs3uFhcAmT7E/0OK39H6go3I8owIByQwjIn1Ejn8qQvcoxkktmPVrxIp90PSNnIAKnnjmRE/nP51yzxL197N++G8hW8HTbGViWzmODjuXmrvw34s/ebrAIVEHJJPBHEGDie3pmlvrVlG1bXbhPmZVVT5Q4Dec7iPl2k5yRt59DpIYscbF2MbFJLMRrXxKxtWCWt27t9JQXSQogSdxAxmM5j0qqTxd8azLWzZugkANBBiT5TwRIiPaoHijXq96zbYKVDB7haRKdyCOBPMScz9E7VOb+pJZiq3X3m3MbEBkAqojftgTGSSfetaukhbWpNYefsWlZ4c8DRf6luO0ncYzExk+noYbnP1ipelssyfDPJ2m5mdscID7Y+1Q9Np4MAecwTkHZAAE/79oAjEcVc2LItptHmnk+p7z610un6eMBTqOoc9jX8NVwogAc8TIyf1zNZaSyWYADJOB9aCkwZ/KmLomi2D4jDJ+UU4kKF509BbCqPwif1+u9VesYs3lzGMVvv3yE/wBzf2qi63qGUJZs4vX5AI/Ag+a4fpwPViBVWBAv9QWdTq3YBbStasz+LZm4RGfNcAXg/wCnJxXL9GWZmdvmYlj9T7DH2A7UxePOp22+Fo7AZEsqA48yzGArqTBIifMsgnBINU2mSBWF0sLB0Ogq1T1ehtooopQ7YUUUUASuhdWbR6hbwXeh8t232uWz8ymfuPcfWuw2kLD49rY+kuqMAEl0Md5CowMwgBII5GRXE2WavfBvib92J02oJOkutJGYtt/NAOUONy9wJzkNvVZjZnL63ps+aJ0bqGjDKFJ3Ym2/8w/9w4IpJ12j+EcDyg4H8pn+3p9vSX638JN1u2payxDDbAEFQRcsgcgKwyMdvpX9T6dPcGZho8rj0I7GORTRySd4Z68Lqi1cPnjyt/MP/dV4+krmGosm0cYg/r/5+/rTj4e8TBgEun2Df5/zVskF0lhbeQAJ/X2qP18BrGcHuPWKsbtoMJBweK03dOWG3kHt6evFQyThniDUb1CkkFCojHG7JInKj/4xwudO0RuMFSfiE7YiZBnjvhQWPsK694m8EW33GZHAB/sDANKek8IXdNeS/bZlKSRB9QRyIPesVW4rY28RMpv2hPbsXLVizhrKgM8iSwjjaAI/KmPw3rPiLbVw0xugycDgZ4MQPyHrWzT+BviXPiuJIg5OM+s4nv8Aar3qPRPhKtxQQBj6juc+sVSdXkIUtyU9y28g/T7dv17VQdd6ZdCEWlcq4IZ1b5QB3njtGZMe1btHdJNWfVNX8NGCsQCsT+u/+K5urPYbrlpYh6bXfu9xUFuCpQZJBWDnjknAz9aqdT1IPrD8S2pCu8kksrQVYSO4lcgc7iKy611PfeuMTuZirYwAwXacSQZiq1NI7OrJlGukgGAdwAY4kkY7zFO01Yep84+4X2qUUkXF3VFbdm0Nrs21cz2O0gemYX2zV/4d8Mu5a9tljO4jK2x/Ko5xxJ9BW/wz4Xe+Rcubd0lhwNoKqoABMYCxPb705W7a2ituzwAJ9j3JPH0HvTFVWFuLW3amQdRoLSBEtdhLGPM3c4H959a1m3iIHr/1+vWrc2JM962DTKnmf7UwlgXbIPT+nj53wB61ZvcxuOB2H671oZi/mbCDgetReoaxET4t07UXAHJJ7ADksfQc1DYYPeodQW0pu3JPAVRksxwEUd2JwBSr1bqbaW3cvuQ2qugSnIVMhUU9lQkncQVZtw5wJmuvPbH73qFhlBNqzI/giPmYAyXPys6hvhzxEmub6/VtqLpulQpb8I4+sDAJHMAAnMCapKWDSutzeEY29zsXclmPJPPsPoBiKnCtdm3ArZSMpank9BRUq44Ciiiqm4UUUUAFYXbcis6KCGk1hl94P8YvpP8A6e8SdO0gOF3PZmcpPKyZK/WOSD0YXVCIVYulwFgVO8MoCkuGJHBYAnGYAAxXGLtuRUzw/wCIL2hY7AHtMQXttwSOGB/C47NntgwKYhb2OV1PSb5idO11kMOOflb0Pv7/APfpVJd0DoeIPqOD9PT9cVe9B6np9YrXLNyX+Z7DEBrQ2iRtP+ogP4xMkjArebZdFYWyoYTtfkSJzPymI8pznJHFMJ5Oa01syu6R1m9aO2JH8p9Pb9femrR9btXME7G7g4zStf6W4EgeU9jkfl/mtd9G2gNkjA3cj2DDMexmpyVHi7YBHr71hctAoRBM9v8AvtSTpuoai0fJJX3yPuP8VfabxKRHxEGe4IP9qkCX+4mUHCgyQO/5+vGa2dZ0LONpwoXv6wePYVss9cst7VMGstEfMKMAc01GmvIxKISBz6H1+9L/AIl6kwRgAx7eVZie/tFdpZ7Xt9qpuodH0ryTAJrH4aGcourWfOulJZ1VQPQ/bOfvXSfC/hfdcD8hVAHoswWx3M4/IVaWPCllLhIKKM5AE/r6Uy6fV2rShUE/l+jWkY75YSnlYMk0CriSfzgfYRW5bKqIwoHpiop1V1/lXaPU/wDf/NYPbGdxLt6T+h/etMmZJ/ehwon3ifsO9Q7t5Q0sdzdl5j61C6j1IWwPiXFtzhUGXb2VRk/QCqq4b7g7AbIIJAJB1FzaNxCJkIdvm80mAcCquQJFn1Pqe1gkG5dIlbKRMerThU/3GqXV69dNeS9q3D3SD8MAH4VvO1lt+pBIDOfNBkDBFQ7nV9PatlbbbFuL8RLgl2doLI1ycupYPZuK2VaMQaTNTqnvEbuwHcmSogEk8sB5d3MBRmJrOU0jauqU9kZdT19y/cLMzFdx2qTMDgbiAAzBYXfEsAJ9KzsWYos2AK3UrObkdrp+mVayFFFFZjYUUUUAFFFFABRRRQAV4yzXtFAYyRjZKsHQlWUgqwMEEZBBGQfem/o37Q3A+FrkN22Su65b8t0hXDQ34GB8wYwGYN81LNYPaBrSNjQpb0sZnaeh9SsX1X90urdMTcAXaw8uP4LZkvIgbgoEzU4vbZglxDugtKCDtD7JIb1YED1gxXADYKkMpII4IMEfQjIpk6T+0HX2D52XULjF9dzY9LkhxGYyYJJit42pnNs6OUeDsK9EtN/p3VBP4W8rf81F1Phm4uTb3j1ADf8A6+b+lJPSv2iaQkm9au2HaMpF22AtsIghiHhRLRmWYmmbpvjLSuwZdbbVSxlWY2mVTcUL/qwp229zGCZOB2m6khZ1SXYxHTiDBQiPSQfs1Z3NMP8AePpH+Kuuidf1F1EZtrBywG0pcHzX4+U/yWlM9zcETUZPErtYW8+nGbfxAvwjJ/hG7tEA5CD74FTkpgqfhKOWuf0/xWs2h23/AHH+K3DrJvJbItfDe7b+IoAz5rVy5sgg8LbPvMiaVb1lrll7rfHL/Ba8o+M6qwXT2L8AW4GVu4/8rehqckYGQIq5Kn/1Mf8AiK0Xet2LZg3rKn+VSGb7LLf0ql1/T9Mlp2NpGKeeXY3N1tHsbo+Ixkm3eVwO89+KLviDT2bZ2PZG10/h2tsug1Fy3cUbMAmzsuKZ7n0qckqLfBbN1hnzb095wfxXALK/U/FhoyOFNaLty+zhL15bAbbtWyJLbnFv/VuCI+IyoSFEFhxSnrPFyMirD3GXBJ8m5Hsm1dWQSQSwW4pztYn0E1Gs8R6m7+IKZcygg/xVUXBMk7WK747MxIjEVdiNY0TfYcbuvt6NtwUKXUXFuXdzXHVgcOT55t3la26DIUyOKU+oeInN3dYZ1VXD2i0bkht6g8yUZnQMSZRiDVUbTuSzkkkySxJJJMkkn3zW+3YArCV3oO1dDndkdbJYljyxLGBEk84FS7dsCswKKxcmzpV0xhwFFFFVNQooooAKKKKACiiigAooooAKKKKACiiigArwqK9ooIwaX04Nam0lS6KnLKOqL7EA6P0raly8oAW5cEcQ7CMRiDjGPpUqira2Zvp4sj/vN/H8W75cD+I2IBGM4wSMdiR3rHfeiPiPAERvaIiIieIxHpipVFGtkfDRIH7sTzWa6SplFRqZZdPE0LpRW1UArKioyaKEVwgoooqC4UUUUAFFFFABRRRQAUUUUAFFFFABRRRQAUUUUAFFFFABRRRQAUUUUAFFFFABRRRQAUUUUAFFFFABRRRQAUUUUAFFFFABRRRQAUUUUAf/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pic>
        <p:nvPicPr>
          <p:cNvPr id="153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9" y="1177926"/>
            <a:ext cx="22574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9" descr="data:image/jpeg;base64,/9j/4AAQSkZJRgABAQAAAQABAAD/2wCEAAkGBxQTEhUSExQUFBQXFBQVFBQUEhcUFRQUFBQWFxQUFBUYHCggGBolHBQUITEhJSkrLi4uFx8zODMsNygtLisBCgoKDg0OGxAQGywkICQsLCwsLCwsLCwsLCwsLCwsLCwsLCwsLCwsLCwsLCwsLCwsLCwsLCwsLCwsLCwsLCwsLP/AABEIAMIBAwMBIgACEQEDEQH/xAAcAAABBQEBAQAAAAAAAAAAAAAGAgMEBQcAAQj/xABCEAABAwIEBAQDBgQEAwkAAAABAAIRAwQFEiExBkFRYSJxgZEHEzIUQlKhscEjYtHwFnKC8RWSojNDRFNUc4Oy4f/EABkBAAMBAQEAAAAAAAAAAAAAAAIDBAEABf/EACgRAAMAAgIBBAICAgMAAAAAAAABAgMRITESBBNBUSJhFKFSkTJCcf/aAAwDAQACEQMRAD8ADw5elJAXpKkRecvUjMlEogRbVfWHCtxVEtbAPUqqwikXVWgCYIJW58PvaGAbaLlS8vEGtqdozFvAVz/Kl/4BuOrVs4aCu+WE/wASfzZklj8P6pcM7hHOAtCwfBGUWBoAVwWheLVKMdNkC+wxjwQQFn3EWC1af0NLm9twtPTdSiDuErLgnIuRmLNWPowqrmB8TXD/AEleWjpctpr4bTO7R7KsuMGo75W+ylfo2umPXqU+0DOHyGqbTv3M5pvF3NpNkQIQu/HmmRKmpVLKFqkFl/xB4CJ5LOMbvpcSSncQxMdVQXjKlT6GnzOgTJur7BqFPQh1+Fa8O3c1BCoDw9VjMTHZWXCNu9tTUc1RGOW+GKqqS5Rs+F1PAE/VvoVbZ1YZ6KrubuXdpVGanMbQjFKquQosXOe6RsiahoEG4djDGASVM/xVT6pWC1rews8PfQUly8zIetcfY8wCrijXBG6pTTJ2miRKSXL3Mo9d8LTBb4UG4a1VOL40KY3QnecXHkUurSGTjbCu7AGyqq71Q0uIs53VlSrhyGbVDHDk9IK9VvRDcoXLvNGeDMalcVr2KcK2YB8LW/kgDHMFZTk0zp5yEDXiOmvIHwE4xkkBNylsfBlcaHXCtg1vihG9J0DwrN8BxtoMExCOcNvmuGhXn02q5KGk1wXVnevzBu6v2u0Q227bTBcVTXXHtMEtB2Vvp8q1+TIsuJt/ig5dUCSKgWdVuNm8ikWXG4LoVHuyL9qjTGr2ENWvEbCN1Pp4yw81yyw/kx4qXwScTGVpcOSzzGeJoJaCjXFcTZ8sy4DTqsurvoMe5xOcyYlIz5lK4H+nwt8si39WtXboD+yo6XDj2kuqVNOg/qrPEOI4ENgBVRuatb6QSOp0CiVV2y7wklt+RT7n3S34y3ZoUejgfOo/0CdNOmz6W+q7a+AtMbN09/YI2+HlOk55pOAJIkA8+qBatRE/ANs91wyoNGtnXrIhOxN+a0JzJeD2aRifDfhPyjH8p29OiDMQw99P62OHpI9wtRZcL1+V26tzYvcnW9Hn4svg962YLe3rpIE+xUB7a7j4WVD5Md/RfQJsqe+VvsvHUmDkPZTx6Tx+R1eq38GP4HbVWxmBaehEIzssRc3QqXj+QCRCFn3Smyu8daTKMam53oNaGLjmVGxXGWhp1QZWxCBuqXE8SJadUU+qrpmP009kfiHGi9510Q/UxAIfxXECXkA81DFYp/tOuWK9xLhBfh1cufoUbWtXK0Ss84Zqa6ovv7yG+ibOPU6Md7ZfNxExuuQczGdFygeOtlKtF9jGMPqPMkgdFWur5hCKePMBFM/MpnQnUIRBAC7KqmuTsbTngrq7IKQAl3NcEpAqKtb0KbWxmrTI1Bgoy4BpvnM5xP7IVpNLyGtBc5xAAG5J2C1bh7gitTpBzngPI+mNB2nmlZMVUuAlkmeyBxViAawieSyurUcSTPNGXHmGXVKXPpuLPxMlwHnzCFbDArmsMwb8un+Or4R6DcpMw55rgN0q4nkTbVepRRw7a59Q0n9PdV1DD7a31e413jlswHy5+qRdcSP+lhDRsA0R6LH+XQSjXYc1jTpjxuHkDqqy74ma0RTEdyhWnZ3VcaMIH46nhH56qQOHQ0fxaxcebWCB5Tul+KXyGv8Aw8vsfc90S5x6DVRqWF16mpim3q46+ytqFWnRblptA7xr7qsu8QcTuiTfwbr7J9thdvT1dNV/fZLursRDQGjsqVt24mBqVfYPw+6qMzyQOi5y1yzPJdIqalwdhJPbVSqGG1X6nwhElCyZRBAYD3hIvari2IjyWK/0Y2Dhw8NdBMo14ZqhgACBLhj826IeFLkmoGFX47ldEWRN9mo2lQkKewpizpQ0JdWqAqyQlNK9fQBCpDjdMGC4KTRxmmfvD3XbR2mCfGlKoyTBLOo/dZpd8QFhLVvN1Wp1GlriCCsW+I/CQou+dS+g7jp3CkyYU68ivFmaWgfr49I3VbcYoXCAoRpIr4O4LddnU5G9Y1KFYpQbyUBTqBJlO0raVrV78IqgE06rXdnNj8wqOtwJdUj4qc92mU5piU5KHBLWCrTExLYUm3w97TBY4HplKubHhO4uDDWFrfxP0H9St50FtICaFuA0LlqdP4UaCaxnnDRC5K9mzfdgHa91XqnxmWhCmP3nyyR1RtgdhUudiGtBgl3XoAru6+FFCtD69d4A/BlYPUuBUmCKuueijNcxP7MWtq5dqpwctYdwhg1tuH1T3quIP5geyqrziCyo/wDY21JkbHIC7t4irLyxPz/oRjx3Xx/ssPhPgAGa7rACPDSzaR+J+vt7o4xXiy3og+LMR0291ktbFb2uJpUXBh5mGA/6nkA+kqvq4U7e4rtZ/JT8btepMAfmk/yaS0uP7G/xpb3T2FmPfEfOC1jRHf8AdCnzrq71aDln6icrB6n9pXUjbUtWUw47h1U5z5xsFJtMRNetTpZ/rdl6AAAk7dgVNdtvb/spiZlaRH/4NSZrXqz1ZT0n/Udf0UiliNCkIoU2MP4j4nadyn+HeLmV7mtbMosaxrXuY8gGQwhviBENBmevXdEVG6e6HZaTRH3jTbzHKdDqNDqNoXVLnijFafKA24x9x+9+arq2JOOwcfJpK0nLUOuagO4c06TrsCkVaLtJq0oOmhOp/wCVdv8AR2zKatxUJ0pvJ/ykJdK1qu3aQtKOHSSS9naAUitYtA+oT5Ill1/1Bcb+QRwvDS0hzuXJFrMYa1sBqjVbMAzMpiGDsO6G8jvs2YU9HoxguqAEaKXdXzWg7FU9zfU29EH43j+vhW44dPgHJSlchVQe2q4k8lOwNzWVg48tlC+HuBV7tmdrcrD/AN47Y/5eqJ8d4DqUGfOFTO0fWIggdR1T3jpLa+BCuW9P5LR3GrRLQJIVPX44zy2IQRcWz6by5rpBSbi5Ecp5rlmya7NeKF8FhcYgfmSXJy5xJwEtcR6oSN0HE6qSy4EQTosezVoIv8QVBEOKmPx81aLmVNdCNUNG8YBGijfaATAXJPfBvGuR6zsm/ME7StQ4feKYbl02WV3lQtgjkjrhCjVumgNkd+Q80WaK8loHHU+L2azZ3WZoUosnkouEYb8pgDnZj1KsTVCvjeuSCtb4I7bRm+UeyfbA2CSai8zIgRRcuTcrlxxi9hijbawdc1Gve2BUDW6TmexjQD/qB/rsoGPccuEQ/MxzWvpnbwOEtHY8iORBGqJLyoPlfZ6lNrqeXIRyLYgeSCOKOF2ZaFO1pPzfxBkDs5jwlz35j4GzMTA36rxsSh9/f9Hr07TPMNvGV8jq9Z4zkgUqeXO+HQTLjt2AJjZW9HHLaiP4FBtN2ozPh9XTnndJ9jCpLb4dVopuc9kjXKHkFuuniiHDn/VT/wDAFwGl1Mh9RzoIcQ1rGnWA95zPEjp00R6h8SwfOvlELEuJ6jplyoa2KF2pM+ZK9xPCH03mm5zXPGhDZLR2zc09Z8POdq7ZOnCkLrKyr+2E/wB/qp+A3T6dxRrEGGVGudv9Ew+AP5S5XVDBGN5J4U2N5BG5X0B5MvrzDDbFtO3tG5armNqXNN4e40XPBccobmLi3NsdOU6REqC5pVLp9Z5ZRrPHyW1YDxSpkn+HTzHICcjRMHWSBBUBmLlmjHFsdHEfolUW0Kjs9QS47kvdJ/PuUtYn9hvKTaGKwDDo18MmdIgL2vjgdMu6c4GkbeoSLjD7WoPDDT/LuhDjPCHUHNcwk03abkkOjn2Kz+NzrZ38jjegqfxIwbuk9imbfiZtSoKZJa06TylBtiQGSU0b1xPLfRG/TTKBXqKbNxocFOrszNuokafw5H6qBd/DC8IhtzSPmx4/cqn+G3GFRtRtGqYp8i48+Qlbfa1MzZCbjxYq+BOTJkn5MNvPg/iLv/EW5Hm8fsrLhn4J5agfe1W1GjX5VPMA4/zuOsdgtlhcqFCXQh232NWtqym0MY0NaBAaBAAHZKr0Q9padQRCWvQUQJg3HmGutKxa4Qx0mm7kR+HzCzrEcSOobrK+uL61pVmGnWpsqsO7KjA9p8w4Qh2r8P8AC3b2ND/S3L/9SEhYEnse87a0fK/2lydZeOiF9FYh8J8KeDlpVKJ60679PJry4fkgbHPhCacutLhtYf8Al1QGP9Ht8JPoETlGTZkwuHSrjAHkv1UPEbJ1KqWVGljwYc1wggqwwqlDgV3HZy3vRNvKT6lRtJpjO4NnpJ3W44ReW2H0G0gRLWjMebnRqSsxwLCxUq/Mfo1mvqpePVWvcYkhR5/U1NKZKceBNbo0A8f0TIleN46on7w91jV4C14y7c5Xv2UvBeTl6d0az2uWwHhj4PorCMSbWYHNMyrKFh3CWMVreADLZ27LVMM4opVB4jlPQ6KiM00IrFSLxeJj7dT/ABD3XJu0L0zAbbjB+aKrRHUaqdS4ppmJeGy6Dy0O2qEn0kzXogxp0XlvFO9HqeT0a3w9cNuHEU3tcacSJkQdv3RLektac0TLQOgQv8MrWnTswWiM1Vxqa82mAOwIA0V/xC9lSmc+rSCC2Ynz6aBK4no7lszS4DfmPe7TxO1PPXfyUOpjdNhygyZ/Ve4hitJ/gPhc05NT4SBMEGfIIaxJo+aWhuwGo2Mjn7qnFkddi8kpFriOOlwhm+vpG5KpKt1UPhLxOus9Ew68yF2Yco001VO6qde6qmWyar0WXzHHdxS2XhBEkwFXW9eDrsnTWB5LnBipFtaXpFQlr3jWWhWN3dVCP4hDhA8uyH6dy1vSV7cYlOkpbim+BipJcj91cSMrdOvbsuw+lnPoqltXXfREuBUQSCHDbbqjy7Ug4+WTbWi4Fv4pHvOi334dW9w21m4I8TiaQmSKUDKXHqdT5QgLgThplSoHVAHU2Q8yNP8AKeRMlahXx6i3TO30IS/T8/kzc/8Aii1JScyH7ziai0E59VXv40oAfVJidI27+ypdyvknUV9BhmXSqHAeIadwPAZ3n0V41wI0RJpgtaPHlVWJYoKYkq1eg7j1rvs78mhMD0LgDHfVDb1LYULb0UOOcZwS1hzODZhp0Hn5yqC5xe4c5pDsoc2ekERE69+SGLVrmuJ0Ous8jrM9NZUl+YnR8AEAgb9j22HsvOunT5Z6ESp6IXxDc9/yqzm/T4C+dTzAPlr7qJhrJAKs+LKZfbkOkOGsKowetNJpG4GqqwPeNCMq1bL6jifypa7Y/qpz4cBOxEyhLFnSQof/ABGu2IfoNIPRIyYfKtodOTS0y+vn06c7kzpzSLau2oIJIAOgQ5c4nVdvCet70NaDBzc+i32q1+wHknZoeAuDeh891Zl9J7yHSDvos7s+JYcAQR3RFaXrHgOzazvKnuantDpafQUEDlUfHmvVBZdQBoFyT5IZ4gQ7Y+cJo059/wB1I5euvsEyB6Cevdelrkm3wS7DHKtqWkEuph4JZOkO0dA6x+auMY44bWovFKmYaQJJDIB+nwTzQ9VpaEHt/f6KrvbPxxH3SduxS3ih9hedLoh4g9w8btJ5HfXWU9gLa1zWp21BgdUqODGzsJ3c6Nmgak9lHubTnudB+y2P4C8HOpudiFUQHU8luJBlryC6oemgAHZzuyfPjrRPbpcgpxV8HL6hT+bTe26gS9lMFr29crD9Y8teyzR7CDB0I0IO4I6r7ceEB8d/DS2vwXgfJuOVZgHiPSq37w7791QT732fLoC9DUV8Q8B3lm4irRcW8qlMF9Nw/wAw+n1hDjW+Xus8g1AxkXoYn6bRrqNO++vJPMoTtr5LHYSghhiKOBMLqVa0tJFNv1fzEgw0Hl79OqqLKxNWsyi0gOe4NGbQAnrzWz8J4TSt2EMnK0yZP1PIALjqZJyjbSFL6nMpnx+x2HFt7+ibdV/kW5pk5HOYJI66AQNzJnks0xK/cDIe7cBzXb666A6t0RfxTfGZYRO+pH6dNEC1bB73ZpBqOOpiJ05+wUWFbflRVkelpDgxSoKbmkufMQ8mCWkag9dQnK9WkKbcwdmLTqHEbzBdB0iduy8Fi1jMz4cOQkwTtqP27qCys59RtMjnA0EQToP0/JULl8Ceuwp4R+bT+ioGwCWkmSS4gZSAdQJHuOi0Kw4qq0ml9yabW5mgOAcAM08tTM6IFwqkKRluh0DnEiSwiOo/FpzVvh9VheGNJOYE78spmXctJPuUp5KT3LC8E1yHuGcYUq4d8sVCWwINNzZkfdLgAf20lRuM7mKBfMN01GvkD01CG769qMY75VNhIMNaX5SQfvQ3fWdCdYKrfmXIeHPLCw0wXNY9xLHEiGxqIAmT5Lf5N0tPo5enlPaKG7Zq4zE+LbUZuce6Yw+o3WQd5ceZ7j2TnEDwwgiPokE6DV30z0/qUFXWKPcS1pAbOhbI09UcY3Z1UpCjHrgOdlDpER11jaUOcP1NHMP3SU9hTfDrz19VGtxkuiOThPuJVsSpnRLbbrZY3rZAPkoeTf3U2o3w+v7rw0/EO4S2uRie0VnytUtrNNlNNEfl+YKcpUd/JaDor61tzXMpuaRlJEH0Vr8mWjyTNRmmyW2GkPDiOsNCAYXKGaJ5Lkrwj6GeVfZZAaazOumm8j/ZJnUa6SeXRTsOw91Woym2Mztp0GhBP5T7LScC+F9EAPr1XPd+Fvhbt13O6euXwLp+K5Moc/WOkz/vz5BO2thWrumlSqPkEeBhI7agRvC33D+CrGkZbQY53V4zn/qlEFNjWiGgAdAAEz2vsU8y+DBsJ+GN7Xcz5lNtGkHtLzUcMxYDLg1rJMkDmQt1sbVtJjabQA1oAAAgAAQAB0hPSvJRxjmeRd5HQolJK8leSmCziAoVbCLdxl1Ci49XUmE/mFMJTbnLjiOzC7dv00KLfKkwfslPcxuzWjyaEitVhUd7fmTyA3KxtI1JsmYg+k4S+nSdGoL2NMEbESN1m2N43QbcAGq2i10geAwXNMmD9LREbxrEb6Tcax3M4NGrRIJCzvjGnmEGSRUljv5XA6fp7KHLU5K8S3FNRO0ScTxim4uyuFTLIa/SCO0jbU8/JV1rcuJdLmNA8QzHXU7COWiHKlqZiTynXtuf19UllrJ3OkeaJYJS1s55qfwXVTHGPqQ4kNB3jmI2HLb807VxumyYlxEFoPhBjaQEP1LOHazr33H9yvG2m6P2YA9yzQuHsWo1nOGeNtXvDR4u25MiEROfTBzwC4HQkDWOhiRs7SVjrbTmNxsQdjyRNQ4mIpH5oLqsg5vu1PMCMsCNt9fJT5MH+DHY8v8Akg/bfOqVC9+ZrCPplpMg5pEA69+yq612A5wbIBIIIMB0/Vrzg6zzVVYcRMqML3VId4oYQDlbBgz5k+w9aS4x4F31zAGs6kRJyj+90n2ab1oaskpb2S+N3gmmDEgukdjGp9R+aHKFLUKZd3Hzn5tcoADZ6c/zKssAwKtdVG0qDC506n7rBtL3cgr8ceMpEl1umxGG2znuFNjS55d4WtGYmdYAHqid3wkxGo5lYNo08oEtqVYcYcTs1rgND1Wu8F8HUbCnIAfXcP4lUjU/yt/C3siKoU9SIq/o+ZcXwupb1H0azcrwZiQQQ7ZwI3GiiuOx/v8AvdbR8ROHftNIuaJqs1ZpqRzbPQrG2s0iIhw3G2uoP5hKrgbL2hrLrHc/9QS6LdddiI9l5ctIPsR6HT8k++IHLU+ckcvzQPoP5PKLfDz3P/5+6jVHQDOm/LurCNCOkn10Mf8AUoNyyWA6953A/wB/1QrTZr2kJaGgQRquXvzQuWOTVQc8L4AahbXe4tbTJygbuMg79NFc1eLXsqhg67Ty6qqxjEaoqZWeGmBrHNIw7CWVXfMqOgnqYhR+TdIoqUk9hzhHGbXVDSeCHATPI+qKLfEWPEgj3WdYbZsBJMRyPX1Xl1cfJzZA4TsqZ9TaemTV6eX0ajSdOyWQhbge8quYRV3kwe3JFbirYvyWyS58XoackFy6q5Vl3fhu5RglmCvcqq7PFGO5j3Uo4gwcx7rNo3TH6lKQs948tK4g0x4dc0Dkjxl807Ee6VULXiDBCG58lrYUV4vZglau6WjQQIPdC+IYkarj0acoHktV4/4c+VNel9MGRvBjcLGYIe7MQ47kjqeSkxY/G2mVXe5TQl5jUJIJOsf2U7lkQvWNT/EWqGXApfyuf97/AOylMZKWWaLDRFpbS5rScoLmgu6TAkreeGuAMOpU2zTZXfuX1fGZPMA6ALPvh7hFN5fVqNDoOVoOwO5KPDcPZqARHTYhS36jwrrY72nU96CpnD1mRAtqEf8AtM/okP4TsDvZ2x/+Fn9ExgWJ/Mb3V9SMhXY7VraI7moemU3+DcP/APR2/pSaP2VpY2NGi3LRpspt6MaGj8k+WryEzQG2z1zkgpULxcYM1KIKzni/4dVH1HVbYNOYeJhOXWZkHutMXmdC5TCmnPRgd7wTfAk/ZnnwiILTqPI68lTX1jVpj+JSew6TmYW6z1jsf+ZfSbq6YrOa4Q4AjuEHtoZ7r+j5yZX27Rrp0A/oVDqRlI9I7H+mh9Fu2L8L2dac1JrXfiZ4T7hZlxfwr9mzPpvz05mD9TdZ9QluPEYr8gTcBK5eubrvHbVcu2gtMOLC6bXomo6SOYHZP8PWrKrS55IBcQ1s8hsUC4TiJo5muJyGTA6oo4Uxym8EkhpzEBp3UFQ566Klflwwva0AZAYa3ZTLMCqCCNBzVAHitVFNju5Rjh1EMbl6boF2dXBa8PgNBAVpXrAKhp3zaYJQvxBxqAC1m6uxZpidNkl4autoKMUxpjNyFnnFvEsghhg9UMYlidWqcxdp0VFfX0gjmseWsj0uglimO+y9wzGKhfPzCrn7e8nWofdZlZXrmOmUQ2+KZhPNLzTQUNBrTuKjBLap9SpdjxVWpgyc0ILrYiSwSmXXxDfCUlea6Gfi+zUXcXU69IseNSCIWL4hbZKzwNi4keqsLDEiH66pHEBBeHDnuqcWSneqFXEqdoqQf1S2hNZktjlWxCHaZT0/oEy0px24QMMP/h2XGlV18IcI841Ro+uch7oF4Lu2st3NaQXOJmeSv7O4cZZmXmZdO2yyV+KLIXxpubkBO0x3WiWbpYD2CD8DsA8tJGgRlMCFb6Nfi2R+qa2kKckEpp9ZNG4CtJSTK5MMrSnQVxx6UzVTybeuOKi9ui1CWO8UmhBOxMIvxJkAlY9xhcCtUcwbApOSvEdjlMsn8fePLKqsevjccyCdtdPVC77NtMyTKmUC6ZB0Ul22VRCRDdScNNfYrlbi9dzP5L1b7j+jPAoHmVHFKPEND1UksEpuqEx/oxfss+G765Fww0yDJh07QefmtwswcgzbkCVjfB9IGs0kwBv3Wvsq+HTopcvFDYW1sgY9fsptIJWZ4rdB7jlU7jW+JqEShIXuUyUnHDp+Q6qUrQuvXLZCrKonVJusRBdKh1L2dl6GPG10RXaZJFudSl2VfK6CmaV1pqVAqVZdKYpb2mLbSCt90ISPtADCeqoKd3G6buLknQHRB7O2H7nBZ0bvVSriuHQhsOKtbOcqP2knsH3G1oehetXNaUum1M2CkLaV6Xari3ReEIQxJqvaZY4jWdCjPgHFnVappPGp1zFCDRKLvh/ZS81Oilzytcobjb2bJaXdOizUjRVd9xtSEwUKcRYgNGye6C8ersDfCUvH6hr8UbeBPlmg3PHzORUEcdgmJWUvrSN1DdUdMgqqLp9iKiV0fR2C42HgGUS2t0CsCwDHnMYASi/h/iwz4tk7zS7EuH8GthNvKpcO4gp1Bo4Ka69B5o00wdNHXbZBCxrjDDTTrOI2dqtauLwDmgXjFgqQQVPn14j8HZm1y12hjQKTbUpGjoTl/XDQWH6hyQ3UxyJaBqp1LpcIobU9hU2I3C9QM6/qHWYXIvYr7M95FsXarx7l4U3zT9AbLXBLnJVaT1AR9e8StYwCRssufKYvnVH7uOiRmw+bXIzHk8V0WWPYsH1JlU9zdghQatA9V42gm48UyuBV5KoZqulJDFIdQTlK2JT/ACE+OyM1icFBTWW0J9tJC6DUlcKKV8gKYKeqc+zoXTNSIbaCsbdkBKp2qfDEvy2H4iGrg3VLAXvNFs7R5UamWhSqh0UdoXS+DqXItrIhH/BTAyi53mUADdFGA3/8M01N6nfjwOw62V/E+JFzzCHKtVxGqvr6h4iSqqoADqgwpSujcr2VbgV1uDOqlVQCUllZg3VW+CfXJMtqgRDa3QDYCDnXrZgIhwys0gJWSXrYcNN6CGxuajdWkhXo4hLWau180P2ziuuLIGTMJHuUuhjxpk6rxhm8M6po3jn6oduLRrTIVphlWRC27dBRCQOcXMIqteNORVA2jrJRfxRSkAoahWYXuSbKtUIFELk6uTQCUvGLxcgDFuXLlyxhEG43SKa5csRjFkap6mFy5EzJFrl6uXGjTd08Fy5dQMkukkFcuSUOZzV49erka7BfQp2yRTXq5Z8G/J4/dP2TiHbrlyHJ/wATZ7HLxx6lUeIOPVcuXY+wchBa5RHnVerlVPZNQkIkwd2y5chzf8QsXYXYef1Uu7Oi5cvKrsvnorSNCm8POq5cjZw7jg/hnyQc5cuVfp+ibN2cvVy5UCD/2Q=="/>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sp>
        <p:nvSpPr>
          <p:cNvPr id="3" name="Rectangle 2"/>
          <p:cNvSpPr/>
          <p:nvPr/>
        </p:nvSpPr>
        <p:spPr>
          <a:xfrm>
            <a:off x="4152901" y="1101726"/>
            <a:ext cx="1871663" cy="3603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Vanillekipferl</a:t>
            </a:r>
          </a:p>
        </p:txBody>
      </p:sp>
      <p:sp>
        <p:nvSpPr>
          <p:cNvPr id="6" name="Rectangle 5"/>
          <p:cNvSpPr/>
          <p:nvPr/>
        </p:nvSpPr>
        <p:spPr>
          <a:xfrm>
            <a:off x="8224838" y="1335089"/>
            <a:ext cx="1255712" cy="3651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Stollen</a:t>
            </a:r>
          </a:p>
        </p:txBody>
      </p:sp>
      <p:sp>
        <p:nvSpPr>
          <p:cNvPr id="7" name="Rectangle 6"/>
          <p:cNvSpPr/>
          <p:nvPr/>
        </p:nvSpPr>
        <p:spPr>
          <a:xfrm>
            <a:off x="4086226" y="3089276"/>
            <a:ext cx="1814513" cy="4111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Bratäpfel</a:t>
            </a:r>
          </a:p>
        </p:txBody>
      </p:sp>
      <p:pic>
        <p:nvPicPr>
          <p:cNvPr id="153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489" y="4292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5005389"/>
            <a:ext cx="23622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135313" y="6354763"/>
            <a:ext cx="1808162" cy="3619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Spekulatius</a:t>
            </a:r>
          </a:p>
        </p:txBody>
      </p:sp>
      <p:sp>
        <p:nvSpPr>
          <p:cNvPr id="15" name="Rectangle 14"/>
          <p:cNvSpPr/>
          <p:nvPr/>
        </p:nvSpPr>
        <p:spPr>
          <a:xfrm>
            <a:off x="5573714" y="4122738"/>
            <a:ext cx="1735137" cy="38576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Zimtsterne</a:t>
            </a:r>
          </a:p>
        </p:txBody>
      </p:sp>
      <p:pic>
        <p:nvPicPr>
          <p:cNvPr id="1537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2325" y="3233739"/>
            <a:ext cx="1906588"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477251" y="5648326"/>
            <a:ext cx="1814513" cy="3730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Bärentatzen</a:t>
            </a:r>
          </a:p>
        </p:txBody>
      </p:sp>
    </p:spTree>
    <p:extLst>
      <p:ext uri="{BB962C8B-B14F-4D97-AF65-F5344CB8AC3E}">
        <p14:creationId xmlns:p14="http://schemas.microsoft.com/office/powerpoint/2010/main" val="2961957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1738314" y="214314"/>
            <a:ext cx="4892675" cy="5792787"/>
          </a:xfrm>
        </p:spPr>
        <p:txBody>
          <a:bodyPr/>
          <a:lstStyle/>
          <a:p>
            <a:pPr eaLnBrk="1" hangingPunct="1">
              <a:spcBef>
                <a:spcPct val="5000"/>
              </a:spcBef>
              <a:buFontTx/>
              <a:buNone/>
            </a:pPr>
            <a:endParaRPr lang="en-GB" altLang="en-US" smtClean="0"/>
          </a:p>
          <a:p>
            <a:pPr eaLnBrk="1" hangingPunct="1">
              <a:spcBef>
                <a:spcPct val="5000"/>
              </a:spcBef>
              <a:buFontTx/>
              <a:buNone/>
            </a:pPr>
            <a:r>
              <a:rPr lang="en-GB" altLang="en-US" smtClean="0"/>
              <a:t>	</a:t>
            </a:r>
            <a:r>
              <a:rPr lang="en-GB" altLang="en-US" smtClean="0">
                <a:solidFill>
                  <a:schemeClr val="bg1"/>
                </a:solidFill>
                <a:latin typeface="Comic Sans MS" panose="030F0702030302020204" pitchFamily="66" charset="0"/>
              </a:rPr>
              <a:t>On the evening of December 5</a:t>
            </a:r>
            <a:r>
              <a:rPr lang="en-GB" altLang="en-US" baseline="30000" smtClean="0">
                <a:solidFill>
                  <a:schemeClr val="bg1"/>
                </a:solidFill>
                <a:latin typeface="Comic Sans MS" panose="030F0702030302020204" pitchFamily="66" charset="0"/>
              </a:rPr>
              <a:t>th</a:t>
            </a:r>
            <a:r>
              <a:rPr lang="en-GB" altLang="en-US" smtClean="0">
                <a:solidFill>
                  <a:schemeClr val="bg1"/>
                </a:solidFill>
                <a:latin typeface="Comic Sans MS" panose="030F0702030302020204" pitchFamily="66" charset="0"/>
              </a:rPr>
              <a:t> children leave their shoes or boots outside the front door. </a:t>
            </a:r>
          </a:p>
          <a:p>
            <a:pPr eaLnBrk="1" hangingPunct="1">
              <a:buFontTx/>
              <a:buNone/>
            </a:pPr>
            <a:endParaRPr lang="en-GB" altLang="en-US" smtClean="0">
              <a:latin typeface="Comic Sans MS" panose="030F0702030302020204" pitchFamily="66" charset="0"/>
            </a:endParaRPr>
          </a:p>
          <a:p>
            <a:pPr eaLnBrk="1" hangingPunct="1">
              <a:spcBef>
                <a:spcPct val="5000"/>
              </a:spcBef>
              <a:buFontTx/>
              <a:buNone/>
            </a:pPr>
            <a:r>
              <a:rPr lang="en-GB" altLang="en-US" sz="3600">
                <a:latin typeface="Comic Sans MS" panose="030F0702030302020204" pitchFamily="66" charset="0"/>
              </a:rPr>
              <a:t>	</a:t>
            </a:r>
            <a:r>
              <a:rPr lang="en-GB" altLang="en-US" smtClean="0">
                <a:solidFill>
                  <a:schemeClr val="bg1"/>
                </a:solidFill>
                <a:latin typeface="Comic Sans MS" panose="030F0702030302020204" pitchFamily="66" charset="0"/>
              </a:rPr>
              <a:t>That night, </a:t>
            </a:r>
            <a:r>
              <a:rPr lang="en-GB" altLang="en-US" b="1" smtClean="0">
                <a:solidFill>
                  <a:srgbClr val="FFFF00"/>
                </a:solidFill>
                <a:latin typeface="Comic Sans MS" panose="030F0702030302020204" pitchFamily="66" charset="0"/>
              </a:rPr>
              <a:t>St. Nikolaus</a:t>
            </a:r>
            <a:r>
              <a:rPr lang="en-GB" altLang="en-US" smtClean="0">
                <a:latin typeface="Comic Sans MS" panose="030F0702030302020204" pitchFamily="66" charset="0"/>
              </a:rPr>
              <a:t> </a:t>
            </a:r>
            <a:r>
              <a:rPr lang="en-GB" altLang="en-US" smtClean="0">
                <a:solidFill>
                  <a:schemeClr val="bg1"/>
                </a:solidFill>
                <a:latin typeface="Comic Sans MS" panose="030F0702030302020204" pitchFamily="66" charset="0"/>
              </a:rPr>
              <a:t>visits and fills the shoes with chocolates, fruit, nuts &amp; sweets.</a:t>
            </a:r>
          </a:p>
          <a:p>
            <a:pPr eaLnBrk="1" hangingPunct="1">
              <a:buFontTx/>
              <a:buNone/>
            </a:pPr>
            <a:endParaRPr lang="en-GB" altLang="en-US" smtClean="0">
              <a:latin typeface="Comic Sans MS" panose="030F0702030302020204" pitchFamily="66" charset="0"/>
            </a:endParaRPr>
          </a:p>
        </p:txBody>
      </p:sp>
      <p:graphicFrame>
        <p:nvGraphicFramePr>
          <p:cNvPr id="16387" name="Object 3"/>
          <p:cNvGraphicFramePr>
            <a:graphicFrameLocks noChangeAspect="1"/>
          </p:cNvGraphicFramePr>
          <p:nvPr/>
        </p:nvGraphicFramePr>
        <p:xfrm>
          <a:off x="7024689" y="571501"/>
          <a:ext cx="1811337" cy="1584325"/>
        </p:xfrm>
        <a:graphic>
          <a:graphicData uri="http://schemas.openxmlformats.org/presentationml/2006/ole">
            <mc:AlternateContent xmlns:mc="http://schemas.openxmlformats.org/markup-compatibility/2006">
              <mc:Choice xmlns:v="urn:schemas-microsoft-com:vml" Requires="v">
                <p:oleObj spid="_x0000_s1038" r:id="rId3" imgW="4241549" imgH="3408630" progId="">
                  <p:embed/>
                </p:oleObj>
              </mc:Choice>
              <mc:Fallback>
                <p:oleObj r:id="rId3" imgW="4241549" imgH="34086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9" y="571501"/>
                        <a:ext cx="18113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88" name="Picture 7" descr="http://www.germany.info/Vertretung/usa/bilder/05__bis__10__Themen/en/05__Culture/05__German__Traditions/01__Traditions/St.Nikolaus__3__dpa,property=Galeriebild__gross.jpg"/>
          <p:cNvPicPr>
            <a:picLocks noChangeAspect="1" noChangeArrowheads="1"/>
          </p:cNvPicPr>
          <p:nvPr/>
        </p:nvPicPr>
        <p:blipFill>
          <a:blip r:embed="rId5">
            <a:extLst>
              <a:ext uri="{28A0092B-C50C-407E-A947-70E740481C1C}">
                <a14:useLocalDpi xmlns:a14="http://schemas.microsoft.com/office/drawing/2010/main" val="0"/>
              </a:ext>
            </a:extLst>
          </a:blip>
          <a:srcRect l="8261"/>
          <a:stretch>
            <a:fillRect/>
          </a:stretch>
        </p:blipFill>
        <p:spPr bwMode="auto">
          <a:xfrm>
            <a:off x="8739188" y="4071938"/>
            <a:ext cx="1587500" cy="2506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9" descr="http://perso.wanadoo.fr/melany.dictons/nicolascarte.jpg"/>
          <p:cNvPicPr>
            <a:picLocks noChangeAspect="1" noChangeArrowheads="1"/>
          </p:cNvPicPr>
          <p:nvPr/>
        </p:nvPicPr>
        <p:blipFill>
          <a:blip r:embed="rId6">
            <a:extLst>
              <a:ext uri="{28A0092B-C50C-407E-A947-70E740481C1C}">
                <a14:useLocalDpi xmlns:a14="http://schemas.microsoft.com/office/drawing/2010/main" val="0"/>
              </a:ext>
            </a:extLst>
          </a:blip>
          <a:srcRect l="4167"/>
          <a:stretch>
            <a:fillRect/>
          </a:stretch>
        </p:blipFill>
        <p:spPr bwMode="auto">
          <a:xfrm>
            <a:off x="6738938" y="3214688"/>
            <a:ext cx="1643062" cy="2500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0550" y="115888"/>
            <a:ext cx="10477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520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524001" y="642938"/>
            <a:ext cx="7000875" cy="5524500"/>
          </a:xfrm>
          <a:noFill/>
        </p:spPr>
        <p:txBody>
          <a:bodyPr/>
          <a:lstStyle/>
          <a:p>
            <a:pPr eaLnBrk="1" hangingPunct="1">
              <a:spcBef>
                <a:spcPct val="0"/>
              </a:spcBef>
              <a:buFontTx/>
              <a:buNone/>
            </a:pPr>
            <a:r>
              <a:rPr lang="en-GB" altLang="en-US" sz="3600">
                <a:latin typeface="Calisto MT" panose="02040603050505030304" pitchFamily="18" charset="0"/>
              </a:rPr>
              <a:t>	</a:t>
            </a:r>
            <a:r>
              <a:rPr lang="en-GB" altLang="en-US">
                <a:solidFill>
                  <a:schemeClr val="bg1"/>
                </a:solidFill>
                <a:latin typeface="Comic Sans MS" panose="030F0702030302020204" pitchFamily="66" charset="0"/>
              </a:rPr>
              <a:t>German families celebrate Christmas </a:t>
            </a:r>
            <a:r>
              <a:rPr lang="en-GB" altLang="en-US" u="sng">
                <a:solidFill>
                  <a:schemeClr val="bg1"/>
                </a:solidFill>
                <a:latin typeface="Comic Sans MS" panose="030F0702030302020204" pitchFamily="66" charset="0"/>
              </a:rPr>
              <a:t>on the morning of Christmas Eve</a:t>
            </a:r>
            <a:r>
              <a:rPr lang="en-GB" altLang="en-US" u="sng">
                <a:latin typeface="Comic Sans MS" panose="030F0702030302020204" pitchFamily="66" charset="0"/>
              </a:rPr>
              <a:t>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Heiligabend</a:t>
            </a: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The family decorates the tree with apples, sometimes with real candles, baubles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Kugeln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with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Engelshaar</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(‘angel’s hair’ – tinsel).  </a:t>
            </a:r>
          </a:p>
          <a:p>
            <a:pPr eaLnBrk="1" hangingPunct="1">
              <a:spcBef>
                <a:spcPct val="0"/>
              </a:spcBef>
              <a:buFontTx/>
              <a:buNone/>
            </a:pPr>
            <a:endParaRPr lang="en-GB" altLang="en-US">
              <a:solidFill>
                <a:schemeClr val="bg1"/>
              </a:solidFill>
              <a:latin typeface="Comic Sans MS" panose="030F0702030302020204" pitchFamily="66" charset="0"/>
            </a:endParaRP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At the top of the tree is a star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Stern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at the foot of the tree the crib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Krippe</a:t>
            </a:r>
            <a:r>
              <a:rPr lang="en-GB" altLang="en-US">
                <a:latin typeface="Comic Sans MS" panose="030F0702030302020204" pitchFamily="66" charset="0"/>
              </a:rPr>
              <a:t>).	</a:t>
            </a:r>
          </a:p>
        </p:txBody>
      </p:sp>
      <p:pic>
        <p:nvPicPr>
          <p:cNvPr id="18435" name="Picture 11" descr="mrs_claus_decorate_christmas_tre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180976"/>
            <a:ext cx="1595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cr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5627688"/>
            <a:ext cx="20701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6" y="5403850"/>
            <a:ext cx="1757363"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9" y="2549526"/>
            <a:ext cx="2016125"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3" descr="https://encrypted-tbn2.gstatic.com/images?q=tbn:ANd9GcT_w1zgOql_VACX4IXC3UAKIjlym1KIW1o7D2qBlTfbpgIhX2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1726" y="3795714"/>
            <a:ext cx="15271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048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4372" y="462666"/>
            <a:ext cx="10717368" cy="6395334"/>
          </a:xfrm>
          <a:prstGeom prst="rect">
            <a:avLst/>
          </a:prstGeom>
        </p:spPr>
      </p:pic>
      <p:sp>
        <p:nvSpPr>
          <p:cNvPr id="3" name="TextBox 2"/>
          <p:cNvSpPr txBox="1"/>
          <p:nvPr/>
        </p:nvSpPr>
        <p:spPr>
          <a:xfrm>
            <a:off x="5396248" y="0"/>
            <a:ext cx="6632620" cy="461665"/>
          </a:xfrm>
          <a:prstGeom prst="rect">
            <a:avLst/>
          </a:prstGeom>
          <a:noFill/>
        </p:spPr>
        <p:txBody>
          <a:bodyPr wrap="square" rtlCol="0">
            <a:spAutoFit/>
          </a:bodyPr>
          <a:lstStyle/>
          <a:p>
            <a:r>
              <a:rPr lang="en-GB" sz="2400" dirty="0" smtClean="0"/>
              <a:t>Write down 1-12. What activities do they mention?</a:t>
            </a:r>
            <a:endParaRPr lang="en-GB" sz="2400" dirty="0"/>
          </a:p>
        </p:txBody>
      </p:sp>
      <p:pic>
        <p:nvPicPr>
          <p:cNvPr id="4" name="21 Kapitel 4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372" y="1449820"/>
            <a:ext cx="609600" cy="609600"/>
          </a:xfrm>
          <a:prstGeom prst="rect">
            <a:avLst/>
          </a:prstGeom>
        </p:spPr>
      </p:pic>
    </p:spTree>
    <p:extLst>
      <p:ext uri="{BB962C8B-B14F-4D97-AF65-F5344CB8AC3E}">
        <p14:creationId xmlns:p14="http://schemas.microsoft.com/office/powerpoint/2010/main" val="1153673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7509" y="2817656"/>
            <a:ext cx="5840457" cy="3106626"/>
          </a:xfrm>
          <a:prstGeom prst="rect">
            <a:avLst/>
          </a:prstGeom>
        </p:spPr>
      </p:pic>
      <p:sp>
        <p:nvSpPr>
          <p:cNvPr id="3" name="TextBox 2"/>
          <p:cNvSpPr txBox="1"/>
          <p:nvPr/>
        </p:nvSpPr>
        <p:spPr>
          <a:xfrm>
            <a:off x="978794" y="1223493"/>
            <a:ext cx="10135673" cy="1292662"/>
          </a:xfrm>
          <a:prstGeom prst="rect">
            <a:avLst/>
          </a:prstGeom>
          <a:noFill/>
        </p:spPr>
        <p:txBody>
          <a:bodyPr wrap="square" rtlCol="0">
            <a:spAutoFit/>
          </a:bodyPr>
          <a:lstStyle/>
          <a:p>
            <a:r>
              <a:rPr lang="en-GB" sz="2600" dirty="0" smtClean="0"/>
              <a:t>Copy this information in to your book. </a:t>
            </a:r>
          </a:p>
          <a:p>
            <a:r>
              <a:rPr lang="en-GB" sz="2600" dirty="0" smtClean="0"/>
              <a:t>Remember </a:t>
            </a:r>
            <a:r>
              <a:rPr lang="en-GB" sz="2600" dirty="0" err="1" smtClean="0"/>
              <a:t>ich</a:t>
            </a:r>
            <a:r>
              <a:rPr lang="en-GB" sz="2600" dirty="0" smtClean="0"/>
              <a:t> = I    du= you    </a:t>
            </a:r>
            <a:r>
              <a:rPr lang="en-GB" sz="2600" dirty="0" err="1" smtClean="0"/>
              <a:t>er</a:t>
            </a:r>
            <a:r>
              <a:rPr lang="en-GB" sz="2600" dirty="0" smtClean="0"/>
              <a:t>/</a:t>
            </a:r>
            <a:r>
              <a:rPr lang="en-GB" sz="2600" dirty="0" err="1" smtClean="0"/>
              <a:t>sie</a:t>
            </a:r>
            <a:r>
              <a:rPr lang="en-GB" sz="2600" dirty="0" smtClean="0"/>
              <a:t> = he/she</a:t>
            </a:r>
          </a:p>
          <a:p>
            <a:r>
              <a:rPr lang="en-GB" sz="2600" dirty="0" smtClean="0"/>
              <a:t>(Therefore I play, you play, he/she plays      I go, you go, he/she goes)</a:t>
            </a:r>
            <a:endParaRPr lang="en-GB" sz="2600" dirty="0"/>
          </a:p>
        </p:txBody>
      </p:sp>
    </p:spTree>
    <p:extLst>
      <p:ext uri="{BB962C8B-B14F-4D97-AF65-F5344CB8AC3E}">
        <p14:creationId xmlns:p14="http://schemas.microsoft.com/office/powerpoint/2010/main" val="693186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6660" y="888305"/>
            <a:ext cx="5784157" cy="5564704"/>
          </a:xfrm>
          <a:prstGeom prst="rect">
            <a:avLst/>
          </a:prstGeom>
        </p:spPr>
      </p:pic>
      <p:sp>
        <p:nvSpPr>
          <p:cNvPr id="3" name="TextBox 2"/>
          <p:cNvSpPr txBox="1"/>
          <p:nvPr/>
        </p:nvSpPr>
        <p:spPr>
          <a:xfrm>
            <a:off x="1159099" y="241974"/>
            <a:ext cx="10135673" cy="492443"/>
          </a:xfrm>
          <a:prstGeom prst="rect">
            <a:avLst/>
          </a:prstGeom>
          <a:noFill/>
        </p:spPr>
        <p:txBody>
          <a:bodyPr wrap="square" rtlCol="0">
            <a:spAutoFit/>
          </a:bodyPr>
          <a:lstStyle/>
          <a:p>
            <a:r>
              <a:rPr lang="en-GB" sz="2600" dirty="0" smtClean="0"/>
              <a:t>Copy this information in to your book. </a:t>
            </a:r>
          </a:p>
        </p:txBody>
      </p:sp>
    </p:spTree>
    <p:extLst>
      <p:ext uri="{BB962C8B-B14F-4D97-AF65-F5344CB8AC3E}">
        <p14:creationId xmlns:p14="http://schemas.microsoft.com/office/powerpoint/2010/main" val="314323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157" y="515155"/>
            <a:ext cx="9903854" cy="892552"/>
          </a:xfrm>
          <a:prstGeom prst="rect">
            <a:avLst/>
          </a:prstGeom>
          <a:noFill/>
        </p:spPr>
        <p:txBody>
          <a:bodyPr wrap="square" rtlCol="0">
            <a:spAutoFit/>
          </a:bodyPr>
          <a:lstStyle/>
          <a:p>
            <a:r>
              <a:rPr lang="en-GB" sz="2600" dirty="0" smtClean="0"/>
              <a:t>Now, either make a poster of the sports phrases from the vocab slide or play on </a:t>
            </a:r>
            <a:r>
              <a:rPr lang="en-GB" sz="2600" dirty="0" err="1" smtClean="0"/>
              <a:t>Linguascope</a:t>
            </a:r>
            <a:r>
              <a:rPr lang="en-GB" sz="2600" dirty="0" smtClean="0"/>
              <a:t> at the sports sections in the beginner area</a:t>
            </a:r>
            <a:r>
              <a:rPr lang="en-GB" sz="2600" dirty="0" smtClean="0"/>
              <a:t>.</a:t>
            </a:r>
            <a:endParaRPr lang="en-GB" sz="2600" dirty="0" smtClean="0"/>
          </a:p>
        </p:txBody>
      </p:sp>
      <p:pic>
        <p:nvPicPr>
          <p:cNvPr id="3" name="Picture 2"/>
          <p:cNvPicPr>
            <a:picLocks noChangeAspect="1"/>
          </p:cNvPicPr>
          <p:nvPr/>
        </p:nvPicPr>
        <p:blipFill>
          <a:blip r:embed="rId2"/>
          <a:stretch>
            <a:fillRect/>
          </a:stretch>
        </p:blipFill>
        <p:spPr>
          <a:xfrm>
            <a:off x="2300756" y="2404190"/>
            <a:ext cx="6687575" cy="2798874"/>
          </a:xfrm>
          <a:prstGeom prst="rect">
            <a:avLst/>
          </a:prstGeom>
        </p:spPr>
      </p:pic>
    </p:spTree>
    <p:extLst>
      <p:ext uri="{BB962C8B-B14F-4D97-AF65-F5344CB8AC3E}">
        <p14:creationId xmlns:p14="http://schemas.microsoft.com/office/powerpoint/2010/main" val="1693736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2 – w/c 8</a:t>
            </a:r>
            <a:r>
              <a:rPr lang="en-GB" sz="2600" b="1" u="sng" baseline="30000" dirty="0" smtClean="0"/>
              <a:t>th</a:t>
            </a:r>
            <a:r>
              <a:rPr lang="en-GB" sz="2600" b="1" u="sng" dirty="0" smtClean="0"/>
              <a:t> Nov</a:t>
            </a:r>
            <a:endParaRPr lang="en-GB" sz="2600" b="1" u="sng" dirty="0"/>
          </a:p>
        </p:txBody>
      </p:sp>
      <p:pic>
        <p:nvPicPr>
          <p:cNvPr id="3" name="Picture 2"/>
          <p:cNvPicPr>
            <a:picLocks noChangeAspect="1"/>
          </p:cNvPicPr>
          <p:nvPr/>
        </p:nvPicPr>
        <p:blipFill>
          <a:blip r:embed="rId2"/>
          <a:stretch>
            <a:fillRect/>
          </a:stretch>
        </p:blipFill>
        <p:spPr>
          <a:xfrm>
            <a:off x="543449" y="1264818"/>
            <a:ext cx="4659683" cy="4073816"/>
          </a:xfrm>
          <a:prstGeom prst="rect">
            <a:avLst/>
          </a:prstGeom>
        </p:spPr>
      </p:pic>
      <p:pic>
        <p:nvPicPr>
          <p:cNvPr id="4" name="Picture 3"/>
          <p:cNvPicPr>
            <a:picLocks noChangeAspect="1"/>
          </p:cNvPicPr>
          <p:nvPr/>
        </p:nvPicPr>
        <p:blipFill>
          <a:blip r:embed="rId3"/>
          <a:stretch>
            <a:fillRect/>
          </a:stretch>
        </p:blipFill>
        <p:spPr>
          <a:xfrm>
            <a:off x="6349539" y="1303799"/>
            <a:ext cx="5009923" cy="3765126"/>
          </a:xfrm>
          <a:prstGeom prst="rect">
            <a:avLst/>
          </a:prstGeom>
        </p:spPr>
      </p:pic>
      <p:sp>
        <p:nvSpPr>
          <p:cNvPr id="5" name="TextBox 4"/>
          <p:cNvSpPr txBox="1"/>
          <p:nvPr/>
        </p:nvSpPr>
        <p:spPr>
          <a:xfrm>
            <a:off x="3916504" y="215059"/>
            <a:ext cx="6954591" cy="830997"/>
          </a:xfrm>
          <a:prstGeom prst="rect">
            <a:avLst/>
          </a:prstGeom>
          <a:noFill/>
        </p:spPr>
        <p:txBody>
          <a:bodyPr wrap="square" rtlCol="0">
            <a:spAutoFit/>
          </a:bodyPr>
          <a:lstStyle/>
          <a:p>
            <a:r>
              <a:rPr lang="en-GB" sz="2400" dirty="0" smtClean="0"/>
              <a:t>Copy this vocab in to your book and try and learn it.</a:t>
            </a:r>
          </a:p>
          <a:p>
            <a:r>
              <a:rPr lang="en-GB" sz="2400" dirty="0" smtClean="0"/>
              <a:t>You could also make a poster </a:t>
            </a:r>
            <a:endParaRPr lang="en-GB" sz="2400" dirty="0"/>
          </a:p>
        </p:txBody>
      </p:sp>
    </p:spTree>
    <p:extLst>
      <p:ext uri="{BB962C8B-B14F-4D97-AF65-F5344CB8AC3E}">
        <p14:creationId xmlns:p14="http://schemas.microsoft.com/office/powerpoint/2010/main" val="187493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7887" y="-67188"/>
            <a:ext cx="7112023" cy="6765912"/>
          </a:xfrm>
          <a:prstGeom prst="rect">
            <a:avLst/>
          </a:prstGeom>
        </p:spPr>
      </p:pic>
      <p:sp>
        <p:nvSpPr>
          <p:cNvPr id="3" name="TextBox 2"/>
          <p:cNvSpPr txBox="1"/>
          <p:nvPr/>
        </p:nvSpPr>
        <p:spPr>
          <a:xfrm>
            <a:off x="9401577" y="991673"/>
            <a:ext cx="2240924" cy="1692771"/>
          </a:xfrm>
          <a:prstGeom prst="rect">
            <a:avLst/>
          </a:prstGeom>
          <a:noFill/>
        </p:spPr>
        <p:txBody>
          <a:bodyPr wrap="square" rtlCol="0">
            <a:spAutoFit/>
          </a:bodyPr>
          <a:lstStyle/>
          <a:p>
            <a:r>
              <a:rPr lang="en-GB" sz="2600" dirty="0" smtClean="0"/>
              <a:t>Match up the pictures 1-12 with the phrases a-l</a:t>
            </a:r>
            <a:endParaRPr lang="en-GB" sz="2600" dirty="0"/>
          </a:p>
        </p:txBody>
      </p:sp>
    </p:spTree>
    <p:extLst>
      <p:ext uri="{BB962C8B-B14F-4D97-AF65-F5344CB8AC3E}">
        <p14:creationId xmlns:p14="http://schemas.microsoft.com/office/powerpoint/2010/main" val="2300326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1216</Words>
  <Application>Microsoft Office PowerPoint</Application>
  <PresentationFormat>Widescreen</PresentationFormat>
  <Paragraphs>119</Paragraphs>
  <Slides>39</Slides>
  <Notes>1</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39</vt:i4>
      </vt:variant>
    </vt:vector>
  </HeadingPairs>
  <TitlesOfParts>
    <vt:vector size="48" baseType="lpstr">
      <vt:lpstr>Arial</vt:lpstr>
      <vt:lpstr>Calibri</vt:lpstr>
      <vt:lpstr>Calibri Light</vt:lpstr>
      <vt:lpstr>Calisto MT</vt:lpstr>
      <vt:lpstr>Comic Sans MS</vt:lpstr>
      <vt:lpstr>Forte</vt:lpstr>
      <vt:lpstr>Papyrus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Weihnachten  in Deutschland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Weihnachtsbäckerei</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32</cp:revision>
  <dcterms:created xsi:type="dcterms:W3CDTF">2021-09-01T11:16:35Z</dcterms:created>
  <dcterms:modified xsi:type="dcterms:W3CDTF">2021-10-22T09:23:05Z</dcterms:modified>
</cp:coreProperties>
</file>