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71" r:id="rId5"/>
    <p:sldId id="265" r:id="rId6"/>
    <p:sldId id="272" r:id="rId7"/>
    <p:sldId id="266" r:id="rId8"/>
    <p:sldId id="273" r:id="rId9"/>
    <p:sldId id="267" r:id="rId10"/>
    <p:sldId id="274" r:id="rId11"/>
    <p:sldId id="268" r:id="rId12"/>
    <p:sldId id="275"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22/10/2021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22/10/2021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22/10/2021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22/10/2021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wordreference.co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6883"/>
            <a:ext cx="10641732" cy="7109639"/>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8 French TERM 2</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Studio 1 textbook, chapter 1</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do the activities on the following slides. Then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It should also be copied in to their orange books. A plan for the term is on the next slide.</a:t>
            </a:r>
          </a:p>
          <a:p>
            <a:endParaRPr lang="en-GB" sz="2400" b="1" dirty="0" smtClean="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dirty="0" smtClean="0"/>
              <a:t>Any </a:t>
            </a:r>
            <a:r>
              <a:rPr lang="en-GB" sz="2400" dirty="0"/>
              <a:t>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164928" y="3895709"/>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8094" y="701571"/>
            <a:ext cx="7583626" cy="3003530"/>
          </a:xfrm>
          <a:prstGeom prst="rect">
            <a:avLst/>
          </a:prstGeom>
        </p:spPr>
      </p:pic>
    </p:spTree>
    <p:extLst>
      <p:ext uri="{BB962C8B-B14F-4D97-AF65-F5344CB8AC3E}">
        <p14:creationId xmlns:p14="http://schemas.microsoft.com/office/powerpoint/2010/main" val="93370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D9DD-EB63-4186-874A-5AD29E5E0128}"/>
              </a:ext>
            </a:extLst>
          </p:cNvPr>
          <p:cNvSpPr>
            <a:spLocks noGrp="1"/>
          </p:cNvSpPr>
          <p:nvPr>
            <p:ph type="title"/>
          </p:nvPr>
        </p:nvSpPr>
        <p:spPr/>
        <p:txBody>
          <a:bodyPr>
            <a:noAutofit/>
          </a:bodyPr>
          <a:lstStyle/>
          <a:p>
            <a:r>
              <a:rPr lang="en-GB" sz="2800" b="1" u="sng" dirty="0"/>
              <a:t>Week 5 </a:t>
            </a:r>
            <a:r>
              <a:rPr lang="en-GB" sz="2800" dirty="0"/>
              <a:t>– Read the text and fill in the grid in your book. Write a similar text about your family or make one up. Try to learn as much of the vocab on the following slide as you can.</a:t>
            </a:r>
          </a:p>
        </p:txBody>
      </p:sp>
      <p:pic>
        <p:nvPicPr>
          <p:cNvPr id="4" name="Picture 3">
            <a:extLst>
              <a:ext uri="{FF2B5EF4-FFF2-40B4-BE49-F238E27FC236}">
                <a16:creationId xmlns:a16="http://schemas.microsoft.com/office/drawing/2014/main" id="{D98F0B11-2A8F-4F36-B8F4-59EE3128C9BA}"/>
              </a:ext>
            </a:extLst>
          </p:cNvPr>
          <p:cNvPicPr>
            <a:picLocks noChangeAspect="1"/>
          </p:cNvPicPr>
          <p:nvPr/>
        </p:nvPicPr>
        <p:blipFill>
          <a:blip r:embed="rId2"/>
          <a:stretch>
            <a:fillRect/>
          </a:stretch>
        </p:blipFill>
        <p:spPr>
          <a:xfrm>
            <a:off x="1497496" y="1807389"/>
            <a:ext cx="9885457" cy="2512820"/>
          </a:xfrm>
          <a:prstGeom prst="rect">
            <a:avLst/>
          </a:prstGeom>
        </p:spPr>
      </p:pic>
      <p:pic>
        <p:nvPicPr>
          <p:cNvPr id="5" name="Picture 4">
            <a:extLst>
              <a:ext uri="{FF2B5EF4-FFF2-40B4-BE49-F238E27FC236}">
                <a16:creationId xmlns:a16="http://schemas.microsoft.com/office/drawing/2014/main" id="{E265FED6-2000-4E5B-9997-7E08E5D6336A}"/>
              </a:ext>
            </a:extLst>
          </p:cNvPr>
          <p:cNvPicPr>
            <a:picLocks noChangeAspect="1"/>
          </p:cNvPicPr>
          <p:nvPr/>
        </p:nvPicPr>
        <p:blipFill>
          <a:blip r:embed="rId3"/>
          <a:stretch>
            <a:fillRect/>
          </a:stretch>
        </p:blipFill>
        <p:spPr>
          <a:xfrm>
            <a:off x="2439798" y="4591395"/>
            <a:ext cx="7312403" cy="1093788"/>
          </a:xfrm>
          <a:prstGeom prst="rect">
            <a:avLst/>
          </a:prstGeom>
        </p:spPr>
      </p:pic>
    </p:spTree>
    <p:extLst>
      <p:ext uri="{BB962C8B-B14F-4D97-AF65-F5344CB8AC3E}">
        <p14:creationId xmlns:p14="http://schemas.microsoft.com/office/powerpoint/2010/main" val="408682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9381" y="692787"/>
            <a:ext cx="6949142" cy="4841113"/>
          </a:xfrm>
          <a:prstGeom prst="rect">
            <a:avLst/>
          </a:prstGeom>
        </p:spPr>
      </p:pic>
    </p:spTree>
    <p:extLst>
      <p:ext uri="{BB962C8B-B14F-4D97-AF65-F5344CB8AC3E}">
        <p14:creationId xmlns:p14="http://schemas.microsoft.com/office/powerpoint/2010/main" val="155684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569D-B9FD-43BB-AD2C-EFCA786A0BDC}"/>
              </a:ext>
            </a:extLst>
          </p:cNvPr>
          <p:cNvSpPr>
            <a:spLocks noGrp="1"/>
          </p:cNvSpPr>
          <p:nvPr>
            <p:ph type="title"/>
          </p:nvPr>
        </p:nvSpPr>
        <p:spPr/>
        <p:txBody>
          <a:bodyPr>
            <a:noAutofit/>
          </a:bodyPr>
          <a:lstStyle/>
          <a:p>
            <a:r>
              <a:rPr lang="en-GB" sz="2800" b="1" u="sng" dirty="0"/>
              <a:t>Week 6 </a:t>
            </a:r>
            <a:r>
              <a:rPr lang="en-GB" sz="2800" dirty="0"/>
              <a:t>– revision week. Make a revision poster about the topics we have covered this term. You can also do some revision activities on </a:t>
            </a:r>
            <a:r>
              <a:rPr lang="en-GB" sz="2800" dirty="0" err="1"/>
              <a:t>linguascope</a:t>
            </a:r>
            <a:r>
              <a:rPr lang="en-GB" sz="2800" dirty="0"/>
              <a:t>.</a:t>
            </a:r>
          </a:p>
        </p:txBody>
      </p:sp>
      <p:pic>
        <p:nvPicPr>
          <p:cNvPr id="4" name="Picture 3">
            <a:extLst>
              <a:ext uri="{FF2B5EF4-FFF2-40B4-BE49-F238E27FC236}">
                <a16:creationId xmlns:a16="http://schemas.microsoft.com/office/drawing/2014/main" id="{5327B570-7F5A-4528-B58C-167DCA95FBF9}"/>
              </a:ext>
            </a:extLst>
          </p:cNvPr>
          <p:cNvPicPr>
            <a:picLocks noChangeAspect="1"/>
          </p:cNvPicPr>
          <p:nvPr/>
        </p:nvPicPr>
        <p:blipFill>
          <a:blip r:embed="rId2"/>
          <a:stretch>
            <a:fillRect/>
          </a:stretch>
        </p:blipFill>
        <p:spPr>
          <a:xfrm>
            <a:off x="2162175" y="2246284"/>
            <a:ext cx="7867650" cy="3800475"/>
          </a:xfrm>
          <a:prstGeom prst="rect">
            <a:avLst/>
          </a:prstGeom>
        </p:spPr>
      </p:pic>
      <p:sp>
        <p:nvSpPr>
          <p:cNvPr id="6" name="Oval 5">
            <a:extLst>
              <a:ext uri="{FF2B5EF4-FFF2-40B4-BE49-F238E27FC236}">
                <a16:creationId xmlns:a16="http://schemas.microsoft.com/office/drawing/2014/main" id="{86CB5E0C-1B66-47C0-B7B1-53CAB76E5FD0}"/>
              </a:ext>
            </a:extLst>
          </p:cNvPr>
          <p:cNvSpPr/>
          <p:nvPr/>
        </p:nvSpPr>
        <p:spPr>
          <a:xfrm>
            <a:off x="5814646" y="4568799"/>
            <a:ext cx="1308296"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DFFD090B-C8B4-4E5F-80CB-97B953E09064}"/>
              </a:ext>
            </a:extLst>
          </p:cNvPr>
          <p:cNvSpPr/>
          <p:nvPr/>
        </p:nvSpPr>
        <p:spPr>
          <a:xfrm>
            <a:off x="4564965" y="4568800"/>
            <a:ext cx="1308296"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6119310-61EB-4903-913B-543D79311683}"/>
              </a:ext>
            </a:extLst>
          </p:cNvPr>
          <p:cNvSpPr/>
          <p:nvPr/>
        </p:nvSpPr>
        <p:spPr>
          <a:xfrm>
            <a:off x="8480474" y="3483741"/>
            <a:ext cx="1308296"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91B9A4B-4853-41E5-92FB-AC96B70E08B7}"/>
              </a:ext>
            </a:extLst>
          </p:cNvPr>
          <p:cNvSpPr/>
          <p:nvPr/>
        </p:nvSpPr>
        <p:spPr>
          <a:xfrm>
            <a:off x="5814646" y="3350421"/>
            <a:ext cx="1308296"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415C-282C-473B-948D-F1203A7ABED7}"/>
              </a:ext>
            </a:extLst>
          </p:cNvPr>
          <p:cNvSpPr>
            <a:spLocks noGrp="1"/>
          </p:cNvSpPr>
          <p:nvPr>
            <p:ph type="title"/>
          </p:nvPr>
        </p:nvSpPr>
        <p:spPr/>
        <p:txBody>
          <a:bodyPr>
            <a:noAutofit/>
          </a:bodyPr>
          <a:lstStyle/>
          <a:p>
            <a:r>
              <a:rPr lang="en-GB" sz="2800" b="1" u="sng" dirty="0"/>
              <a:t>Week 7 </a:t>
            </a:r>
            <a:r>
              <a:rPr lang="en-GB" sz="2800" dirty="0"/>
              <a:t>– Contact Mrs Brown for the assessment paper. You can also do some Christmas activities on </a:t>
            </a:r>
            <a:r>
              <a:rPr lang="en-GB" sz="2800" dirty="0" err="1"/>
              <a:t>Linguascope</a:t>
            </a:r>
            <a:r>
              <a:rPr lang="en-GB" sz="2800" dirty="0"/>
              <a:t> or make a French Christmas card.</a:t>
            </a:r>
          </a:p>
        </p:txBody>
      </p:sp>
      <p:pic>
        <p:nvPicPr>
          <p:cNvPr id="4" name="Picture 3">
            <a:extLst>
              <a:ext uri="{FF2B5EF4-FFF2-40B4-BE49-F238E27FC236}">
                <a16:creationId xmlns:a16="http://schemas.microsoft.com/office/drawing/2014/main" id="{37EDEBE8-862F-497C-ABDA-549202B53662}"/>
              </a:ext>
            </a:extLst>
          </p:cNvPr>
          <p:cNvPicPr>
            <a:picLocks noChangeAspect="1"/>
          </p:cNvPicPr>
          <p:nvPr/>
        </p:nvPicPr>
        <p:blipFill>
          <a:blip r:embed="rId2"/>
          <a:stretch>
            <a:fillRect/>
          </a:stretch>
        </p:blipFill>
        <p:spPr>
          <a:xfrm>
            <a:off x="191087" y="2103438"/>
            <a:ext cx="5983530" cy="2890594"/>
          </a:xfrm>
          <a:prstGeom prst="rect">
            <a:avLst/>
          </a:prstGeom>
        </p:spPr>
      </p:pic>
      <p:sp>
        <p:nvSpPr>
          <p:cNvPr id="5" name="Oval 4">
            <a:extLst>
              <a:ext uri="{FF2B5EF4-FFF2-40B4-BE49-F238E27FC236}">
                <a16:creationId xmlns:a16="http://schemas.microsoft.com/office/drawing/2014/main" id="{9A8D9C01-A29C-4703-8B8B-C0E9F324E4EE}"/>
              </a:ext>
            </a:extLst>
          </p:cNvPr>
          <p:cNvSpPr/>
          <p:nvPr/>
        </p:nvSpPr>
        <p:spPr>
          <a:xfrm>
            <a:off x="2890910" y="2103438"/>
            <a:ext cx="935503" cy="104772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870BF9C-67D9-42B2-8D59-B324C4C9931B}"/>
              </a:ext>
            </a:extLst>
          </p:cNvPr>
          <p:cNvPicPr>
            <a:picLocks noChangeAspect="1"/>
          </p:cNvPicPr>
          <p:nvPr/>
        </p:nvPicPr>
        <p:blipFill>
          <a:blip r:embed="rId3"/>
          <a:stretch>
            <a:fillRect/>
          </a:stretch>
        </p:blipFill>
        <p:spPr>
          <a:xfrm>
            <a:off x="9301090" y="2090737"/>
            <a:ext cx="2752725" cy="2676525"/>
          </a:xfrm>
          <a:prstGeom prst="rect">
            <a:avLst/>
          </a:prstGeom>
        </p:spPr>
      </p:pic>
      <p:pic>
        <p:nvPicPr>
          <p:cNvPr id="7" name="Picture 6">
            <a:extLst>
              <a:ext uri="{FF2B5EF4-FFF2-40B4-BE49-F238E27FC236}">
                <a16:creationId xmlns:a16="http://schemas.microsoft.com/office/drawing/2014/main" id="{659233D4-F33F-4780-B445-6C27A0C4F200}"/>
              </a:ext>
            </a:extLst>
          </p:cNvPr>
          <p:cNvPicPr>
            <a:picLocks noChangeAspect="1"/>
          </p:cNvPicPr>
          <p:nvPr/>
        </p:nvPicPr>
        <p:blipFill>
          <a:blip r:embed="rId4"/>
          <a:stretch>
            <a:fillRect/>
          </a:stretch>
        </p:blipFill>
        <p:spPr>
          <a:xfrm>
            <a:off x="6454396" y="1237821"/>
            <a:ext cx="2705100" cy="5457825"/>
          </a:xfrm>
          <a:prstGeom prst="rect">
            <a:avLst/>
          </a:prstGeom>
        </p:spPr>
      </p:pic>
    </p:spTree>
    <p:extLst>
      <p:ext uri="{BB962C8B-B14F-4D97-AF65-F5344CB8AC3E}">
        <p14:creationId xmlns:p14="http://schemas.microsoft.com/office/powerpoint/2010/main" val="204347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EE4F6D-D085-43FD-8E2B-9F7DB3C39B29}"/>
              </a:ext>
            </a:extLst>
          </p:cNvPr>
          <p:cNvPicPr>
            <a:picLocks noChangeAspect="1"/>
          </p:cNvPicPr>
          <p:nvPr/>
        </p:nvPicPr>
        <p:blipFill>
          <a:blip r:embed="rId2"/>
          <a:stretch>
            <a:fillRect/>
          </a:stretch>
        </p:blipFill>
        <p:spPr>
          <a:xfrm>
            <a:off x="502231" y="785191"/>
            <a:ext cx="10923104" cy="5287617"/>
          </a:xfrm>
          <a:prstGeom prst="rect">
            <a:avLst/>
          </a:prstGeom>
        </p:spPr>
      </p:pic>
    </p:spTree>
    <p:extLst>
      <p:ext uri="{BB962C8B-B14F-4D97-AF65-F5344CB8AC3E}">
        <p14:creationId xmlns:p14="http://schemas.microsoft.com/office/powerpoint/2010/main" val="34906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8314-AEF1-4596-8AF0-F79FB69EA365}"/>
              </a:ext>
            </a:extLst>
          </p:cNvPr>
          <p:cNvSpPr>
            <a:spLocks noGrp="1"/>
          </p:cNvSpPr>
          <p:nvPr>
            <p:ph type="title"/>
          </p:nvPr>
        </p:nvSpPr>
        <p:spPr>
          <a:xfrm>
            <a:off x="96078" y="113333"/>
            <a:ext cx="9617765" cy="1325563"/>
          </a:xfrm>
        </p:spPr>
        <p:txBody>
          <a:bodyPr>
            <a:normAutofit fontScale="90000"/>
          </a:bodyPr>
          <a:lstStyle/>
          <a:p>
            <a:r>
              <a:rPr lang="en-GB" sz="2800" b="1" u="sng" dirty="0"/>
              <a:t>Week 1 </a:t>
            </a:r>
            <a:r>
              <a:rPr lang="en-GB" sz="2800" dirty="0"/>
              <a:t>– How many of the words in the grid can you guess? Copy it into your book. Then, do the reading activity and answer the questions (Qui – who</a:t>
            </a:r>
            <a:r>
              <a:rPr lang="en-GB" sz="2800" dirty="0" smtClean="0"/>
              <a:t>). Try to learn as much of the vocab on the following slide as you can.</a:t>
            </a:r>
            <a:endParaRPr lang="en-GB" sz="2800" dirty="0"/>
          </a:p>
        </p:txBody>
      </p:sp>
      <p:pic>
        <p:nvPicPr>
          <p:cNvPr id="4" name="Content Placeholder 3">
            <a:extLst>
              <a:ext uri="{FF2B5EF4-FFF2-40B4-BE49-F238E27FC236}">
                <a16:creationId xmlns:a16="http://schemas.microsoft.com/office/drawing/2014/main" id="{4130D28A-18E8-4272-91DE-C90C76FC6BC0}"/>
              </a:ext>
            </a:extLst>
          </p:cNvPr>
          <p:cNvPicPr>
            <a:picLocks noGrp="1" noChangeAspect="1"/>
          </p:cNvPicPr>
          <p:nvPr>
            <p:ph idx="1"/>
          </p:nvPr>
        </p:nvPicPr>
        <p:blipFill>
          <a:blip r:embed="rId2"/>
          <a:stretch>
            <a:fillRect/>
          </a:stretch>
        </p:blipFill>
        <p:spPr>
          <a:xfrm>
            <a:off x="409501" y="1534077"/>
            <a:ext cx="5686499" cy="4351338"/>
          </a:xfrm>
          <a:prstGeom prst="rect">
            <a:avLst/>
          </a:prstGeom>
        </p:spPr>
      </p:pic>
      <p:pic>
        <p:nvPicPr>
          <p:cNvPr id="5" name="Picture 4">
            <a:extLst>
              <a:ext uri="{FF2B5EF4-FFF2-40B4-BE49-F238E27FC236}">
                <a16:creationId xmlns:a16="http://schemas.microsoft.com/office/drawing/2014/main" id="{87B325A9-3C4E-4B3D-9278-CEC639BE1D0F}"/>
              </a:ext>
            </a:extLst>
          </p:cNvPr>
          <p:cNvPicPr>
            <a:picLocks noChangeAspect="1"/>
          </p:cNvPicPr>
          <p:nvPr/>
        </p:nvPicPr>
        <p:blipFill>
          <a:blip r:embed="rId3"/>
          <a:stretch>
            <a:fillRect/>
          </a:stretch>
        </p:blipFill>
        <p:spPr>
          <a:xfrm>
            <a:off x="6215890" y="2865990"/>
            <a:ext cx="2914650" cy="3019425"/>
          </a:xfrm>
          <a:prstGeom prst="rect">
            <a:avLst/>
          </a:prstGeom>
        </p:spPr>
      </p:pic>
      <p:pic>
        <p:nvPicPr>
          <p:cNvPr id="6" name="Picture 5">
            <a:extLst>
              <a:ext uri="{FF2B5EF4-FFF2-40B4-BE49-F238E27FC236}">
                <a16:creationId xmlns:a16="http://schemas.microsoft.com/office/drawing/2014/main" id="{322BC3B3-B0B3-4250-AC19-3918A93D2986}"/>
              </a:ext>
            </a:extLst>
          </p:cNvPr>
          <p:cNvPicPr>
            <a:picLocks noChangeAspect="1"/>
          </p:cNvPicPr>
          <p:nvPr/>
        </p:nvPicPr>
        <p:blipFill>
          <a:blip r:embed="rId4"/>
          <a:stretch>
            <a:fillRect/>
          </a:stretch>
        </p:blipFill>
        <p:spPr>
          <a:xfrm>
            <a:off x="9130540" y="3610942"/>
            <a:ext cx="2962275" cy="3133725"/>
          </a:xfrm>
          <a:prstGeom prst="rect">
            <a:avLst/>
          </a:prstGeom>
        </p:spPr>
      </p:pic>
      <p:pic>
        <p:nvPicPr>
          <p:cNvPr id="7" name="Picture 6">
            <a:extLst>
              <a:ext uri="{FF2B5EF4-FFF2-40B4-BE49-F238E27FC236}">
                <a16:creationId xmlns:a16="http://schemas.microsoft.com/office/drawing/2014/main" id="{038D6875-BBB3-4FB7-9C47-75B86FC79DD5}"/>
              </a:ext>
            </a:extLst>
          </p:cNvPr>
          <p:cNvPicPr>
            <a:picLocks noChangeAspect="1"/>
          </p:cNvPicPr>
          <p:nvPr/>
        </p:nvPicPr>
        <p:blipFill>
          <a:blip r:embed="rId5"/>
          <a:stretch>
            <a:fillRect/>
          </a:stretch>
        </p:blipFill>
        <p:spPr>
          <a:xfrm>
            <a:off x="9833733" y="886540"/>
            <a:ext cx="1733550" cy="2590800"/>
          </a:xfrm>
          <a:prstGeom prst="rect">
            <a:avLst/>
          </a:prstGeom>
        </p:spPr>
      </p:pic>
      <p:sp>
        <p:nvSpPr>
          <p:cNvPr id="8" name="TextBox 7">
            <a:extLst>
              <a:ext uri="{FF2B5EF4-FFF2-40B4-BE49-F238E27FC236}">
                <a16:creationId xmlns:a16="http://schemas.microsoft.com/office/drawing/2014/main" id="{3181A35D-4B75-4892-88DF-7C12B16F656A}"/>
              </a:ext>
            </a:extLst>
          </p:cNvPr>
          <p:cNvSpPr txBox="1"/>
          <p:nvPr/>
        </p:nvSpPr>
        <p:spPr>
          <a:xfrm>
            <a:off x="409501" y="6003235"/>
            <a:ext cx="5447960" cy="646331"/>
          </a:xfrm>
          <a:prstGeom prst="rect">
            <a:avLst/>
          </a:prstGeom>
          <a:noFill/>
        </p:spPr>
        <p:txBody>
          <a:bodyPr wrap="square" rtlCol="0">
            <a:spAutoFit/>
          </a:bodyPr>
          <a:lstStyle/>
          <a:p>
            <a:r>
              <a:rPr lang="en-GB" dirty="0"/>
              <a:t>If you are unsure of any words use </a:t>
            </a:r>
            <a:r>
              <a:rPr lang="en-GB" dirty="0">
                <a:hlinkClick r:id="rId6"/>
              </a:rPr>
              <a:t>www.wordreference.com</a:t>
            </a:r>
            <a:r>
              <a:rPr lang="en-GB" dirty="0"/>
              <a:t> to help you translate them</a:t>
            </a:r>
          </a:p>
        </p:txBody>
      </p:sp>
    </p:spTree>
    <p:extLst>
      <p:ext uri="{BB962C8B-B14F-4D97-AF65-F5344CB8AC3E}">
        <p14:creationId xmlns:p14="http://schemas.microsoft.com/office/powerpoint/2010/main" val="933068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5302439" cy="3292884"/>
          </a:xfrm>
          <a:prstGeom prst="rect">
            <a:avLst/>
          </a:prstGeom>
        </p:spPr>
      </p:pic>
      <p:pic>
        <p:nvPicPr>
          <p:cNvPr id="4" name="Picture 3"/>
          <p:cNvPicPr>
            <a:picLocks noChangeAspect="1"/>
          </p:cNvPicPr>
          <p:nvPr/>
        </p:nvPicPr>
        <p:blipFill>
          <a:blip r:embed="rId3"/>
          <a:stretch>
            <a:fillRect/>
          </a:stretch>
        </p:blipFill>
        <p:spPr>
          <a:xfrm>
            <a:off x="0" y="3352230"/>
            <a:ext cx="4970206" cy="3505770"/>
          </a:xfrm>
          <a:prstGeom prst="rect">
            <a:avLst/>
          </a:prstGeom>
        </p:spPr>
      </p:pic>
      <p:pic>
        <p:nvPicPr>
          <p:cNvPr id="5" name="Picture 4"/>
          <p:cNvPicPr>
            <a:picLocks noChangeAspect="1"/>
          </p:cNvPicPr>
          <p:nvPr/>
        </p:nvPicPr>
        <p:blipFill>
          <a:blip r:embed="rId4"/>
          <a:stretch>
            <a:fillRect/>
          </a:stretch>
        </p:blipFill>
        <p:spPr>
          <a:xfrm>
            <a:off x="5818136" y="844717"/>
            <a:ext cx="5854351" cy="4947339"/>
          </a:xfrm>
          <a:prstGeom prst="rect">
            <a:avLst/>
          </a:prstGeom>
        </p:spPr>
      </p:pic>
    </p:spTree>
    <p:extLst>
      <p:ext uri="{BB962C8B-B14F-4D97-AF65-F5344CB8AC3E}">
        <p14:creationId xmlns:p14="http://schemas.microsoft.com/office/powerpoint/2010/main" val="3418492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D973-01D3-416E-A108-99FF6A24D778}"/>
              </a:ext>
            </a:extLst>
          </p:cNvPr>
          <p:cNvSpPr>
            <a:spLocks noGrp="1"/>
          </p:cNvSpPr>
          <p:nvPr>
            <p:ph type="title"/>
          </p:nvPr>
        </p:nvSpPr>
        <p:spPr>
          <a:xfrm>
            <a:off x="177662" y="1579195"/>
            <a:ext cx="4725642" cy="1325563"/>
          </a:xfrm>
        </p:spPr>
        <p:txBody>
          <a:bodyPr>
            <a:noAutofit/>
          </a:bodyPr>
          <a:lstStyle/>
          <a:p>
            <a:r>
              <a:rPr lang="en-GB" sz="2800" b="1" u="sng" dirty="0"/>
              <a:t>Week 2 </a:t>
            </a:r>
            <a:r>
              <a:rPr lang="en-GB" sz="2800" dirty="0"/>
              <a:t>– match up the pictures with the words, write them in your book and draw a picture for each one. Copy the verb ‘</a:t>
            </a:r>
            <a:r>
              <a:rPr lang="en-GB" sz="2800" dirty="0" err="1"/>
              <a:t>avoir</a:t>
            </a:r>
            <a:r>
              <a:rPr lang="en-GB" sz="2800" dirty="0"/>
              <a:t>’ into your book and make some sentences about what you have in your survival kit. Try to learn as much of the vocab on the following slide as you can.</a:t>
            </a:r>
          </a:p>
        </p:txBody>
      </p:sp>
      <p:pic>
        <p:nvPicPr>
          <p:cNvPr id="4" name="Picture 3">
            <a:extLst>
              <a:ext uri="{FF2B5EF4-FFF2-40B4-BE49-F238E27FC236}">
                <a16:creationId xmlns:a16="http://schemas.microsoft.com/office/drawing/2014/main" id="{F9EA51EA-9E3B-4B23-8E54-173F3A1CD3B6}"/>
              </a:ext>
            </a:extLst>
          </p:cNvPr>
          <p:cNvPicPr>
            <a:picLocks noChangeAspect="1"/>
          </p:cNvPicPr>
          <p:nvPr/>
        </p:nvPicPr>
        <p:blipFill>
          <a:blip r:embed="rId2"/>
          <a:stretch>
            <a:fillRect/>
          </a:stretch>
        </p:blipFill>
        <p:spPr>
          <a:xfrm>
            <a:off x="5186985" y="1005919"/>
            <a:ext cx="6514686" cy="4846161"/>
          </a:xfrm>
          <a:prstGeom prst="rect">
            <a:avLst/>
          </a:prstGeom>
        </p:spPr>
      </p:pic>
      <p:sp>
        <p:nvSpPr>
          <p:cNvPr id="5" name="TextBox 4">
            <a:extLst>
              <a:ext uri="{FF2B5EF4-FFF2-40B4-BE49-F238E27FC236}">
                <a16:creationId xmlns:a16="http://schemas.microsoft.com/office/drawing/2014/main" id="{49D86E54-717F-460D-A9C0-8C95B6F1D365}"/>
              </a:ext>
            </a:extLst>
          </p:cNvPr>
          <p:cNvSpPr txBox="1"/>
          <p:nvPr/>
        </p:nvSpPr>
        <p:spPr>
          <a:xfrm>
            <a:off x="873401" y="4641959"/>
            <a:ext cx="3334164" cy="1569660"/>
          </a:xfrm>
          <a:prstGeom prst="rect">
            <a:avLst/>
          </a:prstGeom>
          <a:noFill/>
          <a:ln>
            <a:solidFill>
              <a:schemeClr val="tx1"/>
            </a:solidFill>
          </a:ln>
        </p:spPr>
        <p:txBody>
          <a:bodyPr wrap="square" rtlCol="0">
            <a:spAutoFit/>
          </a:bodyPr>
          <a:lstStyle/>
          <a:p>
            <a:r>
              <a:rPr lang="en-GB" sz="2400" b="1" u="sng" dirty="0" err="1"/>
              <a:t>Avoir</a:t>
            </a:r>
            <a:endParaRPr lang="en-GB" sz="2400" b="1" u="sng" dirty="0"/>
          </a:p>
          <a:p>
            <a:r>
              <a:rPr lang="en-GB" sz="2400" dirty="0" err="1"/>
              <a:t>J’ai</a:t>
            </a:r>
            <a:r>
              <a:rPr lang="en-GB" sz="2400" dirty="0"/>
              <a:t> – I have</a:t>
            </a:r>
          </a:p>
          <a:p>
            <a:r>
              <a:rPr lang="en-GB" sz="2400" dirty="0"/>
              <a:t>Tu as – you have</a:t>
            </a:r>
          </a:p>
          <a:p>
            <a:r>
              <a:rPr lang="en-GB" sz="2400" dirty="0"/>
              <a:t>Il / </a:t>
            </a:r>
            <a:r>
              <a:rPr lang="en-GB" sz="2400" dirty="0" err="1"/>
              <a:t>elle</a:t>
            </a:r>
            <a:r>
              <a:rPr lang="en-GB" sz="2400" dirty="0"/>
              <a:t> a – He / she has</a:t>
            </a:r>
          </a:p>
        </p:txBody>
      </p:sp>
    </p:spTree>
    <p:extLst>
      <p:ext uri="{BB962C8B-B14F-4D97-AF65-F5344CB8AC3E}">
        <p14:creationId xmlns:p14="http://schemas.microsoft.com/office/powerpoint/2010/main" val="3893131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6237" y="305417"/>
            <a:ext cx="5822274" cy="4480337"/>
          </a:xfrm>
          <a:prstGeom prst="rect">
            <a:avLst/>
          </a:prstGeom>
        </p:spPr>
      </p:pic>
      <p:pic>
        <p:nvPicPr>
          <p:cNvPr id="3" name="Picture 2"/>
          <p:cNvPicPr>
            <a:picLocks noChangeAspect="1"/>
          </p:cNvPicPr>
          <p:nvPr/>
        </p:nvPicPr>
        <p:blipFill>
          <a:blip r:embed="rId3"/>
          <a:stretch>
            <a:fillRect/>
          </a:stretch>
        </p:blipFill>
        <p:spPr>
          <a:xfrm>
            <a:off x="2317852" y="4785754"/>
            <a:ext cx="5535676" cy="1056906"/>
          </a:xfrm>
          <a:prstGeom prst="rect">
            <a:avLst/>
          </a:prstGeom>
        </p:spPr>
      </p:pic>
    </p:spTree>
    <p:extLst>
      <p:ext uri="{BB962C8B-B14F-4D97-AF65-F5344CB8AC3E}">
        <p14:creationId xmlns:p14="http://schemas.microsoft.com/office/powerpoint/2010/main" val="287088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B62A-C369-45CA-94E7-0866F183298F}"/>
              </a:ext>
            </a:extLst>
          </p:cNvPr>
          <p:cNvSpPr>
            <a:spLocks noGrp="1"/>
          </p:cNvSpPr>
          <p:nvPr>
            <p:ph type="title"/>
          </p:nvPr>
        </p:nvSpPr>
        <p:spPr>
          <a:xfrm>
            <a:off x="120161" y="385693"/>
            <a:ext cx="2660374" cy="5918043"/>
          </a:xfrm>
        </p:spPr>
        <p:txBody>
          <a:bodyPr>
            <a:normAutofit fontScale="90000"/>
          </a:bodyPr>
          <a:lstStyle/>
          <a:p>
            <a:r>
              <a:rPr lang="en-GB" sz="2800" b="1" u="sng" dirty="0"/>
              <a:t>Week 3 </a:t>
            </a:r>
            <a:r>
              <a:rPr lang="en-GB" sz="2800" dirty="0"/>
              <a:t>– Copy the grid into your book and translate the words into English using the clues to help you. Use the rules on the sheet to make the adjectives feminine. Copy the ‘</a:t>
            </a:r>
            <a:r>
              <a:rPr lang="en-GB" sz="2800" dirty="0" err="1"/>
              <a:t>être</a:t>
            </a:r>
            <a:r>
              <a:rPr lang="en-GB" sz="2800" dirty="0"/>
              <a:t>’ verb into your book and make some sentences. Try to learn as much of the vocab on the following slide as you can.</a:t>
            </a:r>
          </a:p>
        </p:txBody>
      </p:sp>
      <p:pic>
        <p:nvPicPr>
          <p:cNvPr id="4" name="Content Placeholder 3">
            <a:extLst>
              <a:ext uri="{FF2B5EF4-FFF2-40B4-BE49-F238E27FC236}">
                <a16:creationId xmlns:a16="http://schemas.microsoft.com/office/drawing/2014/main" id="{0E051220-A787-41A1-A223-0802F572F4DB}"/>
              </a:ext>
            </a:extLst>
          </p:cNvPr>
          <p:cNvPicPr>
            <a:picLocks noGrp="1" noChangeAspect="1"/>
          </p:cNvPicPr>
          <p:nvPr>
            <p:ph idx="1"/>
          </p:nvPr>
        </p:nvPicPr>
        <p:blipFill rotWithShape="1">
          <a:blip r:embed="rId2" cstate="print"/>
          <a:srcRect l="11812" t="24406" r="52013" b="15547"/>
          <a:stretch/>
        </p:blipFill>
        <p:spPr>
          <a:xfrm>
            <a:off x="7268880" y="554263"/>
            <a:ext cx="4618320" cy="5749473"/>
          </a:xfrm>
          <a:prstGeom prst="rect">
            <a:avLst/>
          </a:prstGeom>
        </p:spPr>
      </p:pic>
      <p:pic>
        <p:nvPicPr>
          <p:cNvPr id="5" name="Picture 4">
            <a:extLst>
              <a:ext uri="{FF2B5EF4-FFF2-40B4-BE49-F238E27FC236}">
                <a16:creationId xmlns:a16="http://schemas.microsoft.com/office/drawing/2014/main" id="{3A70D8A3-AC51-4812-A218-1118F4460A44}"/>
              </a:ext>
            </a:extLst>
          </p:cNvPr>
          <p:cNvPicPr>
            <a:picLocks noChangeAspect="1"/>
          </p:cNvPicPr>
          <p:nvPr/>
        </p:nvPicPr>
        <p:blipFill>
          <a:blip r:embed="rId3"/>
          <a:stretch>
            <a:fillRect/>
          </a:stretch>
        </p:blipFill>
        <p:spPr>
          <a:xfrm>
            <a:off x="5163441" y="365125"/>
            <a:ext cx="2171700" cy="2143125"/>
          </a:xfrm>
          <a:prstGeom prst="rect">
            <a:avLst/>
          </a:prstGeom>
        </p:spPr>
      </p:pic>
      <p:pic>
        <p:nvPicPr>
          <p:cNvPr id="6" name="Picture 5">
            <a:extLst>
              <a:ext uri="{FF2B5EF4-FFF2-40B4-BE49-F238E27FC236}">
                <a16:creationId xmlns:a16="http://schemas.microsoft.com/office/drawing/2014/main" id="{CC2CC32F-AC8C-4607-917E-57A1D9128291}"/>
              </a:ext>
            </a:extLst>
          </p:cNvPr>
          <p:cNvPicPr>
            <a:picLocks noChangeAspect="1"/>
          </p:cNvPicPr>
          <p:nvPr/>
        </p:nvPicPr>
        <p:blipFill>
          <a:blip r:embed="rId4"/>
          <a:stretch>
            <a:fillRect/>
          </a:stretch>
        </p:blipFill>
        <p:spPr>
          <a:xfrm>
            <a:off x="5268423" y="2579461"/>
            <a:ext cx="1895475" cy="3724275"/>
          </a:xfrm>
          <a:prstGeom prst="rect">
            <a:avLst/>
          </a:prstGeom>
        </p:spPr>
      </p:pic>
      <p:pic>
        <p:nvPicPr>
          <p:cNvPr id="7" name="Picture 6">
            <a:extLst>
              <a:ext uri="{FF2B5EF4-FFF2-40B4-BE49-F238E27FC236}">
                <a16:creationId xmlns:a16="http://schemas.microsoft.com/office/drawing/2014/main" id="{8641A171-F75D-4D68-B66F-B74E72FA4737}"/>
              </a:ext>
            </a:extLst>
          </p:cNvPr>
          <p:cNvPicPr>
            <a:picLocks noChangeAspect="1"/>
          </p:cNvPicPr>
          <p:nvPr/>
        </p:nvPicPr>
        <p:blipFill>
          <a:blip r:embed="rId5"/>
          <a:stretch>
            <a:fillRect/>
          </a:stretch>
        </p:blipFill>
        <p:spPr>
          <a:xfrm>
            <a:off x="3272832" y="385693"/>
            <a:ext cx="1943100" cy="3533775"/>
          </a:xfrm>
          <a:prstGeom prst="rect">
            <a:avLst/>
          </a:prstGeom>
        </p:spPr>
      </p:pic>
      <p:sp>
        <p:nvSpPr>
          <p:cNvPr id="8" name="TextBox 7">
            <a:extLst>
              <a:ext uri="{FF2B5EF4-FFF2-40B4-BE49-F238E27FC236}">
                <a16:creationId xmlns:a16="http://schemas.microsoft.com/office/drawing/2014/main" id="{45A3E408-BF23-4E64-99DD-A859C95CE7AD}"/>
              </a:ext>
            </a:extLst>
          </p:cNvPr>
          <p:cNvSpPr txBox="1"/>
          <p:nvPr/>
        </p:nvSpPr>
        <p:spPr>
          <a:xfrm>
            <a:off x="2503067" y="4441598"/>
            <a:ext cx="2660374" cy="1200329"/>
          </a:xfrm>
          <a:prstGeom prst="rect">
            <a:avLst/>
          </a:prstGeom>
          <a:noFill/>
          <a:ln>
            <a:solidFill>
              <a:schemeClr val="tx1"/>
            </a:solidFill>
          </a:ln>
        </p:spPr>
        <p:txBody>
          <a:bodyPr wrap="square" rtlCol="0">
            <a:spAutoFit/>
          </a:bodyPr>
          <a:lstStyle/>
          <a:p>
            <a:r>
              <a:rPr lang="en-GB" b="1" u="sng" dirty="0" err="1"/>
              <a:t>Être</a:t>
            </a:r>
            <a:endParaRPr lang="en-GB" dirty="0"/>
          </a:p>
          <a:p>
            <a:r>
              <a:rPr lang="en-GB" dirty="0"/>
              <a:t>Je </a:t>
            </a:r>
            <a:r>
              <a:rPr lang="en-GB" dirty="0" err="1"/>
              <a:t>suis</a:t>
            </a:r>
            <a:r>
              <a:rPr lang="en-GB" dirty="0"/>
              <a:t> – I am</a:t>
            </a:r>
          </a:p>
          <a:p>
            <a:r>
              <a:rPr lang="en-GB" dirty="0"/>
              <a:t>Tu es – you are</a:t>
            </a:r>
          </a:p>
          <a:p>
            <a:r>
              <a:rPr lang="en-GB" dirty="0"/>
              <a:t>Il / </a:t>
            </a:r>
            <a:r>
              <a:rPr lang="en-GB" dirty="0" err="1"/>
              <a:t>elle</a:t>
            </a:r>
            <a:r>
              <a:rPr lang="en-GB" dirty="0"/>
              <a:t> </a:t>
            </a:r>
            <a:r>
              <a:rPr lang="en-GB" dirty="0" err="1"/>
              <a:t>est</a:t>
            </a:r>
            <a:r>
              <a:rPr lang="en-GB" dirty="0"/>
              <a:t> – he / she is</a:t>
            </a:r>
          </a:p>
        </p:txBody>
      </p:sp>
    </p:spTree>
    <p:extLst>
      <p:ext uri="{BB962C8B-B14F-4D97-AF65-F5344CB8AC3E}">
        <p14:creationId xmlns:p14="http://schemas.microsoft.com/office/powerpoint/2010/main" val="82552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5718" y="485279"/>
            <a:ext cx="5738255" cy="5142359"/>
          </a:xfrm>
          <a:prstGeom prst="rect">
            <a:avLst/>
          </a:prstGeom>
        </p:spPr>
      </p:pic>
    </p:spTree>
    <p:extLst>
      <p:ext uri="{BB962C8B-B14F-4D97-AF65-F5344CB8AC3E}">
        <p14:creationId xmlns:p14="http://schemas.microsoft.com/office/powerpoint/2010/main" val="336985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71F23-2E63-4196-BA5B-DAC56497A58C}"/>
              </a:ext>
            </a:extLst>
          </p:cNvPr>
          <p:cNvSpPr>
            <a:spLocks noGrp="1"/>
          </p:cNvSpPr>
          <p:nvPr>
            <p:ph type="title"/>
          </p:nvPr>
        </p:nvSpPr>
        <p:spPr>
          <a:xfrm>
            <a:off x="770565" y="415820"/>
            <a:ext cx="10515600" cy="1325563"/>
          </a:xfrm>
        </p:spPr>
        <p:txBody>
          <a:bodyPr>
            <a:noAutofit/>
          </a:bodyPr>
          <a:lstStyle/>
          <a:p>
            <a:r>
              <a:rPr lang="en-GB" sz="2800" b="1" u="sng" dirty="0"/>
              <a:t>Week 4 </a:t>
            </a:r>
            <a:r>
              <a:rPr lang="en-GB" sz="2800" dirty="0"/>
              <a:t>– copy the vocab into your book and draw a picture for each expression. Find the translations on the vocab slide in this presentation. Draw 3  people and describe them in French. Try to learn as much of the vocab on the following slide as you can.</a:t>
            </a:r>
          </a:p>
        </p:txBody>
      </p:sp>
      <p:sp>
        <p:nvSpPr>
          <p:cNvPr id="7" name="Cloud Callout 2">
            <a:extLst>
              <a:ext uri="{FF2B5EF4-FFF2-40B4-BE49-F238E27FC236}">
                <a16:creationId xmlns:a16="http://schemas.microsoft.com/office/drawing/2014/main" id="{A8B9D683-F7E0-4731-A634-DD56804E8981}"/>
              </a:ext>
            </a:extLst>
          </p:cNvPr>
          <p:cNvSpPr/>
          <p:nvPr/>
        </p:nvSpPr>
        <p:spPr>
          <a:xfrm>
            <a:off x="4278487" y="2868129"/>
            <a:ext cx="3499756" cy="3723973"/>
          </a:xfrm>
          <a:prstGeom prst="cloudCallout">
            <a:avLst>
              <a:gd name="adj1" fmla="val -42452"/>
              <a:gd name="adj2" fmla="val -576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FF0000"/>
                </a:solidFill>
              </a:rPr>
              <a:t>J’ai</a:t>
            </a:r>
            <a:r>
              <a:rPr lang="en-GB" sz="2400" b="1" dirty="0">
                <a:solidFill>
                  <a:srgbClr val="FF0000"/>
                </a:solidFill>
              </a:rPr>
              <a:t> les </a:t>
            </a:r>
            <a:r>
              <a:rPr lang="en-GB" sz="2400" b="1" dirty="0" err="1">
                <a:solidFill>
                  <a:srgbClr val="FF0000"/>
                </a:solidFill>
              </a:rPr>
              <a:t>yeux</a:t>
            </a:r>
            <a:r>
              <a:rPr lang="en-GB" sz="2400" b="1" dirty="0">
                <a:solidFill>
                  <a:srgbClr val="FF0000"/>
                </a:solidFill>
              </a:rPr>
              <a:t>…</a:t>
            </a:r>
          </a:p>
          <a:p>
            <a:pPr algn="ctr"/>
            <a:r>
              <a:rPr lang="en-GB" sz="2400" b="1" dirty="0">
                <a:solidFill>
                  <a:schemeClr val="tx1"/>
                </a:solidFill>
              </a:rPr>
              <a:t>Bleus</a:t>
            </a:r>
          </a:p>
          <a:p>
            <a:pPr algn="ctr"/>
            <a:r>
              <a:rPr lang="en-GB" sz="2400" b="1" dirty="0" err="1">
                <a:solidFill>
                  <a:schemeClr val="tx1"/>
                </a:solidFill>
              </a:rPr>
              <a:t>Verts</a:t>
            </a:r>
            <a:endParaRPr lang="en-GB" sz="2400" b="1" dirty="0">
              <a:solidFill>
                <a:schemeClr val="tx1"/>
              </a:solidFill>
            </a:endParaRPr>
          </a:p>
          <a:p>
            <a:pPr algn="ctr"/>
            <a:r>
              <a:rPr lang="en-GB" sz="2400" b="1" dirty="0" err="1">
                <a:solidFill>
                  <a:schemeClr val="tx1"/>
                </a:solidFill>
              </a:rPr>
              <a:t>Marron</a:t>
            </a:r>
            <a:endParaRPr lang="en-GB" sz="2400" b="1" dirty="0">
              <a:solidFill>
                <a:schemeClr val="tx1"/>
              </a:solidFill>
            </a:endParaRPr>
          </a:p>
          <a:p>
            <a:pPr algn="ctr"/>
            <a:r>
              <a:rPr lang="en-GB" sz="2400" b="1" dirty="0">
                <a:solidFill>
                  <a:schemeClr val="tx1"/>
                </a:solidFill>
              </a:rPr>
              <a:t>Noirs</a:t>
            </a:r>
          </a:p>
          <a:p>
            <a:pPr algn="ctr"/>
            <a:r>
              <a:rPr lang="en-GB" sz="2400" b="1" dirty="0">
                <a:solidFill>
                  <a:schemeClr val="tx1"/>
                </a:solidFill>
              </a:rPr>
              <a:t>Gris</a:t>
            </a:r>
          </a:p>
          <a:p>
            <a:pPr algn="ctr"/>
            <a:r>
              <a:rPr lang="en-GB" sz="2400" b="1" dirty="0" err="1">
                <a:solidFill>
                  <a:schemeClr val="tx1"/>
                </a:solidFill>
              </a:rPr>
              <a:t>Noisette</a:t>
            </a:r>
            <a:endParaRPr lang="en-GB" sz="2400" b="1" dirty="0">
              <a:solidFill>
                <a:schemeClr val="tx1"/>
              </a:solidFill>
            </a:endParaRPr>
          </a:p>
        </p:txBody>
      </p:sp>
      <p:sp>
        <p:nvSpPr>
          <p:cNvPr id="8" name="Cloud Callout 4">
            <a:extLst>
              <a:ext uri="{FF2B5EF4-FFF2-40B4-BE49-F238E27FC236}">
                <a16:creationId xmlns:a16="http://schemas.microsoft.com/office/drawing/2014/main" id="{20567961-D3D1-4F7F-BE0C-1FF5323550DD}"/>
              </a:ext>
            </a:extLst>
          </p:cNvPr>
          <p:cNvSpPr/>
          <p:nvPr/>
        </p:nvSpPr>
        <p:spPr>
          <a:xfrm>
            <a:off x="428854" y="2706695"/>
            <a:ext cx="3338795" cy="2769817"/>
          </a:xfrm>
          <a:prstGeom prst="cloudCallout">
            <a:avLst>
              <a:gd name="adj1" fmla="val -53373"/>
              <a:gd name="adj2" fmla="val -557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FF0000"/>
                </a:solidFill>
              </a:rPr>
              <a:t>J’ai</a:t>
            </a:r>
            <a:r>
              <a:rPr lang="en-GB" sz="2400" b="1" dirty="0">
                <a:solidFill>
                  <a:srgbClr val="FF0000"/>
                </a:solidFill>
              </a:rPr>
              <a:t> les </a:t>
            </a:r>
            <a:r>
              <a:rPr lang="en-GB" sz="2400" b="1" dirty="0" err="1">
                <a:solidFill>
                  <a:srgbClr val="FF0000"/>
                </a:solidFill>
              </a:rPr>
              <a:t>cheveux</a:t>
            </a:r>
            <a:r>
              <a:rPr lang="en-GB" sz="2400" b="1" dirty="0">
                <a:solidFill>
                  <a:srgbClr val="FF0000"/>
                </a:solidFill>
              </a:rPr>
              <a:t>…</a:t>
            </a:r>
          </a:p>
          <a:p>
            <a:pPr algn="ctr"/>
            <a:r>
              <a:rPr lang="en-GB" sz="2400" b="1" dirty="0">
                <a:solidFill>
                  <a:schemeClr val="tx1"/>
                </a:solidFill>
              </a:rPr>
              <a:t>Courts</a:t>
            </a:r>
          </a:p>
          <a:p>
            <a:pPr algn="ctr"/>
            <a:r>
              <a:rPr lang="en-GB" sz="2400" b="1" dirty="0" err="1">
                <a:solidFill>
                  <a:schemeClr val="tx1"/>
                </a:solidFill>
              </a:rPr>
              <a:t>Mi</a:t>
            </a:r>
            <a:r>
              <a:rPr lang="en-GB" sz="2400" b="1" dirty="0">
                <a:solidFill>
                  <a:schemeClr val="tx1"/>
                </a:solidFill>
              </a:rPr>
              <a:t>-longs</a:t>
            </a:r>
          </a:p>
          <a:p>
            <a:pPr algn="ctr"/>
            <a:r>
              <a:rPr lang="en-GB" sz="2400" b="1" dirty="0">
                <a:solidFill>
                  <a:schemeClr val="tx1"/>
                </a:solidFill>
              </a:rPr>
              <a:t>Longs</a:t>
            </a:r>
          </a:p>
        </p:txBody>
      </p:sp>
      <p:sp>
        <p:nvSpPr>
          <p:cNvPr id="9" name="Cloud Callout 3">
            <a:extLst>
              <a:ext uri="{FF2B5EF4-FFF2-40B4-BE49-F238E27FC236}">
                <a16:creationId xmlns:a16="http://schemas.microsoft.com/office/drawing/2014/main" id="{A7D6555D-B720-439B-A5BF-0A0A5E33DA49}"/>
              </a:ext>
            </a:extLst>
          </p:cNvPr>
          <p:cNvSpPr/>
          <p:nvPr/>
        </p:nvSpPr>
        <p:spPr>
          <a:xfrm>
            <a:off x="8289081" y="2706695"/>
            <a:ext cx="3499756" cy="3313154"/>
          </a:xfrm>
          <a:prstGeom prst="cloudCallout">
            <a:avLst>
              <a:gd name="adj1" fmla="val -58683"/>
              <a:gd name="adj2" fmla="val -533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FF0000"/>
                </a:solidFill>
              </a:rPr>
              <a:t>J’ai</a:t>
            </a:r>
            <a:r>
              <a:rPr lang="en-GB" sz="2400" b="1" dirty="0">
                <a:solidFill>
                  <a:srgbClr val="FF0000"/>
                </a:solidFill>
              </a:rPr>
              <a:t> les</a:t>
            </a:r>
          </a:p>
          <a:p>
            <a:pPr algn="ctr"/>
            <a:r>
              <a:rPr lang="en-GB" sz="2400" b="1" dirty="0" err="1">
                <a:solidFill>
                  <a:srgbClr val="FF0000"/>
                </a:solidFill>
              </a:rPr>
              <a:t>cheveux</a:t>
            </a:r>
            <a:r>
              <a:rPr lang="en-GB" sz="2400" b="1" dirty="0">
                <a:solidFill>
                  <a:srgbClr val="FF0000"/>
                </a:solidFill>
              </a:rPr>
              <a:t>…</a:t>
            </a:r>
          </a:p>
          <a:p>
            <a:pPr algn="ctr"/>
            <a:r>
              <a:rPr lang="en-GB" sz="2400" b="1" dirty="0" err="1">
                <a:solidFill>
                  <a:schemeClr val="tx1"/>
                </a:solidFill>
              </a:rPr>
              <a:t>Bruns</a:t>
            </a:r>
            <a:endParaRPr lang="en-GB" sz="2400" b="1" dirty="0">
              <a:solidFill>
                <a:schemeClr val="tx1"/>
              </a:solidFill>
            </a:endParaRPr>
          </a:p>
          <a:p>
            <a:pPr algn="ctr"/>
            <a:r>
              <a:rPr lang="en-GB" sz="2400" b="1" dirty="0">
                <a:solidFill>
                  <a:schemeClr val="tx1"/>
                </a:solidFill>
              </a:rPr>
              <a:t>Noirs</a:t>
            </a:r>
          </a:p>
          <a:p>
            <a:pPr algn="ctr"/>
            <a:r>
              <a:rPr lang="en-GB" sz="2400" b="1" dirty="0">
                <a:solidFill>
                  <a:schemeClr val="tx1"/>
                </a:solidFill>
              </a:rPr>
              <a:t>Blonds</a:t>
            </a:r>
          </a:p>
          <a:p>
            <a:pPr algn="ctr"/>
            <a:r>
              <a:rPr lang="en-GB" sz="2400" b="1" dirty="0">
                <a:solidFill>
                  <a:schemeClr val="tx1"/>
                </a:solidFill>
              </a:rPr>
              <a:t>Roux</a:t>
            </a:r>
          </a:p>
          <a:p>
            <a:pPr algn="ctr"/>
            <a:r>
              <a:rPr lang="en-GB" sz="2400" b="1" dirty="0" err="1">
                <a:solidFill>
                  <a:schemeClr val="tx1"/>
                </a:solidFill>
              </a:rPr>
              <a:t>Châtain</a:t>
            </a:r>
            <a:endParaRPr lang="en-GB" sz="2400" b="1" dirty="0">
              <a:solidFill>
                <a:srgbClr val="FF0000"/>
              </a:solidFill>
            </a:endParaRPr>
          </a:p>
        </p:txBody>
      </p:sp>
    </p:spTree>
    <p:extLst>
      <p:ext uri="{BB962C8B-B14F-4D97-AF65-F5344CB8AC3E}">
        <p14:creationId xmlns:p14="http://schemas.microsoft.com/office/powerpoint/2010/main" val="2309367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585</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Week 1 – How many of the words in the grid can you guess? Copy it into your book. Then, do the reading activity and answer the questions (Qui – who). Try to learn as much of the vocab on the following slide as you can.</vt:lpstr>
      <vt:lpstr>PowerPoint Presentation</vt:lpstr>
      <vt:lpstr>Week 2 – match up the pictures with the words, write them in your book and draw a picture for each one. Copy the verb ‘avoir’ into your book and make some sentences about what you have in your survival kit. Try to learn as much of the vocab on the following slide as you can.</vt:lpstr>
      <vt:lpstr>PowerPoint Presentation</vt:lpstr>
      <vt:lpstr>Week 3 – Copy the grid into your book and translate the words into English using the clues to help you. Use the rules on the sheet to make the adjectives feminine. Copy the ‘être’ verb into your book and make some sentences. Try to learn as much of the vocab on the following slide as you can.</vt:lpstr>
      <vt:lpstr>PowerPoint Presentation</vt:lpstr>
      <vt:lpstr>Week 4 – copy the vocab into your book and draw a picture for each expression. Find the translations on the vocab slide in this presentation. Draw 3  people and describe them in French. Try to learn as much of the vocab on the following slide as you can.</vt:lpstr>
      <vt:lpstr>PowerPoint Presentation</vt:lpstr>
      <vt:lpstr>Week 5 – Read the text and fill in the grid in your book. Write a similar text about your family or make one up. Try to learn as much of the vocab on the following slide as you can.</vt:lpstr>
      <vt:lpstr>PowerPoint Presentation</vt:lpstr>
      <vt:lpstr>Week 6 – revision week. Make a revision poster about the topics we have covered this term. You can also do some revision activities on linguascope.</vt:lpstr>
      <vt:lpstr>Week 7 – Contact Mrs Brown for the assessment paper. You can also do some Christmas activities on Linguascope or make a French Christmas card.</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25</cp:revision>
  <dcterms:created xsi:type="dcterms:W3CDTF">2021-09-01T11:16:35Z</dcterms:created>
  <dcterms:modified xsi:type="dcterms:W3CDTF">2021-10-22T09:24:31Z</dcterms:modified>
</cp:coreProperties>
</file>