
<file path=[Content_Types].xml><?xml version="1.0" encoding="utf-8"?>
<Types xmlns="http://schemas.openxmlformats.org/package/2006/content-types">
  <Default Extension="png" ContentType="image/png"/>
  <Default Extension="wma" ContentType="audio/x-ms-wma"/>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62" r:id="rId3"/>
    <p:sldId id="257" r:id="rId4"/>
    <p:sldId id="265" r:id="rId5"/>
    <p:sldId id="279" r:id="rId6"/>
    <p:sldId id="280" r:id="rId7"/>
    <p:sldId id="281" r:id="rId8"/>
    <p:sldId id="282" r:id="rId9"/>
    <p:sldId id="258" r:id="rId10"/>
    <p:sldId id="266" r:id="rId11"/>
    <p:sldId id="283" r:id="rId12"/>
    <p:sldId id="284" r:id="rId13"/>
    <p:sldId id="285" r:id="rId14"/>
    <p:sldId id="259" r:id="rId15"/>
    <p:sldId id="267" r:id="rId16"/>
    <p:sldId id="286" r:id="rId17"/>
    <p:sldId id="287" r:id="rId18"/>
    <p:sldId id="288" r:id="rId19"/>
    <p:sldId id="268" r:id="rId20"/>
    <p:sldId id="289" r:id="rId21"/>
    <p:sldId id="290" r:id="rId22"/>
    <p:sldId id="291" r:id="rId23"/>
    <p:sldId id="292" r:id="rId24"/>
    <p:sldId id="293" r:id="rId25"/>
    <p:sldId id="294" r:id="rId26"/>
    <p:sldId id="261" r:id="rId27"/>
    <p:sldId id="269" r:id="rId28"/>
    <p:sldId id="270" r:id="rId29"/>
    <p:sldId id="295" r:id="rId30"/>
    <p:sldId id="263" r:id="rId31"/>
    <p:sldId id="296" r:id="rId32"/>
    <p:sldId id="271" r:id="rId33"/>
    <p:sldId id="264" r:id="rId34"/>
    <p:sldId id="272" r:id="rId35"/>
    <p:sldId id="273" r:id="rId36"/>
    <p:sldId id="274" r:id="rId37"/>
    <p:sldId id="275" r:id="rId38"/>
    <p:sldId id="276" r:id="rId39"/>
    <p:sldId id="277" r:id="rId40"/>
    <p:sldId id="27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20" autoAdjust="0"/>
    <p:restoredTop sz="94660"/>
  </p:normalViewPr>
  <p:slideViewPr>
    <p:cSldViewPr snapToGrid="0">
      <p:cViewPr varScale="1">
        <p:scale>
          <a:sx n="111" d="100"/>
          <a:sy n="111" d="100"/>
        </p:scale>
        <p:origin x="61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CA7209-190E-4648-B286-5FE2B012CEBB}" type="datetimeFigureOut">
              <a:rPr lang="en-GB" smtClean="0"/>
              <a:t>01/11/2021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F7B3CC-A2D1-4E5A-B2A9-966C271C6537}" type="slidenum">
              <a:rPr lang="en-GB" smtClean="0"/>
              <a:t>‹#›</a:t>
            </a:fld>
            <a:endParaRPr lang="en-GB"/>
          </a:p>
        </p:txBody>
      </p:sp>
    </p:spTree>
    <p:extLst>
      <p:ext uri="{BB962C8B-B14F-4D97-AF65-F5344CB8AC3E}">
        <p14:creationId xmlns:p14="http://schemas.microsoft.com/office/powerpoint/2010/main" val="2763494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825C4F4-CC80-4B41-BB7E-45458F46E752}" type="slidenum">
              <a:rPr lang="en-IE" smtClean="0"/>
              <a:pPr/>
              <a:t>23</a:t>
            </a:fld>
            <a:endParaRPr lang="en-IE"/>
          </a:p>
        </p:txBody>
      </p:sp>
    </p:spTree>
    <p:extLst>
      <p:ext uri="{BB962C8B-B14F-4D97-AF65-F5344CB8AC3E}">
        <p14:creationId xmlns:p14="http://schemas.microsoft.com/office/powerpoint/2010/main" val="3657288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01/11/2021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01/11/2021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01/11/2021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01/11/2021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01/11/2021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01/11/2021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01/11/2021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01/11/2021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01/11/2021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01/11/2021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01/11/2021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01/11/2021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lassroom.thenational.academy/subjects-by-key-stage"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7.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7.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7.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7.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7.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7.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w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7.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7.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7.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7.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7.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7.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7.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a:extLst>
              <a:ext uri="{28A0092B-C50C-407E-A947-70E740481C1C}">
                <a14:useLocalDpi xmlns:a14="http://schemas.microsoft.com/office/drawing/2010/main" val="0"/>
              </a:ext>
            </a:extLst>
          </a:blip>
          <a:stretch>
            <a:fillRect/>
          </a:stretch>
        </p:blipFill>
        <p:spPr>
          <a:xfrm>
            <a:off x="10891041" y="0"/>
            <a:ext cx="1176655" cy="997585"/>
          </a:xfrm>
          <a:prstGeom prst="rect">
            <a:avLst/>
          </a:prstGeom>
        </p:spPr>
      </p:pic>
      <p:sp>
        <p:nvSpPr>
          <p:cNvPr id="7" name="Rectangle 6"/>
          <p:cNvSpPr/>
          <p:nvPr/>
        </p:nvSpPr>
        <p:spPr>
          <a:xfrm>
            <a:off x="680270" y="117693"/>
            <a:ext cx="10641732" cy="6740307"/>
          </a:xfrm>
          <a:prstGeom prst="rect">
            <a:avLst/>
          </a:prstGeom>
        </p:spPr>
        <p:txBody>
          <a:bodyPr wrap="square">
            <a:spAutoFit/>
          </a:bodyPr>
          <a:lstStyle/>
          <a:p>
            <a:r>
              <a:rPr lang="en-GB" sz="2400" b="1" dirty="0">
                <a:effectLst/>
                <a:latin typeface="Calibri" panose="020F0502020204030204" pitchFamily="34" charset="0"/>
                <a:ea typeface="Calibri" panose="020F0502020204030204" pitchFamily="34" charset="0"/>
                <a:cs typeface="Times New Roman" panose="02020603050405020304" pitchFamily="18" charset="0"/>
              </a:rPr>
              <a:t>Year 7 Spanish rotation 1: </a:t>
            </a:r>
            <a:r>
              <a:rPr lang="en-GB" sz="2400" b="1" dirty="0">
                <a:latin typeface="Calibri" panose="020F0502020204030204" pitchFamily="34" charset="0"/>
                <a:cs typeface="Times New Roman" panose="02020603050405020304" pitchFamily="18" charset="0"/>
              </a:rPr>
              <a:t>Mira 1 textbook, chapter 1</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It should also be copied in to their orange books. There are also a few tasks to complete. A plan for the term is on the next slide.</a:t>
            </a:r>
          </a:p>
          <a:p>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Pupils can also revise vocabulary on </a:t>
            </a:r>
            <a:r>
              <a:rPr lang="en-GB" sz="2400" b="1" dirty="0" err="1">
                <a:latin typeface="Calibri" panose="020F0502020204030204" pitchFamily="34" charset="0"/>
                <a:cs typeface="Times New Roman" panose="02020603050405020304" pitchFamily="18" charset="0"/>
              </a:rPr>
              <a:t>Linguascope</a:t>
            </a:r>
            <a:r>
              <a:rPr lang="en-GB" sz="2400" b="1" dirty="0">
                <a:latin typeface="Calibri" panose="020F0502020204030204" pitchFamily="34" charset="0"/>
                <a:cs typeface="Times New Roman" panose="02020603050405020304" pitchFamily="18" charset="0"/>
              </a:rPr>
              <a:t>- </a:t>
            </a:r>
          </a:p>
          <a:p>
            <a:r>
              <a:rPr lang="en-GB" sz="2400" dirty="0"/>
              <a:t>Any new vocabulary they learn can be written in their orange books or on paper.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a:latin typeface="Calibri" panose="020F0502020204030204" pitchFamily="34" charset="0"/>
                <a:cs typeface="Times New Roman" panose="02020603050405020304" pitchFamily="18" charset="0"/>
                <a:hlinkClick r:id="rId3"/>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6944673" y="3721065"/>
            <a:ext cx="1420298" cy="859997"/>
          </a:xfrm>
          <a:prstGeom prst="rect">
            <a:avLst/>
          </a:prstGeom>
        </p:spPr>
      </p:pic>
    </p:spTree>
    <p:extLst>
      <p:ext uri="{BB962C8B-B14F-4D97-AF65-F5344CB8AC3E}">
        <p14:creationId xmlns:p14="http://schemas.microsoft.com/office/powerpoint/2010/main" val="348011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00928" y="910937"/>
            <a:ext cx="10706741" cy="3259282"/>
          </a:xfrm>
          <a:prstGeom prst="rect">
            <a:avLst/>
          </a:prstGeom>
        </p:spPr>
      </p:pic>
      <p:sp>
        <p:nvSpPr>
          <p:cNvPr id="3" name="TextBox 2"/>
          <p:cNvSpPr txBox="1"/>
          <p:nvPr/>
        </p:nvSpPr>
        <p:spPr>
          <a:xfrm>
            <a:off x="886691" y="4849091"/>
            <a:ext cx="10612582" cy="553998"/>
          </a:xfrm>
          <a:prstGeom prst="rect">
            <a:avLst/>
          </a:prstGeom>
          <a:noFill/>
        </p:spPr>
        <p:txBody>
          <a:bodyPr wrap="square" rtlCol="0">
            <a:spAutoFit/>
          </a:bodyPr>
          <a:lstStyle/>
          <a:p>
            <a:r>
              <a:rPr lang="en-GB" sz="3000" dirty="0"/>
              <a:t>Learn to count to 15</a:t>
            </a:r>
          </a:p>
        </p:txBody>
      </p:sp>
      <p:pic>
        <p:nvPicPr>
          <p:cNvPr id="4" name="07 Track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6128" y="1930978"/>
            <a:ext cx="609600" cy="609600"/>
          </a:xfrm>
          <a:prstGeom prst="rect">
            <a:avLst/>
          </a:prstGeom>
        </p:spPr>
      </p:pic>
    </p:spTree>
    <p:extLst>
      <p:ext uri="{BB962C8B-B14F-4D97-AF65-F5344CB8AC3E}">
        <p14:creationId xmlns:p14="http://schemas.microsoft.com/office/powerpoint/2010/main" val="9317548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1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06557" y="247217"/>
            <a:ext cx="7457623" cy="2870055"/>
          </a:xfrm>
          <a:prstGeom prst="rect">
            <a:avLst/>
          </a:prstGeom>
        </p:spPr>
      </p:pic>
      <p:pic>
        <p:nvPicPr>
          <p:cNvPr id="3" name="Picture 2"/>
          <p:cNvPicPr>
            <a:picLocks noChangeAspect="1"/>
          </p:cNvPicPr>
          <p:nvPr/>
        </p:nvPicPr>
        <p:blipFill>
          <a:blip r:embed="rId5"/>
          <a:stretch>
            <a:fillRect/>
          </a:stretch>
        </p:blipFill>
        <p:spPr>
          <a:xfrm>
            <a:off x="506557" y="3793980"/>
            <a:ext cx="11076694" cy="2191184"/>
          </a:xfrm>
          <a:prstGeom prst="rect">
            <a:avLst/>
          </a:prstGeom>
        </p:spPr>
      </p:pic>
      <p:pic>
        <p:nvPicPr>
          <p:cNvPr id="4" name="08 p8 ex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1004" y="1950372"/>
            <a:ext cx="609600" cy="609600"/>
          </a:xfrm>
          <a:prstGeom prst="rect">
            <a:avLst/>
          </a:prstGeom>
        </p:spPr>
      </p:pic>
    </p:spTree>
    <p:extLst>
      <p:ext uri="{BB962C8B-B14F-4D97-AF65-F5344CB8AC3E}">
        <p14:creationId xmlns:p14="http://schemas.microsoft.com/office/powerpoint/2010/main" val="26904828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5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702252" y="1081087"/>
            <a:ext cx="10180698" cy="3781858"/>
          </a:xfrm>
          <a:prstGeom prst="rect">
            <a:avLst/>
          </a:prstGeom>
        </p:spPr>
      </p:pic>
      <p:pic>
        <p:nvPicPr>
          <p:cNvPr id="4" name="10 p8 ex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7452" y="2362416"/>
            <a:ext cx="609600" cy="609600"/>
          </a:xfrm>
          <a:prstGeom prst="rect">
            <a:avLst/>
          </a:prstGeom>
        </p:spPr>
      </p:pic>
    </p:spTree>
    <p:extLst>
      <p:ext uri="{BB962C8B-B14F-4D97-AF65-F5344CB8AC3E}">
        <p14:creationId xmlns:p14="http://schemas.microsoft.com/office/powerpoint/2010/main" val="27893734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85503" y="146339"/>
            <a:ext cx="7829551" cy="6076308"/>
          </a:xfrm>
          <a:prstGeom prst="rect">
            <a:avLst/>
          </a:prstGeom>
        </p:spPr>
      </p:pic>
    </p:spTree>
    <p:extLst>
      <p:ext uri="{BB962C8B-B14F-4D97-AF65-F5344CB8AC3E}">
        <p14:creationId xmlns:p14="http://schemas.microsoft.com/office/powerpoint/2010/main" val="1820263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0800000">
            <a:off x="401724" y="1423601"/>
            <a:ext cx="4529667" cy="4652090"/>
          </a:xfrm>
          <a:prstGeom prst="rect">
            <a:avLst/>
          </a:prstGeom>
        </p:spPr>
      </p:pic>
      <p:sp>
        <p:nvSpPr>
          <p:cNvPr id="4" name="TextBox 3"/>
          <p:cNvSpPr txBox="1"/>
          <p:nvPr/>
        </p:nvSpPr>
        <p:spPr>
          <a:xfrm>
            <a:off x="310434" y="207406"/>
            <a:ext cx="3839536" cy="492443"/>
          </a:xfrm>
          <a:prstGeom prst="rect">
            <a:avLst/>
          </a:prstGeom>
          <a:noFill/>
        </p:spPr>
        <p:txBody>
          <a:bodyPr wrap="square" rtlCol="0">
            <a:spAutoFit/>
          </a:bodyPr>
          <a:lstStyle/>
          <a:p>
            <a:r>
              <a:rPr lang="en-GB" sz="2600" b="1" u="sng" dirty="0"/>
              <a:t>WEEK 3 – w/c 15</a:t>
            </a:r>
            <a:r>
              <a:rPr lang="en-GB" sz="2600" b="1" u="sng" baseline="30000" dirty="0"/>
              <a:t>th</a:t>
            </a:r>
            <a:r>
              <a:rPr lang="en-GB" sz="2600" b="1" u="sng" dirty="0"/>
              <a:t> Nov</a:t>
            </a:r>
          </a:p>
        </p:txBody>
      </p:sp>
      <p:sp>
        <p:nvSpPr>
          <p:cNvPr id="7" name="TextBox 6"/>
          <p:cNvSpPr txBox="1"/>
          <p:nvPr/>
        </p:nvSpPr>
        <p:spPr>
          <a:xfrm>
            <a:off x="296366" y="961936"/>
            <a:ext cx="6954591" cy="923330"/>
          </a:xfrm>
          <a:prstGeom prst="rect">
            <a:avLst/>
          </a:prstGeom>
          <a:noFill/>
        </p:spPr>
        <p:txBody>
          <a:bodyPr wrap="square" rtlCol="0">
            <a:spAutoFit/>
          </a:bodyPr>
          <a:lstStyle/>
          <a:p>
            <a:r>
              <a:rPr lang="en-GB" dirty="0"/>
              <a:t>Copy this vocab in to your book and try and learn it.</a:t>
            </a:r>
          </a:p>
          <a:p>
            <a:endParaRPr lang="en-GB" dirty="0"/>
          </a:p>
          <a:p>
            <a:endParaRPr lang="en-GB" dirty="0"/>
          </a:p>
        </p:txBody>
      </p:sp>
      <p:pic>
        <p:nvPicPr>
          <p:cNvPr id="8" name="Picture 7"/>
          <p:cNvPicPr>
            <a:picLocks noChangeAspect="1"/>
          </p:cNvPicPr>
          <p:nvPr/>
        </p:nvPicPr>
        <p:blipFill>
          <a:blip r:embed="rId3"/>
          <a:stretch>
            <a:fillRect/>
          </a:stretch>
        </p:blipFill>
        <p:spPr>
          <a:xfrm>
            <a:off x="6114771" y="93144"/>
            <a:ext cx="4587573" cy="5169283"/>
          </a:xfrm>
          <a:prstGeom prst="rect">
            <a:avLst/>
          </a:prstGeom>
        </p:spPr>
      </p:pic>
      <p:pic>
        <p:nvPicPr>
          <p:cNvPr id="9" name="Picture 8"/>
          <p:cNvPicPr>
            <a:picLocks noChangeAspect="1"/>
          </p:cNvPicPr>
          <p:nvPr/>
        </p:nvPicPr>
        <p:blipFill>
          <a:blip r:embed="rId4"/>
          <a:stretch>
            <a:fillRect/>
          </a:stretch>
        </p:blipFill>
        <p:spPr>
          <a:xfrm>
            <a:off x="6391610" y="5396975"/>
            <a:ext cx="3705427" cy="1357434"/>
          </a:xfrm>
          <a:prstGeom prst="rect">
            <a:avLst/>
          </a:prstGeom>
        </p:spPr>
      </p:pic>
    </p:spTree>
    <p:extLst>
      <p:ext uri="{BB962C8B-B14F-4D97-AF65-F5344CB8AC3E}">
        <p14:creationId xmlns:p14="http://schemas.microsoft.com/office/powerpoint/2010/main" val="3750608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623887" y="836901"/>
            <a:ext cx="10566457" cy="4926590"/>
          </a:xfrm>
          <a:prstGeom prst="rect">
            <a:avLst/>
          </a:prstGeom>
        </p:spPr>
      </p:pic>
      <p:pic>
        <p:nvPicPr>
          <p:cNvPr id="4" name="12 Track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5314" y="1876630"/>
            <a:ext cx="609600" cy="609600"/>
          </a:xfrm>
          <a:prstGeom prst="rect">
            <a:avLst/>
          </a:prstGeom>
        </p:spPr>
      </p:pic>
    </p:spTree>
    <p:extLst>
      <p:ext uri="{BB962C8B-B14F-4D97-AF65-F5344CB8AC3E}">
        <p14:creationId xmlns:p14="http://schemas.microsoft.com/office/powerpoint/2010/main" val="36289666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0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78415" y="1176768"/>
            <a:ext cx="10867522" cy="3561485"/>
          </a:xfrm>
          <a:prstGeom prst="rect">
            <a:avLst/>
          </a:prstGeom>
        </p:spPr>
      </p:pic>
      <p:sp>
        <p:nvSpPr>
          <p:cNvPr id="3" name="TextBox 2"/>
          <p:cNvSpPr txBox="1"/>
          <p:nvPr/>
        </p:nvSpPr>
        <p:spPr>
          <a:xfrm>
            <a:off x="4807527" y="955964"/>
            <a:ext cx="6954982" cy="817418"/>
          </a:xfrm>
          <a:prstGeom prst="rect">
            <a:avLst/>
          </a:prstGeom>
          <a:solidFill>
            <a:schemeClr val="bg1"/>
          </a:solidFill>
        </p:spPr>
        <p:txBody>
          <a:bodyPr wrap="square" rtlCol="0">
            <a:spAutoFit/>
          </a:bodyPr>
          <a:lstStyle/>
          <a:p>
            <a:endParaRPr lang="en-GB" dirty="0"/>
          </a:p>
        </p:txBody>
      </p:sp>
      <p:pic>
        <p:nvPicPr>
          <p:cNvPr id="5" name="14 Track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615" y="2097855"/>
            <a:ext cx="609600" cy="609600"/>
          </a:xfrm>
          <a:prstGeom prst="rect">
            <a:avLst/>
          </a:prstGeom>
        </p:spPr>
      </p:pic>
    </p:spTree>
    <p:extLst>
      <p:ext uri="{BB962C8B-B14F-4D97-AF65-F5344CB8AC3E}">
        <p14:creationId xmlns:p14="http://schemas.microsoft.com/office/powerpoint/2010/main" val="19723285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3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016" y="1372033"/>
            <a:ext cx="10252876" cy="3213822"/>
          </a:xfrm>
          <a:prstGeom prst="rect">
            <a:avLst/>
          </a:prstGeom>
        </p:spPr>
      </p:pic>
      <p:pic>
        <p:nvPicPr>
          <p:cNvPr id="3" name="15 p10 ex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5216" y="2791030"/>
            <a:ext cx="609600" cy="609600"/>
          </a:xfrm>
          <a:prstGeom prst="rect">
            <a:avLst/>
          </a:prstGeom>
        </p:spPr>
      </p:pic>
    </p:spTree>
    <p:extLst>
      <p:ext uri="{BB962C8B-B14F-4D97-AF65-F5344CB8AC3E}">
        <p14:creationId xmlns:p14="http://schemas.microsoft.com/office/powerpoint/2010/main" val="41120526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5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851" y="935181"/>
            <a:ext cx="9764857" cy="5255703"/>
          </a:xfrm>
          <a:prstGeom prst="rect">
            <a:avLst/>
          </a:prstGeom>
        </p:spPr>
      </p:pic>
      <p:pic>
        <p:nvPicPr>
          <p:cNvPr id="3" name="17 p11 ex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1251" y="1994617"/>
            <a:ext cx="609600" cy="609600"/>
          </a:xfrm>
          <a:prstGeom prst="rect">
            <a:avLst/>
          </a:prstGeom>
        </p:spPr>
      </p:pic>
    </p:spTree>
    <p:extLst>
      <p:ext uri="{BB962C8B-B14F-4D97-AF65-F5344CB8AC3E}">
        <p14:creationId xmlns:p14="http://schemas.microsoft.com/office/powerpoint/2010/main" val="30261923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53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434" y="207406"/>
            <a:ext cx="3839536" cy="492443"/>
          </a:xfrm>
          <a:prstGeom prst="rect">
            <a:avLst/>
          </a:prstGeom>
          <a:noFill/>
        </p:spPr>
        <p:txBody>
          <a:bodyPr wrap="square" rtlCol="0">
            <a:spAutoFit/>
          </a:bodyPr>
          <a:lstStyle/>
          <a:p>
            <a:r>
              <a:rPr lang="en-GB" sz="2600" b="1" u="sng" dirty="0"/>
              <a:t>WEEK 4 – w/c 22</a:t>
            </a:r>
            <a:r>
              <a:rPr lang="en-GB" sz="2600" b="1" u="sng" baseline="30000" dirty="0"/>
              <a:t>nd</a:t>
            </a:r>
            <a:r>
              <a:rPr lang="en-GB" sz="2600" b="1" u="sng" dirty="0"/>
              <a:t> Nov</a:t>
            </a:r>
          </a:p>
        </p:txBody>
      </p:sp>
      <p:sp>
        <p:nvSpPr>
          <p:cNvPr id="3" name="TextBox 2"/>
          <p:cNvSpPr txBox="1"/>
          <p:nvPr/>
        </p:nvSpPr>
        <p:spPr>
          <a:xfrm>
            <a:off x="4383671" y="151576"/>
            <a:ext cx="7212583" cy="923330"/>
          </a:xfrm>
          <a:prstGeom prst="rect">
            <a:avLst/>
          </a:prstGeom>
          <a:noFill/>
        </p:spPr>
        <p:txBody>
          <a:bodyPr wrap="square" rtlCol="0">
            <a:spAutoFit/>
          </a:bodyPr>
          <a:lstStyle/>
          <a:p>
            <a:r>
              <a:rPr lang="en-GB" dirty="0"/>
              <a:t>This week we are learning about some other Spanish speaking countries. Look at the map below and try and copy it. You will also learn about the discovery of the Americas on the next slides.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7527" y="973379"/>
            <a:ext cx="8332320" cy="5884621"/>
          </a:xfrm>
          <a:prstGeom prst="rect">
            <a:avLst/>
          </a:prstGeom>
        </p:spPr>
      </p:pic>
      <p:pic>
        <p:nvPicPr>
          <p:cNvPr id="5" name="18 Track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0434" y="1286694"/>
            <a:ext cx="609600" cy="609600"/>
          </a:xfrm>
          <a:prstGeom prst="rect">
            <a:avLst/>
          </a:prstGeom>
        </p:spPr>
      </p:pic>
    </p:spTree>
    <p:extLst>
      <p:ext uri="{BB962C8B-B14F-4D97-AF65-F5344CB8AC3E}">
        <p14:creationId xmlns:p14="http://schemas.microsoft.com/office/powerpoint/2010/main" val="1105708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0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21676" y="293463"/>
            <a:ext cx="7293535" cy="6372246"/>
          </a:xfrm>
          <a:prstGeom prst="rect">
            <a:avLst/>
          </a:prstGeom>
        </p:spPr>
      </p:pic>
    </p:spTree>
    <p:extLst>
      <p:ext uri="{BB962C8B-B14F-4D97-AF65-F5344CB8AC3E}">
        <p14:creationId xmlns:p14="http://schemas.microsoft.com/office/powerpoint/2010/main" val="1550569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4901" y="719073"/>
            <a:ext cx="11827099" cy="5394347"/>
          </a:xfrm>
        </p:spPr>
        <p:txBody>
          <a:bodyPr>
            <a:normAutofit/>
          </a:bodyPr>
          <a:lstStyle/>
          <a:p>
            <a:pPr algn="l"/>
            <a:br>
              <a:rPr lang="en-GB" sz="3000" dirty="0"/>
            </a:br>
            <a:br>
              <a:rPr lang="en-GB" sz="3000" dirty="0"/>
            </a:br>
            <a:endParaRPr lang="en-GB" sz="3000" dirty="0"/>
          </a:p>
        </p:txBody>
      </p:sp>
      <p:sp>
        <p:nvSpPr>
          <p:cNvPr id="3" name="Subtitle 2"/>
          <p:cNvSpPr>
            <a:spLocks noGrp="1"/>
          </p:cNvSpPr>
          <p:nvPr>
            <p:ph type="subTitle" idx="1"/>
          </p:nvPr>
        </p:nvSpPr>
        <p:spPr>
          <a:xfrm>
            <a:off x="364901" y="180303"/>
            <a:ext cx="11677044" cy="6248631"/>
          </a:xfrm>
        </p:spPr>
        <p:txBody>
          <a:bodyPr>
            <a:normAutofit/>
          </a:bodyPr>
          <a:lstStyle/>
          <a:p>
            <a:pPr algn="l"/>
            <a:r>
              <a:rPr lang="en-GB" sz="4500" b="1" u="sng" dirty="0"/>
              <a:t>The discovery of the Americas</a:t>
            </a:r>
          </a:p>
          <a:p>
            <a:pPr algn="l"/>
            <a:endParaRPr lang="en-GB" sz="2800" b="1" u="sng" dirty="0"/>
          </a:p>
          <a:p>
            <a:pPr algn="l"/>
            <a:r>
              <a:rPr lang="en-GB" sz="3600" b="1" dirty="0"/>
              <a:t>Today we are going to be looking at a cultural topic. We have looked at Spanish speaking countries in class and this week you are going to learn about the discovery of the Americas by Christopher Columbus. </a:t>
            </a:r>
          </a:p>
          <a:p>
            <a:pPr algn="l"/>
            <a:endParaRPr lang="en-GB" sz="3600" b="1" u="sng" dirty="0"/>
          </a:p>
        </p:txBody>
      </p:sp>
      <p:pic>
        <p:nvPicPr>
          <p:cNvPr id="1030" name="Picture 12" descr="MC900129220[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269415" y="218102"/>
            <a:ext cx="1250657" cy="105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carnaval.com/columbus/piombo.jpg"/>
          <p:cNvPicPr>
            <a:picLocks noChangeAspect="1" noChangeArrowheads="1"/>
          </p:cNvPicPr>
          <p:nvPr/>
        </p:nvPicPr>
        <p:blipFill>
          <a:blip r:embed="rId3" cstate="print"/>
          <a:srcRect/>
          <a:stretch>
            <a:fillRect/>
          </a:stretch>
        </p:blipFill>
        <p:spPr bwMode="auto">
          <a:xfrm>
            <a:off x="9734803" y="3362798"/>
            <a:ext cx="2307142" cy="3289392"/>
          </a:xfrm>
          <a:prstGeom prst="rect">
            <a:avLst/>
          </a:prstGeom>
          <a:ln>
            <a:noFill/>
          </a:ln>
          <a:effectLst>
            <a:softEdge rad="112500"/>
          </a:effectLst>
        </p:spPr>
      </p:pic>
    </p:spTree>
    <p:extLst>
      <p:ext uri="{BB962C8B-B14F-4D97-AF65-F5344CB8AC3E}">
        <p14:creationId xmlns:p14="http://schemas.microsoft.com/office/powerpoint/2010/main" val="3991872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6" name="Picture 4" descr="http://worldpress.org/images/maps/world_600w.jpg"/>
          <p:cNvPicPr>
            <a:picLocks noChangeAspect="1" noChangeArrowheads="1"/>
          </p:cNvPicPr>
          <p:nvPr/>
        </p:nvPicPr>
        <p:blipFill>
          <a:blip r:embed="rId2" cstate="print"/>
          <a:srcRect/>
          <a:stretch>
            <a:fillRect/>
          </a:stretch>
        </p:blipFill>
        <p:spPr bwMode="auto">
          <a:xfrm>
            <a:off x="5723045" y="564770"/>
            <a:ext cx="6545465" cy="4919567"/>
          </a:xfrm>
          <a:prstGeom prst="rect">
            <a:avLst/>
          </a:prstGeom>
          <a:noFill/>
        </p:spPr>
      </p:pic>
      <p:sp>
        <p:nvSpPr>
          <p:cNvPr id="3" name="Content Placeholder 2"/>
          <p:cNvSpPr>
            <a:spLocks noGrp="1"/>
          </p:cNvSpPr>
          <p:nvPr>
            <p:ph sz="half" idx="1"/>
          </p:nvPr>
        </p:nvSpPr>
        <p:spPr>
          <a:xfrm>
            <a:off x="-39985" y="498269"/>
            <a:ext cx="5872586" cy="3279401"/>
          </a:xfrm>
        </p:spPr>
        <p:txBody>
          <a:bodyPr>
            <a:noAutofit/>
          </a:bodyPr>
          <a:lstStyle/>
          <a:p>
            <a:pPr marL="0" indent="0">
              <a:buNone/>
            </a:pPr>
            <a:r>
              <a:rPr lang="en-IE" sz="2400" b="1" dirty="0">
                <a:solidFill>
                  <a:srgbClr val="002060"/>
                </a:solidFill>
                <a:latin typeface="Comic Sans MS" pitchFamily="66" charset="0"/>
              </a:rPr>
              <a:t>Christopher Columbus was born in </a:t>
            </a:r>
            <a:r>
              <a:rPr lang="en-IE" sz="2400" b="1" u="sng" dirty="0">
                <a:solidFill>
                  <a:srgbClr val="FF0000"/>
                </a:solidFill>
                <a:latin typeface="Comic Sans MS" pitchFamily="66" charset="0"/>
              </a:rPr>
              <a:t>1451</a:t>
            </a:r>
            <a:r>
              <a:rPr lang="en-IE" sz="2400" b="1" dirty="0">
                <a:solidFill>
                  <a:srgbClr val="002060"/>
                </a:solidFill>
                <a:latin typeface="Comic Sans MS" pitchFamily="66" charset="0"/>
              </a:rPr>
              <a:t>. He was </a:t>
            </a:r>
            <a:r>
              <a:rPr lang="en-IE" sz="2400" b="1" dirty="0">
                <a:solidFill>
                  <a:srgbClr val="FF0000"/>
                </a:solidFill>
                <a:latin typeface="Comic Sans MS" pitchFamily="66" charset="0"/>
              </a:rPr>
              <a:t>Italian</a:t>
            </a:r>
            <a:r>
              <a:rPr lang="en-IE" sz="2400" b="1" dirty="0">
                <a:solidFill>
                  <a:srgbClr val="002060"/>
                </a:solidFill>
                <a:latin typeface="Comic Sans MS" pitchFamily="66" charset="0"/>
              </a:rPr>
              <a:t>. When he grew up he became a great explorer who sailed across the Atlantic Ocean, </a:t>
            </a:r>
            <a:r>
              <a:rPr lang="en-IE" sz="2400" b="1" dirty="0">
                <a:solidFill>
                  <a:srgbClr val="FF0000"/>
                </a:solidFill>
                <a:latin typeface="Comic Sans MS" pitchFamily="66" charset="0"/>
              </a:rPr>
              <a:t>hoping to find a route to India</a:t>
            </a:r>
            <a:r>
              <a:rPr lang="en-IE" sz="2400" b="1" dirty="0">
                <a:solidFill>
                  <a:srgbClr val="002060"/>
                </a:solidFill>
                <a:latin typeface="Comic Sans MS" pitchFamily="66" charset="0"/>
              </a:rPr>
              <a:t>. </a:t>
            </a:r>
            <a:r>
              <a:rPr lang="en-GB" altLang="en-US" sz="2400" b="1" dirty="0">
                <a:solidFill>
                  <a:srgbClr val="002060"/>
                </a:solidFill>
                <a:latin typeface="Comic Sans MS" pitchFamily="66" charset="0"/>
              </a:rPr>
              <a:t>He moved to Spain in 1491.</a:t>
            </a:r>
          </a:p>
          <a:p>
            <a:pPr marL="0" indent="0" algn="ctr">
              <a:buNone/>
            </a:pPr>
            <a:endParaRPr lang="en-IE" sz="2400" b="1" dirty="0">
              <a:solidFill>
                <a:srgbClr val="002060"/>
              </a:solidFill>
              <a:latin typeface="Comic Sans MS" pitchFamily="66" charset="0"/>
            </a:endParaRPr>
          </a:p>
        </p:txBody>
      </p:sp>
      <p:sp>
        <p:nvSpPr>
          <p:cNvPr id="4" name="Content Placeholder 2"/>
          <p:cNvSpPr txBox="1">
            <a:spLocks/>
          </p:cNvSpPr>
          <p:nvPr/>
        </p:nvSpPr>
        <p:spPr>
          <a:xfrm>
            <a:off x="69570" y="2551579"/>
            <a:ext cx="5726510" cy="5865515"/>
          </a:xfrm>
          <a:prstGeom prst="rect">
            <a:avLst/>
          </a:prstGeom>
        </p:spPr>
        <p:txBody>
          <a:bodyPr>
            <a:noAutofit/>
          </a:bodyPr>
          <a:lstStyle/>
          <a:p>
            <a:pPr>
              <a:spcBef>
                <a:spcPct val="20000"/>
              </a:spcBef>
              <a:defRPr/>
            </a:pPr>
            <a:r>
              <a:rPr lang="en-IE" sz="2400" b="1" dirty="0">
                <a:solidFill>
                  <a:srgbClr val="002060"/>
                </a:solidFill>
                <a:latin typeface="Comic Sans MS" pitchFamily="66" charset="0"/>
              </a:rPr>
              <a:t>India was very important because many of the </a:t>
            </a:r>
            <a:r>
              <a:rPr lang="en-IE" sz="2400" b="1" u="sng" dirty="0">
                <a:solidFill>
                  <a:srgbClr val="FF0000"/>
                </a:solidFill>
                <a:latin typeface="Comic Sans MS" pitchFamily="66" charset="0"/>
              </a:rPr>
              <a:t>spices</a:t>
            </a:r>
            <a:r>
              <a:rPr lang="en-IE" sz="2400" b="1" dirty="0">
                <a:solidFill>
                  <a:srgbClr val="002060"/>
                </a:solidFill>
                <a:latin typeface="Comic Sans MS" pitchFamily="66" charset="0"/>
              </a:rPr>
              <a:t> that people in Europe wanted grew there. They used these spices in cooking, for medicine, to dye their clothes and lots of other things.</a:t>
            </a:r>
          </a:p>
        </p:txBody>
      </p:sp>
      <p:pic>
        <p:nvPicPr>
          <p:cNvPr id="5" name="Picture 2" descr="http://www.whitetigernaturalmedicine.com/wp-content/uploads/2011/12/spices.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3029" y="4839286"/>
            <a:ext cx="1999322" cy="2018714"/>
          </a:xfrm>
          <a:prstGeom prst="rect">
            <a:avLst/>
          </a:prstGeom>
          <a:ln>
            <a:noFill/>
          </a:ln>
          <a:effectLst>
            <a:softEdge rad="112500"/>
          </a:effectLst>
        </p:spPr>
      </p:pic>
      <p:sp>
        <p:nvSpPr>
          <p:cNvPr id="7" name="5-Point Star 6"/>
          <p:cNvSpPr/>
          <p:nvPr/>
        </p:nvSpPr>
        <p:spPr>
          <a:xfrm>
            <a:off x="10086536" y="2332075"/>
            <a:ext cx="667704" cy="692478"/>
          </a:xfrm>
          <a:prstGeom prst="star5">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Box 7"/>
          <p:cNvSpPr txBox="1"/>
          <p:nvPr/>
        </p:nvSpPr>
        <p:spPr>
          <a:xfrm>
            <a:off x="10086536" y="3038620"/>
            <a:ext cx="1280160" cy="461665"/>
          </a:xfrm>
          <a:prstGeom prst="rect">
            <a:avLst/>
          </a:prstGeom>
          <a:noFill/>
        </p:spPr>
        <p:txBody>
          <a:bodyPr wrap="square" rtlCol="0">
            <a:spAutoFit/>
          </a:bodyPr>
          <a:lstStyle/>
          <a:p>
            <a:r>
              <a:rPr lang="en-IE" sz="2400" b="1" dirty="0"/>
              <a:t>India</a:t>
            </a:r>
          </a:p>
        </p:txBody>
      </p:sp>
      <p:sp>
        <p:nvSpPr>
          <p:cNvPr id="9" name="Oval 8"/>
          <p:cNvSpPr/>
          <p:nvPr/>
        </p:nvSpPr>
        <p:spPr>
          <a:xfrm>
            <a:off x="9113546" y="1849938"/>
            <a:ext cx="504056" cy="5760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p:cNvSpPr txBox="1"/>
          <p:nvPr/>
        </p:nvSpPr>
        <p:spPr>
          <a:xfrm>
            <a:off x="9113546" y="1465682"/>
            <a:ext cx="744306" cy="461665"/>
          </a:xfrm>
          <a:prstGeom prst="rect">
            <a:avLst/>
          </a:prstGeom>
          <a:noFill/>
        </p:spPr>
        <p:txBody>
          <a:bodyPr wrap="none" rtlCol="0">
            <a:spAutoFit/>
          </a:bodyPr>
          <a:lstStyle/>
          <a:p>
            <a:pPr algn="ctr"/>
            <a:r>
              <a:rPr lang="en-IE" sz="2400" b="1" dirty="0">
                <a:solidFill>
                  <a:srgbClr val="FF0000"/>
                </a:solidFill>
              </a:rPr>
              <a:t>Italy</a:t>
            </a:r>
          </a:p>
        </p:txBody>
      </p:sp>
      <p:cxnSp>
        <p:nvCxnSpPr>
          <p:cNvPr id="11" name="Curved Connector 10"/>
          <p:cNvCxnSpPr/>
          <p:nvPr/>
        </p:nvCxnSpPr>
        <p:spPr>
          <a:xfrm>
            <a:off x="9433290" y="2426002"/>
            <a:ext cx="837558" cy="382031"/>
          </a:xfrm>
          <a:prstGeom prst="curvedConnector3">
            <a:avLst>
              <a:gd name="adj1" fmla="val 50000"/>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682183" y="1964337"/>
            <a:ext cx="878702" cy="461665"/>
          </a:xfrm>
          <a:prstGeom prst="rect">
            <a:avLst/>
          </a:prstGeom>
          <a:noFill/>
        </p:spPr>
        <p:txBody>
          <a:bodyPr wrap="none" rtlCol="0">
            <a:spAutoFit/>
          </a:bodyPr>
          <a:lstStyle/>
          <a:p>
            <a:pPr algn="ctr"/>
            <a:r>
              <a:rPr lang="en-IE" sz="2400" b="1" dirty="0">
                <a:solidFill>
                  <a:srgbClr val="FF0000"/>
                </a:solidFill>
              </a:rPr>
              <a:t>U.S.A</a:t>
            </a:r>
          </a:p>
        </p:txBody>
      </p:sp>
    </p:spTree>
    <p:extLst>
      <p:ext uri="{BB962C8B-B14F-4D97-AF65-F5344CB8AC3E}">
        <p14:creationId xmlns:p14="http://schemas.microsoft.com/office/powerpoint/2010/main" val="1541827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18434" name="Picture 2" descr="http://img.wikinut.com/img/1xt87d9kg5ajpxz3/jpeg/0/Columbus-ships.jpe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981935" y="196947"/>
            <a:ext cx="3353472" cy="1633877"/>
          </a:xfrm>
          <a:prstGeom prst="rect">
            <a:avLst/>
          </a:prstGeom>
          <a:ln>
            <a:noFill/>
          </a:ln>
          <a:effectLst>
            <a:softEdge rad="112500"/>
          </a:effectLst>
        </p:spPr>
      </p:pic>
      <p:sp>
        <p:nvSpPr>
          <p:cNvPr id="2" name="Content Placeholder 2"/>
          <p:cNvSpPr txBox="1">
            <a:spLocks/>
          </p:cNvSpPr>
          <p:nvPr/>
        </p:nvSpPr>
        <p:spPr>
          <a:xfrm>
            <a:off x="229743" y="301181"/>
            <a:ext cx="8970528" cy="2808312"/>
          </a:xfrm>
          <a:prstGeom prst="rect">
            <a:avLst/>
          </a:prstGeom>
        </p:spPr>
        <p:txBody>
          <a:bodyPr>
            <a:noAutofit/>
          </a:bodyPr>
          <a:lstStyle/>
          <a:p>
            <a:pPr lvl="0" algn="ctr">
              <a:spcBef>
                <a:spcPct val="20000"/>
              </a:spcBef>
            </a:pPr>
            <a:r>
              <a:rPr lang="en-IE" sz="2400" b="1" dirty="0">
                <a:solidFill>
                  <a:srgbClr val="002060"/>
                </a:solidFill>
                <a:latin typeface="Comic Sans MS" pitchFamily="66" charset="0"/>
              </a:rPr>
              <a:t>Columbus sailed for King Ferdinand the second and Queen Isabella of </a:t>
            </a:r>
            <a:r>
              <a:rPr lang="en-IE" sz="2400" b="1" dirty="0">
                <a:solidFill>
                  <a:srgbClr val="FF0000"/>
                </a:solidFill>
                <a:latin typeface="Comic Sans MS" pitchFamily="66" charset="0"/>
              </a:rPr>
              <a:t>Spain</a:t>
            </a:r>
            <a:r>
              <a:rPr lang="en-IE" sz="2400" b="1" dirty="0">
                <a:latin typeface="Comic Sans MS" pitchFamily="66" charset="0"/>
              </a:rPr>
              <a:t>. </a:t>
            </a:r>
            <a:r>
              <a:rPr lang="en-IE" sz="2400" b="1" dirty="0">
                <a:solidFill>
                  <a:srgbClr val="002060"/>
                </a:solidFill>
                <a:latin typeface="Comic Sans MS" pitchFamily="66" charset="0"/>
              </a:rPr>
              <a:t>Columbus sailed with three ships, </a:t>
            </a:r>
            <a:r>
              <a:rPr lang="en-IE" sz="2400" b="1" dirty="0">
                <a:solidFill>
                  <a:srgbClr val="FF0000"/>
                </a:solidFill>
                <a:latin typeface="Comic Sans MS" pitchFamily="66" charset="0"/>
              </a:rPr>
              <a:t>the Niña</a:t>
            </a:r>
            <a:r>
              <a:rPr lang="en-IE" sz="2400" b="1" dirty="0">
                <a:latin typeface="Comic Sans MS" pitchFamily="66" charset="0"/>
              </a:rPr>
              <a:t>, </a:t>
            </a:r>
            <a:r>
              <a:rPr lang="en-IE" sz="2400" b="1" dirty="0">
                <a:solidFill>
                  <a:srgbClr val="FF0000"/>
                </a:solidFill>
                <a:latin typeface="Comic Sans MS" pitchFamily="66" charset="0"/>
              </a:rPr>
              <a:t>the </a:t>
            </a:r>
            <a:r>
              <a:rPr lang="en-IE" sz="2400" b="1" dirty="0" err="1">
                <a:solidFill>
                  <a:srgbClr val="FF0000"/>
                </a:solidFill>
                <a:latin typeface="Comic Sans MS" pitchFamily="66" charset="0"/>
              </a:rPr>
              <a:t>Pinta</a:t>
            </a:r>
            <a:r>
              <a:rPr lang="en-IE" sz="2400" b="1" dirty="0">
                <a:solidFill>
                  <a:srgbClr val="FF0000"/>
                </a:solidFill>
                <a:latin typeface="Comic Sans MS" pitchFamily="66" charset="0"/>
              </a:rPr>
              <a:t> and the Santa Maria</a:t>
            </a:r>
            <a:r>
              <a:rPr lang="en-IE" sz="2400" b="1" dirty="0">
                <a:latin typeface="Comic Sans MS" pitchFamily="66" charset="0"/>
              </a:rPr>
              <a:t>, </a:t>
            </a:r>
            <a:r>
              <a:rPr lang="en-IE" sz="2400" b="1" dirty="0">
                <a:solidFill>
                  <a:srgbClr val="002060"/>
                </a:solidFill>
                <a:latin typeface="Comic Sans MS" pitchFamily="66" charset="0"/>
              </a:rPr>
              <a:t>and about 90 crew members. They set sail in August </a:t>
            </a:r>
            <a:r>
              <a:rPr lang="en-IE" sz="2400" b="1" dirty="0">
                <a:solidFill>
                  <a:srgbClr val="FF0000"/>
                </a:solidFill>
                <a:latin typeface="Comic Sans MS" pitchFamily="66" charset="0"/>
              </a:rPr>
              <a:t>1492</a:t>
            </a:r>
            <a:r>
              <a:rPr lang="en-IE" sz="2400" b="1" dirty="0">
                <a:latin typeface="Comic Sans MS" pitchFamily="66" charset="0"/>
              </a:rPr>
              <a:t> </a:t>
            </a:r>
            <a:r>
              <a:rPr lang="en-IE" sz="2400" b="1" dirty="0">
                <a:solidFill>
                  <a:srgbClr val="002060"/>
                </a:solidFill>
                <a:latin typeface="Comic Sans MS" pitchFamily="66" charset="0"/>
              </a:rPr>
              <a:t>from Spain. </a:t>
            </a:r>
          </a:p>
        </p:txBody>
      </p:sp>
      <p:pic>
        <p:nvPicPr>
          <p:cNvPr id="4" name="Picture 2" descr="http://media.trb.com/media/photo/2010-09/131775340-1311455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375187"/>
            <a:ext cx="3125509" cy="1468612"/>
          </a:xfrm>
          <a:prstGeom prst="rect">
            <a:avLst/>
          </a:prstGeom>
          <a:ln>
            <a:noFill/>
          </a:ln>
          <a:effectLst>
            <a:softEdge rad="112500"/>
          </a:effectLst>
        </p:spPr>
      </p:pic>
      <p:sp>
        <p:nvSpPr>
          <p:cNvPr id="5" name="Content Placeholder 2"/>
          <p:cNvSpPr txBox="1">
            <a:spLocks/>
          </p:cNvSpPr>
          <p:nvPr/>
        </p:nvSpPr>
        <p:spPr>
          <a:xfrm>
            <a:off x="3125509" y="2169297"/>
            <a:ext cx="9209898" cy="3014202"/>
          </a:xfrm>
          <a:prstGeom prst="rect">
            <a:avLst/>
          </a:prstGeom>
        </p:spPr>
        <p:txBody>
          <a:bodyPr>
            <a:noAutofit/>
          </a:bodyPr>
          <a:lstStyle/>
          <a:p>
            <a:pPr lvl="0" algn="ctr">
              <a:spcBef>
                <a:spcPct val="20000"/>
              </a:spcBef>
            </a:pPr>
            <a:r>
              <a:rPr lang="en-IE" sz="2200" b="1" dirty="0">
                <a:solidFill>
                  <a:srgbClr val="002060"/>
                </a:solidFill>
                <a:latin typeface="Comic Sans MS" pitchFamily="66" charset="0"/>
              </a:rPr>
              <a:t>In October 1492 they spotted the </a:t>
            </a:r>
            <a:r>
              <a:rPr lang="en-IE" sz="2200" b="1" dirty="0">
                <a:solidFill>
                  <a:srgbClr val="FF0000"/>
                </a:solidFill>
                <a:latin typeface="Comic Sans MS" pitchFamily="66" charset="0"/>
              </a:rPr>
              <a:t>Caribbean islands</a:t>
            </a:r>
            <a:r>
              <a:rPr lang="en-IE" sz="2200" b="1" dirty="0">
                <a:latin typeface="Comic Sans MS" pitchFamily="66" charset="0"/>
              </a:rPr>
              <a:t> </a:t>
            </a:r>
            <a:r>
              <a:rPr lang="en-IE" sz="2200" b="1" dirty="0">
                <a:solidFill>
                  <a:srgbClr val="002060"/>
                </a:solidFill>
                <a:latin typeface="Comic Sans MS" pitchFamily="66" charset="0"/>
              </a:rPr>
              <a:t>off  the coast of America. They landed on an island they named it </a:t>
            </a:r>
            <a:r>
              <a:rPr lang="en-IE" sz="2200" b="1" dirty="0">
                <a:solidFill>
                  <a:srgbClr val="FF0000"/>
                </a:solidFill>
                <a:latin typeface="Comic Sans MS" pitchFamily="66" charset="0"/>
              </a:rPr>
              <a:t>San Salvador</a:t>
            </a:r>
            <a:r>
              <a:rPr lang="en-IE" sz="2200" b="1" dirty="0">
                <a:solidFill>
                  <a:srgbClr val="002060"/>
                </a:solidFill>
                <a:latin typeface="Comic Sans MS" pitchFamily="66" charset="0"/>
              </a:rPr>
              <a:t>. They were met by the </a:t>
            </a:r>
            <a:r>
              <a:rPr lang="en-IE" sz="2200" b="1" dirty="0">
                <a:solidFill>
                  <a:srgbClr val="FF0000"/>
                </a:solidFill>
                <a:latin typeface="Comic Sans MS" pitchFamily="66" charset="0"/>
              </a:rPr>
              <a:t>native people</a:t>
            </a:r>
            <a:r>
              <a:rPr lang="en-IE" sz="2200" b="1" dirty="0">
                <a:latin typeface="Comic Sans MS" pitchFamily="66" charset="0"/>
              </a:rPr>
              <a:t>. </a:t>
            </a:r>
            <a:r>
              <a:rPr lang="en-IE" sz="2200" b="1" dirty="0">
                <a:solidFill>
                  <a:srgbClr val="002060"/>
                </a:solidFill>
                <a:latin typeface="Comic Sans MS" pitchFamily="66" charset="0"/>
              </a:rPr>
              <a:t>Many of these people were captured by Columbus' men and later sold as </a:t>
            </a:r>
            <a:r>
              <a:rPr lang="en-IE" sz="2200" b="1" dirty="0">
                <a:solidFill>
                  <a:srgbClr val="FF0000"/>
                </a:solidFill>
                <a:latin typeface="Comic Sans MS" pitchFamily="66" charset="0"/>
              </a:rPr>
              <a:t>slaves</a:t>
            </a:r>
            <a:r>
              <a:rPr lang="en-IE" sz="2200" b="1" dirty="0">
                <a:latin typeface="Comic Sans MS" pitchFamily="66" charset="0"/>
              </a:rPr>
              <a:t>. </a:t>
            </a:r>
            <a:r>
              <a:rPr lang="en-IE" sz="2200" b="1" dirty="0">
                <a:solidFill>
                  <a:srgbClr val="002060"/>
                </a:solidFill>
                <a:latin typeface="Comic Sans MS" pitchFamily="66" charset="0"/>
              </a:rPr>
              <a:t>Columbus thought he had made it to India, and called this area the Indies, and called the people who lived there </a:t>
            </a:r>
            <a:r>
              <a:rPr lang="en-IE" sz="2200" b="1" dirty="0">
                <a:solidFill>
                  <a:srgbClr val="FF0000"/>
                </a:solidFill>
                <a:latin typeface="Comic Sans MS" pitchFamily="66" charset="0"/>
              </a:rPr>
              <a:t>Indians</a:t>
            </a:r>
            <a:r>
              <a:rPr lang="en-IE" sz="2200" b="1" dirty="0">
                <a:latin typeface="Comic Sans MS" pitchFamily="66" charset="0"/>
              </a:rPr>
              <a:t>.</a:t>
            </a:r>
            <a:endParaRPr lang="en-IE" sz="2200" b="1" dirty="0">
              <a:solidFill>
                <a:srgbClr val="002060"/>
              </a:solidFill>
              <a:latin typeface="Comic Sans MS" pitchFamily="66" charset="0"/>
            </a:endParaRPr>
          </a:p>
        </p:txBody>
      </p:sp>
      <p:sp>
        <p:nvSpPr>
          <p:cNvPr id="6" name="Content Placeholder 2"/>
          <p:cNvSpPr txBox="1">
            <a:spLocks/>
          </p:cNvSpPr>
          <p:nvPr/>
        </p:nvSpPr>
        <p:spPr>
          <a:xfrm>
            <a:off x="1775520" y="2720678"/>
            <a:ext cx="8568952" cy="4137323"/>
          </a:xfrm>
          <a:prstGeom prst="rect">
            <a:avLst/>
          </a:prstGeom>
        </p:spPr>
        <p:txBody>
          <a:bodyPr>
            <a:noAutofit/>
          </a:bodyPr>
          <a:lstStyle/>
          <a:p>
            <a:pPr lvl="0" algn="ctr">
              <a:spcBef>
                <a:spcPct val="20000"/>
              </a:spcBef>
            </a:pPr>
            <a:endParaRPr lang="en-IE" sz="2200" b="1" dirty="0">
              <a:solidFill>
                <a:srgbClr val="002060"/>
              </a:solidFill>
              <a:latin typeface="Comic Sans MS" pitchFamily="66" charset="0"/>
            </a:endParaRPr>
          </a:p>
        </p:txBody>
      </p:sp>
      <p:pic>
        <p:nvPicPr>
          <p:cNvPr id="8" name="Picture 2" descr="http://www.italianhistorical.org/wpimages/wp49d61b88_05_06.jpg"/>
          <p:cNvPicPr>
            <a:picLocks noChangeAspect="1" noChangeArrowheads="1"/>
          </p:cNvPicPr>
          <p:nvPr/>
        </p:nvPicPr>
        <p:blipFill>
          <a:blip r:embed="rId4" cstate="print"/>
          <a:srcRect/>
          <a:stretch>
            <a:fillRect/>
          </a:stretch>
        </p:blipFill>
        <p:spPr bwMode="auto">
          <a:xfrm>
            <a:off x="7897872" y="4217220"/>
            <a:ext cx="3912267" cy="2640780"/>
          </a:xfrm>
          <a:prstGeom prst="rect">
            <a:avLst/>
          </a:prstGeom>
          <a:ln>
            <a:noFill/>
          </a:ln>
          <a:effectLst>
            <a:softEdge rad="112500"/>
          </a:effectLst>
        </p:spPr>
      </p:pic>
      <p:sp>
        <p:nvSpPr>
          <p:cNvPr id="9" name="Content Placeholder 2"/>
          <p:cNvSpPr txBox="1">
            <a:spLocks/>
          </p:cNvSpPr>
          <p:nvPr/>
        </p:nvSpPr>
        <p:spPr>
          <a:xfrm>
            <a:off x="538075" y="4604865"/>
            <a:ext cx="6897569" cy="5865515"/>
          </a:xfrm>
          <a:prstGeom prst="rect">
            <a:avLst/>
          </a:prstGeom>
        </p:spPr>
        <p:txBody>
          <a:bodyPr>
            <a:noAutofit/>
          </a:bodyPr>
          <a:lstStyle/>
          <a:p>
            <a:pPr algn="ctr">
              <a:spcBef>
                <a:spcPct val="20000"/>
              </a:spcBef>
              <a:defRPr/>
            </a:pPr>
            <a:r>
              <a:rPr lang="en-IE" sz="2200" b="1" dirty="0">
                <a:solidFill>
                  <a:srgbClr val="002060"/>
                </a:solidFill>
                <a:latin typeface="Comic Sans MS" pitchFamily="66" charset="0"/>
              </a:rPr>
              <a:t>Columbus didn’t know it at the time but he had discovered a new part of the world. Many people moved to the </a:t>
            </a:r>
            <a:r>
              <a:rPr lang="en-IE" sz="2200" b="1" u="sng" dirty="0">
                <a:solidFill>
                  <a:srgbClr val="FF0000"/>
                </a:solidFill>
                <a:latin typeface="Comic Sans MS" pitchFamily="66" charset="0"/>
              </a:rPr>
              <a:t>Americas </a:t>
            </a:r>
            <a:r>
              <a:rPr lang="en-IE" sz="2200" b="1" dirty="0">
                <a:solidFill>
                  <a:srgbClr val="002060"/>
                </a:solidFill>
                <a:latin typeface="Comic Sans MS" pitchFamily="66" charset="0"/>
              </a:rPr>
              <a:t>after his great discovery. It became known as </a:t>
            </a:r>
            <a:r>
              <a:rPr lang="en-IE" sz="2200" b="1" u="sng" dirty="0">
                <a:solidFill>
                  <a:srgbClr val="FF0000"/>
                </a:solidFill>
                <a:latin typeface="Comic Sans MS" pitchFamily="66" charset="0"/>
              </a:rPr>
              <a:t>The New World.</a:t>
            </a:r>
          </a:p>
        </p:txBody>
      </p:sp>
    </p:spTree>
    <p:extLst>
      <p:ext uri="{BB962C8B-B14F-4D97-AF65-F5344CB8AC3E}">
        <p14:creationId xmlns:p14="http://schemas.microsoft.com/office/powerpoint/2010/main" val="16799492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Content Placeholder 2"/>
          <p:cNvSpPr txBox="1">
            <a:spLocks/>
          </p:cNvSpPr>
          <p:nvPr/>
        </p:nvSpPr>
        <p:spPr>
          <a:xfrm>
            <a:off x="1828800" y="533401"/>
            <a:ext cx="8568952" cy="5865515"/>
          </a:xfrm>
          <a:prstGeom prst="rect">
            <a:avLst/>
          </a:prstGeom>
        </p:spPr>
        <p:txBody>
          <a:bodyPr>
            <a:noAutofit/>
          </a:bodyPr>
          <a:lstStyle/>
          <a:p>
            <a:pPr algn="ctr">
              <a:spcBef>
                <a:spcPct val="20000"/>
              </a:spcBef>
              <a:defRPr/>
            </a:pPr>
            <a:endParaRPr lang="en-IE" sz="3600" b="1" u="sng" dirty="0">
              <a:solidFill>
                <a:srgbClr val="FF0000"/>
              </a:solidFill>
              <a:latin typeface="Comic Sans MS" pitchFamily="66" charset="0"/>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59916" y="32698"/>
            <a:ext cx="2875671" cy="1917114"/>
          </a:xfrm>
          <a:prstGeom prst="rect">
            <a:avLst/>
          </a:prstGeom>
        </p:spPr>
      </p:pic>
      <p:sp>
        <p:nvSpPr>
          <p:cNvPr id="9" name="TextBox 8"/>
          <p:cNvSpPr txBox="1"/>
          <p:nvPr/>
        </p:nvSpPr>
        <p:spPr>
          <a:xfrm>
            <a:off x="12563" y="3457767"/>
            <a:ext cx="8858515" cy="461665"/>
          </a:xfrm>
          <a:prstGeom prst="rect">
            <a:avLst/>
          </a:prstGeom>
          <a:noFill/>
        </p:spPr>
        <p:txBody>
          <a:bodyPr wrap="none" rtlCol="0">
            <a:spAutoFit/>
          </a:bodyPr>
          <a:lstStyle/>
          <a:p>
            <a:r>
              <a:rPr lang="en-US" sz="2400" b="1" dirty="0">
                <a:solidFill>
                  <a:srgbClr val="002060"/>
                </a:solidFill>
                <a:latin typeface="Comic Sans MS" pitchFamily="66" charset="0"/>
              </a:rPr>
              <a:t>The gold was taken back to the </a:t>
            </a:r>
            <a:r>
              <a:rPr lang="en-US" sz="2400" b="1" dirty="0">
                <a:solidFill>
                  <a:srgbClr val="FF0000"/>
                </a:solidFill>
                <a:latin typeface="Comic Sans MS" pitchFamily="66" charset="0"/>
              </a:rPr>
              <a:t>King and Queen in Spain</a:t>
            </a:r>
            <a:r>
              <a:rPr lang="en-US" sz="2400" b="1" dirty="0">
                <a:solidFill>
                  <a:srgbClr val="002060"/>
                </a:solidFill>
                <a:latin typeface="Comic Sans MS" pitchFamily="66" charset="0"/>
              </a:rPr>
              <a:t>.</a:t>
            </a:r>
          </a:p>
        </p:txBody>
      </p:sp>
      <p:sp>
        <p:nvSpPr>
          <p:cNvPr id="3" name="Rectangle 2"/>
          <p:cNvSpPr/>
          <p:nvPr/>
        </p:nvSpPr>
        <p:spPr>
          <a:xfrm>
            <a:off x="225083" y="115551"/>
            <a:ext cx="8145194" cy="1538883"/>
          </a:xfrm>
          <a:prstGeom prst="rect">
            <a:avLst/>
          </a:prstGeom>
        </p:spPr>
        <p:txBody>
          <a:bodyPr wrap="square">
            <a:spAutoFit/>
          </a:bodyPr>
          <a:lstStyle/>
          <a:p>
            <a:endParaRPr lang="en-US" sz="2200" dirty="0"/>
          </a:p>
          <a:p>
            <a:r>
              <a:rPr lang="en-US" sz="2400" b="1" dirty="0">
                <a:solidFill>
                  <a:srgbClr val="002060"/>
                </a:solidFill>
                <a:latin typeface="Comic Sans MS" pitchFamily="66" charset="0"/>
              </a:rPr>
              <a:t>Columbus made four more trips to the Americas.  Each time he and other explorers stole </a:t>
            </a:r>
            <a:r>
              <a:rPr lang="en-US" sz="2400" b="1" dirty="0">
                <a:solidFill>
                  <a:srgbClr val="FF0000"/>
                </a:solidFill>
                <a:latin typeface="Comic Sans MS" pitchFamily="66" charset="0"/>
              </a:rPr>
              <a:t>gold</a:t>
            </a:r>
            <a:r>
              <a:rPr lang="en-US" sz="2400" b="1" dirty="0">
                <a:solidFill>
                  <a:srgbClr val="002060"/>
                </a:solidFill>
                <a:latin typeface="Comic Sans MS" pitchFamily="66" charset="0"/>
              </a:rPr>
              <a:t> and new foods from the people already living on the land</a:t>
            </a:r>
            <a:endParaRPr lang="en-GB" sz="2400" b="1" dirty="0">
              <a:solidFill>
                <a:srgbClr val="002060"/>
              </a:solidFill>
              <a:latin typeface="Comic Sans MS" pitchFamily="66" charset="0"/>
            </a:endParaRPr>
          </a:p>
        </p:txBody>
      </p:sp>
      <p:sp>
        <p:nvSpPr>
          <p:cNvPr id="10" name="Content Placeholder 3"/>
          <p:cNvSpPr txBox="1">
            <a:spLocks/>
          </p:cNvSpPr>
          <p:nvPr/>
        </p:nvSpPr>
        <p:spPr>
          <a:xfrm>
            <a:off x="0" y="1990713"/>
            <a:ext cx="12367006"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US" sz="2400" b="1" dirty="0">
                <a:solidFill>
                  <a:srgbClr val="002060"/>
                </a:solidFill>
                <a:latin typeface="Comic Sans MS" pitchFamily="66" charset="0"/>
              </a:rPr>
              <a:t>Columbus and his other </a:t>
            </a:r>
            <a:r>
              <a:rPr lang="en-US" sz="2400" b="1" dirty="0">
                <a:solidFill>
                  <a:srgbClr val="FF0000"/>
                </a:solidFill>
                <a:latin typeface="Comic Sans MS" pitchFamily="66" charset="0"/>
              </a:rPr>
              <a:t>conquerors</a:t>
            </a:r>
            <a:r>
              <a:rPr lang="en-US" sz="2400" b="1" dirty="0">
                <a:solidFill>
                  <a:srgbClr val="002060"/>
                </a:solidFill>
                <a:latin typeface="Comic Sans MS" pitchFamily="66" charset="0"/>
              </a:rPr>
              <a:t> brought misery to many </a:t>
            </a:r>
            <a:r>
              <a:rPr lang="en-US" sz="2400" b="1" dirty="0">
                <a:solidFill>
                  <a:srgbClr val="FF0000"/>
                </a:solidFill>
                <a:latin typeface="Comic Sans MS" pitchFamily="66" charset="0"/>
              </a:rPr>
              <a:t>Native Americans</a:t>
            </a:r>
            <a:r>
              <a:rPr lang="en-US" sz="2400" b="1" dirty="0">
                <a:solidFill>
                  <a:srgbClr val="002060"/>
                </a:solidFill>
                <a:latin typeface="Comic Sans MS" pitchFamily="66" charset="0"/>
              </a:rPr>
              <a:t>. The Europeans stole their land. Many Native Americans were killed from diseases brought by Columbus and his men or by being forced to work in mines instead of growing food to eat. </a:t>
            </a: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8833" y="3949538"/>
            <a:ext cx="2925987" cy="2194491"/>
          </a:xfrm>
          <a:prstGeom prst="rect">
            <a:avLst/>
          </a:prstGeom>
        </p:spPr>
      </p:pic>
      <p:pic>
        <p:nvPicPr>
          <p:cNvPr id="12" name="Picture 11"/>
          <p:cNvPicPr>
            <a:picLocks noChangeAspect="1"/>
          </p:cNvPicPr>
          <p:nvPr/>
        </p:nvPicPr>
        <p:blipFill>
          <a:blip r:embed="rId5"/>
          <a:stretch>
            <a:fillRect/>
          </a:stretch>
        </p:blipFill>
        <p:spPr>
          <a:xfrm>
            <a:off x="6654414" y="4471181"/>
            <a:ext cx="2778291" cy="2193388"/>
          </a:xfrm>
          <a:prstGeom prst="rect">
            <a:avLst/>
          </a:prstGeom>
        </p:spPr>
      </p:pic>
      <p:pic>
        <p:nvPicPr>
          <p:cNvPr id="13" name="Picture 12"/>
          <p:cNvPicPr>
            <a:picLocks noChangeAspect="1"/>
          </p:cNvPicPr>
          <p:nvPr/>
        </p:nvPicPr>
        <p:blipFill>
          <a:blip r:embed="rId6"/>
          <a:stretch>
            <a:fillRect/>
          </a:stretch>
        </p:blipFill>
        <p:spPr>
          <a:xfrm>
            <a:off x="9671509" y="3429000"/>
            <a:ext cx="2116601" cy="3235569"/>
          </a:xfrm>
          <a:prstGeom prst="rect">
            <a:avLst/>
          </a:prstGeom>
        </p:spPr>
      </p:pic>
      <p:sp>
        <p:nvSpPr>
          <p:cNvPr id="14" name="TextBox 13"/>
          <p:cNvSpPr txBox="1"/>
          <p:nvPr/>
        </p:nvSpPr>
        <p:spPr>
          <a:xfrm>
            <a:off x="-18316" y="6136002"/>
            <a:ext cx="3574953" cy="461665"/>
          </a:xfrm>
          <a:prstGeom prst="rect">
            <a:avLst/>
          </a:prstGeom>
          <a:noFill/>
        </p:spPr>
        <p:txBody>
          <a:bodyPr wrap="none" rtlCol="0">
            <a:spAutoFit/>
          </a:bodyPr>
          <a:lstStyle/>
          <a:p>
            <a:r>
              <a:rPr lang="en-US" sz="2400" dirty="0"/>
              <a:t>The royal palace in Madrid.</a:t>
            </a:r>
          </a:p>
        </p:txBody>
      </p:sp>
      <p:sp>
        <p:nvSpPr>
          <p:cNvPr id="15" name="TextBox 14"/>
          <p:cNvSpPr txBox="1"/>
          <p:nvPr/>
        </p:nvSpPr>
        <p:spPr>
          <a:xfrm>
            <a:off x="6485461" y="3966405"/>
            <a:ext cx="2981842" cy="461665"/>
          </a:xfrm>
          <a:prstGeom prst="rect">
            <a:avLst/>
          </a:prstGeom>
          <a:noFill/>
        </p:spPr>
        <p:txBody>
          <a:bodyPr wrap="none" rtlCol="0">
            <a:spAutoFit/>
          </a:bodyPr>
          <a:lstStyle/>
          <a:p>
            <a:r>
              <a:rPr lang="en-US" sz="2400" dirty="0"/>
              <a:t>Inside the royal palace</a:t>
            </a:r>
          </a:p>
        </p:txBody>
      </p:sp>
    </p:spTree>
    <p:extLst>
      <p:ext uri="{BB962C8B-B14F-4D97-AF65-F5344CB8AC3E}">
        <p14:creationId xmlns:p14="http://schemas.microsoft.com/office/powerpoint/2010/main" val="1814845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1253613" y="1074969"/>
            <a:ext cx="10058400" cy="3145476"/>
          </a:xfrm>
          <a:prstGeom prst="rect">
            <a:avLst/>
          </a:prstGeom>
        </p:spPr>
        <p:txBody>
          <a:bodyPr wrap="square">
            <a:spAutoFit/>
          </a:bodyPr>
          <a:lstStyle/>
          <a:p>
            <a:pPr>
              <a:spcBef>
                <a:spcPct val="20000"/>
              </a:spcBef>
              <a:defRPr/>
            </a:pPr>
            <a:r>
              <a:rPr lang="en-IE" sz="3200" b="1" dirty="0">
                <a:solidFill>
                  <a:srgbClr val="002060"/>
                </a:solidFill>
                <a:latin typeface="Comic Sans MS" pitchFamily="66" charset="0"/>
              </a:rPr>
              <a:t>Write an extract from the ship’s log (diary) as though you were a sailor / Christopher Columbus on the first voyage</a:t>
            </a:r>
          </a:p>
          <a:p>
            <a:pPr>
              <a:spcBef>
                <a:spcPct val="20000"/>
              </a:spcBef>
              <a:defRPr/>
            </a:pPr>
            <a:r>
              <a:rPr lang="en-IE" sz="3200" b="1" dirty="0">
                <a:solidFill>
                  <a:srgbClr val="002060"/>
                </a:solidFill>
                <a:latin typeface="Comic Sans MS" pitchFamily="66" charset="0"/>
              </a:rPr>
              <a:t>(Remember they hadn’t seen land for 6 weeks and were living in cramped conditions. Food and fresh water supplies would have been very low)</a:t>
            </a:r>
          </a:p>
        </p:txBody>
      </p:sp>
    </p:spTree>
    <p:extLst>
      <p:ext uri="{BB962C8B-B14F-4D97-AF65-F5344CB8AC3E}">
        <p14:creationId xmlns:p14="http://schemas.microsoft.com/office/powerpoint/2010/main" val="392225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Content Placeholder 2"/>
          <p:cNvSpPr txBox="1">
            <a:spLocks/>
          </p:cNvSpPr>
          <p:nvPr/>
        </p:nvSpPr>
        <p:spPr>
          <a:xfrm>
            <a:off x="752169" y="188641"/>
            <a:ext cx="10854812" cy="5356753"/>
          </a:xfrm>
          <a:prstGeom prst="rect">
            <a:avLst/>
          </a:prstGeom>
        </p:spPr>
        <p:txBody>
          <a:bodyPr>
            <a:noAutofit/>
          </a:bodyPr>
          <a:lstStyle/>
          <a:p>
            <a:pPr>
              <a:spcBef>
                <a:spcPct val="20000"/>
              </a:spcBef>
              <a:defRPr/>
            </a:pPr>
            <a:r>
              <a:rPr lang="en-IE" sz="2800" b="1" dirty="0">
                <a:solidFill>
                  <a:srgbClr val="002060"/>
                </a:solidFill>
                <a:latin typeface="Comic Sans MS" pitchFamily="66" charset="0"/>
              </a:rPr>
              <a:t>Choose from one of the following tasks:</a:t>
            </a:r>
          </a:p>
          <a:p>
            <a:pPr marL="514350" indent="-514350">
              <a:spcBef>
                <a:spcPct val="20000"/>
              </a:spcBef>
              <a:buAutoNum type="arabicParenR"/>
              <a:defRPr/>
            </a:pPr>
            <a:r>
              <a:rPr lang="en-IE" sz="2800" b="1" dirty="0">
                <a:solidFill>
                  <a:srgbClr val="002060"/>
                </a:solidFill>
                <a:latin typeface="Comic Sans MS" pitchFamily="66" charset="0"/>
              </a:rPr>
              <a:t>Produce an information poster/booklet about the discovery of the Americas. You could use the internet to find even more facts too.</a:t>
            </a:r>
          </a:p>
          <a:p>
            <a:pPr>
              <a:spcBef>
                <a:spcPct val="20000"/>
              </a:spcBef>
              <a:defRPr/>
            </a:pPr>
            <a:endParaRPr lang="en-IE" sz="2800" b="1" dirty="0">
              <a:solidFill>
                <a:srgbClr val="002060"/>
              </a:solidFill>
              <a:latin typeface="Comic Sans MS" pitchFamily="66" charset="0"/>
            </a:endParaRPr>
          </a:p>
          <a:p>
            <a:pPr>
              <a:spcBef>
                <a:spcPct val="20000"/>
              </a:spcBef>
              <a:defRPr/>
            </a:pPr>
            <a:r>
              <a:rPr lang="en-IE" sz="2800" b="1" dirty="0">
                <a:solidFill>
                  <a:srgbClr val="002060"/>
                </a:solidFill>
                <a:latin typeface="Comic Sans MS" pitchFamily="66" charset="0"/>
              </a:rPr>
              <a:t>                          OR</a:t>
            </a:r>
          </a:p>
          <a:p>
            <a:pPr>
              <a:spcBef>
                <a:spcPct val="20000"/>
              </a:spcBef>
              <a:defRPr/>
            </a:pPr>
            <a:r>
              <a:rPr lang="en-IE" sz="2800" b="1" dirty="0">
                <a:solidFill>
                  <a:srgbClr val="002060"/>
                </a:solidFill>
                <a:latin typeface="Comic Sans MS" pitchFamily="66" charset="0"/>
              </a:rPr>
              <a:t>2)Write an extract from the ship’s log (diary) as though you were a sailor / Christopher Columbus on the first voyage</a:t>
            </a:r>
          </a:p>
          <a:p>
            <a:pPr>
              <a:spcBef>
                <a:spcPct val="20000"/>
              </a:spcBef>
              <a:defRPr/>
            </a:pPr>
            <a:r>
              <a:rPr lang="en-IE" b="1" dirty="0">
                <a:solidFill>
                  <a:srgbClr val="002060"/>
                </a:solidFill>
                <a:latin typeface="Comic Sans MS" pitchFamily="66" charset="0"/>
              </a:rPr>
              <a:t>(Remember they hadn’t seen land for 6 weeks and were living in cramped conditions. Food and fresh water supplies would have been very low)</a:t>
            </a:r>
          </a:p>
          <a:p>
            <a:pPr>
              <a:spcBef>
                <a:spcPct val="20000"/>
              </a:spcBef>
              <a:defRPr/>
            </a:pPr>
            <a:endParaRPr lang="en-IE" b="1" dirty="0">
              <a:solidFill>
                <a:srgbClr val="002060"/>
              </a:solidFill>
              <a:latin typeface="Comic Sans MS" pitchFamily="66" charset="0"/>
            </a:endParaRPr>
          </a:p>
          <a:p>
            <a:pPr>
              <a:spcBef>
                <a:spcPct val="20000"/>
              </a:spcBef>
              <a:defRPr/>
            </a:pPr>
            <a:endParaRPr lang="en-IE" b="1" dirty="0">
              <a:solidFill>
                <a:srgbClr val="002060"/>
              </a:solidFill>
              <a:latin typeface="Comic Sans MS" pitchFamily="66" charset="0"/>
            </a:endParaRPr>
          </a:p>
        </p:txBody>
      </p:sp>
    </p:spTree>
    <p:extLst>
      <p:ext uri="{BB962C8B-B14F-4D97-AF65-F5344CB8AC3E}">
        <p14:creationId xmlns:p14="http://schemas.microsoft.com/office/powerpoint/2010/main" val="396504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3824" y="119406"/>
            <a:ext cx="3839536" cy="492443"/>
          </a:xfrm>
          <a:prstGeom prst="rect">
            <a:avLst/>
          </a:prstGeom>
          <a:noFill/>
        </p:spPr>
        <p:txBody>
          <a:bodyPr wrap="square" rtlCol="0">
            <a:spAutoFit/>
          </a:bodyPr>
          <a:lstStyle/>
          <a:p>
            <a:r>
              <a:rPr lang="en-GB" sz="2600" b="1" u="sng" dirty="0"/>
              <a:t>WEEK 5 – w/c 29</a:t>
            </a:r>
            <a:r>
              <a:rPr lang="en-GB" sz="2600" b="1" u="sng" baseline="30000" dirty="0"/>
              <a:t>th</a:t>
            </a:r>
            <a:r>
              <a:rPr lang="en-GB" sz="2600" b="1" u="sng" dirty="0"/>
              <a:t> Nov</a:t>
            </a:r>
          </a:p>
        </p:txBody>
      </p:sp>
      <p:pic>
        <p:nvPicPr>
          <p:cNvPr id="4" name="Picture 3"/>
          <p:cNvPicPr>
            <a:picLocks noChangeAspect="1"/>
          </p:cNvPicPr>
          <p:nvPr/>
        </p:nvPicPr>
        <p:blipFill>
          <a:blip r:embed="rId2"/>
          <a:stretch>
            <a:fillRect/>
          </a:stretch>
        </p:blipFill>
        <p:spPr>
          <a:xfrm rot="10800000">
            <a:off x="6695063" y="773380"/>
            <a:ext cx="5063347" cy="4848939"/>
          </a:xfrm>
          <a:prstGeom prst="rect">
            <a:avLst/>
          </a:prstGeom>
        </p:spPr>
      </p:pic>
      <p:sp>
        <p:nvSpPr>
          <p:cNvPr id="5" name="TextBox 4"/>
          <p:cNvSpPr txBox="1"/>
          <p:nvPr/>
        </p:nvSpPr>
        <p:spPr>
          <a:xfrm>
            <a:off x="296366" y="961936"/>
            <a:ext cx="6954591" cy="1200329"/>
          </a:xfrm>
          <a:prstGeom prst="rect">
            <a:avLst/>
          </a:prstGeom>
          <a:noFill/>
        </p:spPr>
        <p:txBody>
          <a:bodyPr wrap="square" rtlCol="0">
            <a:spAutoFit/>
          </a:bodyPr>
          <a:lstStyle/>
          <a:p>
            <a:r>
              <a:rPr lang="en-GB" dirty="0"/>
              <a:t>Copy this vocab in to your book and try and learn it. Also, look at the alphabet on the next slide and try and practise saying it too.</a:t>
            </a:r>
          </a:p>
          <a:p>
            <a:endParaRPr lang="en-GB" dirty="0"/>
          </a:p>
          <a:p>
            <a:endParaRPr lang="en-GB" dirty="0"/>
          </a:p>
        </p:txBody>
      </p:sp>
      <p:pic>
        <p:nvPicPr>
          <p:cNvPr id="6" name="Picture 5"/>
          <p:cNvPicPr>
            <a:picLocks noChangeAspect="1"/>
          </p:cNvPicPr>
          <p:nvPr/>
        </p:nvPicPr>
        <p:blipFill>
          <a:blip r:embed="rId3"/>
          <a:stretch>
            <a:fillRect/>
          </a:stretch>
        </p:blipFill>
        <p:spPr>
          <a:xfrm rot="10800000">
            <a:off x="445998" y="1541842"/>
            <a:ext cx="4439429" cy="3236219"/>
          </a:xfrm>
          <a:prstGeom prst="rect">
            <a:avLst/>
          </a:prstGeom>
        </p:spPr>
      </p:pic>
    </p:spTree>
    <p:extLst>
      <p:ext uri="{BB962C8B-B14F-4D97-AF65-F5344CB8AC3E}">
        <p14:creationId xmlns:p14="http://schemas.microsoft.com/office/powerpoint/2010/main" val="2790717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61975" y="1467138"/>
            <a:ext cx="11115288" cy="3710796"/>
          </a:xfrm>
          <a:prstGeom prst="rect">
            <a:avLst/>
          </a:prstGeom>
        </p:spPr>
      </p:pic>
      <p:pic>
        <p:nvPicPr>
          <p:cNvPr id="3" name="21 Track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7175" y="2156849"/>
            <a:ext cx="609600" cy="609600"/>
          </a:xfrm>
          <a:prstGeom prst="rect">
            <a:avLst/>
          </a:prstGeom>
        </p:spPr>
      </p:pic>
    </p:spTree>
    <p:extLst>
      <p:ext uri="{BB962C8B-B14F-4D97-AF65-F5344CB8AC3E}">
        <p14:creationId xmlns:p14="http://schemas.microsoft.com/office/powerpoint/2010/main" val="3094815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9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5346" y="396875"/>
            <a:ext cx="9463814" cy="6207915"/>
          </a:xfrm>
          <a:prstGeom prst="rect">
            <a:avLst/>
          </a:prstGeom>
        </p:spPr>
      </p:pic>
      <p:sp>
        <p:nvSpPr>
          <p:cNvPr id="3" name="TextBox 2"/>
          <p:cNvSpPr txBox="1"/>
          <p:nvPr/>
        </p:nvSpPr>
        <p:spPr>
          <a:xfrm>
            <a:off x="9438468" y="1952786"/>
            <a:ext cx="2309247" cy="2092881"/>
          </a:xfrm>
          <a:prstGeom prst="rect">
            <a:avLst/>
          </a:prstGeom>
          <a:noFill/>
        </p:spPr>
        <p:txBody>
          <a:bodyPr wrap="square" rtlCol="0">
            <a:spAutoFit/>
          </a:bodyPr>
          <a:lstStyle/>
          <a:p>
            <a:r>
              <a:rPr lang="en-GB" sz="2600" dirty="0"/>
              <a:t>You could also make a poster of stationery items in your book</a:t>
            </a:r>
          </a:p>
        </p:txBody>
      </p:sp>
      <p:pic>
        <p:nvPicPr>
          <p:cNvPr id="4" name="22 Track 22 Page 14 Ex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6321" y="976978"/>
            <a:ext cx="609600" cy="609600"/>
          </a:xfrm>
          <a:prstGeom prst="rect">
            <a:avLst/>
          </a:prstGeom>
        </p:spPr>
      </p:pic>
    </p:spTree>
    <p:extLst>
      <p:ext uri="{BB962C8B-B14F-4D97-AF65-F5344CB8AC3E}">
        <p14:creationId xmlns:p14="http://schemas.microsoft.com/office/powerpoint/2010/main" val="26611569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4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1950" y="892201"/>
            <a:ext cx="11142746" cy="3850280"/>
          </a:xfrm>
          <a:prstGeom prst="rect">
            <a:avLst/>
          </a:prstGeom>
        </p:spPr>
      </p:pic>
    </p:spTree>
    <p:extLst>
      <p:ext uri="{BB962C8B-B14F-4D97-AF65-F5344CB8AC3E}">
        <p14:creationId xmlns:p14="http://schemas.microsoft.com/office/powerpoint/2010/main" val="1766810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465911"/>
            <a:ext cx="5026344" cy="2384872"/>
          </a:xfrm>
          <a:prstGeom prst="rect">
            <a:avLst/>
          </a:prstGeom>
        </p:spPr>
      </p:pic>
      <p:sp>
        <p:nvSpPr>
          <p:cNvPr id="6" name="TextBox 5"/>
          <p:cNvSpPr txBox="1"/>
          <p:nvPr/>
        </p:nvSpPr>
        <p:spPr>
          <a:xfrm>
            <a:off x="296366" y="334851"/>
            <a:ext cx="3839536" cy="492443"/>
          </a:xfrm>
          <a:prstGeom prst="rect">
            <a:avLst/>
          </a:prstGeom>
          <a:noFill/>
        </p:spPr>
        <p:txBody>
          <a:bodyPr wrap="square" rtlCol="0">
            <a:spAutoFit/>
          </a:bodyPr>
          <a:lstStyle/>
          <a:p>
            <a:r>
              <a:rPr lang="en-GB" sz="2600" b="1" u="sng" dirty="0"/>
              <a:t>WEEK 1 – w/c 1</a:t>
            </a:r>
            <a:r>
              <a:rPr lang="en-GB" sz="2600" b="1" u="sng" baseline="30000" dirty="0"/>
              <a:t>st</a:t>
            </a:r>
            <a:r>
              <a:rPr lang="en-GB" sz="2600" b="1" u="sng" dirty="0"/>
              <a:t> Nov</a:t>
            </a:r>
          </a:p>
        </p:txBody>
      </p:sp>
      <p:sp>
        <p:nvSpPr>
          <p:cNvPr id="7" name="TextBox 6"/>
          <p:cNvSpPr txBox="1"/>
          <p:nvPr/>
        </p:nvSpPr>
        <p:spPr>
          <a:xfrm>
            <a:off x="296366" y="961936"/>
            <a:ext cx="6954591" cy="369332"/>
          </a:xfrm>
          <a:prstGeom prst="rect">
            <a:avLst/>
          </a:prstGeom>
          <a:noFill/>
        </p:spPr>
        <p:txBody>
          <a:bodyPr wrap="square" rtlCol="0">
            <a:spAutoFit/>
          </a:bodyPr>
          <a:lstStyle/>
          <a:p>
            <a:r>
              <a:rPr lang="en-GB" dirty="0"/>
              <a:t>Copy this vocab in to your book and try and learn it. </a:t>
            </a:r>
          </a:p>
        </p:txBody>
      </p:sp>
      <p:pic>
        <p:nvPicPr>
          <p:cNvPr id="2" name="Picture 1"/>
          <p:cNvPicPr>
            <a:picLocks noChangeAspect="1"/>
          </p:cNvPicPr>
          <p:nvPr/>
        </p:nvPicPr>
        <p:blipFill>
          <a:blip r:embed="rId3"/>
          <a:stretch>
            <a:fillRect/>
          </a:stretch>
        </p:blipFill>
        <p:spPr>
          <a:xfrm>
            <a:off x="5778254" y="1331268"/>
            <a:ext cx="5490760" cy="3821569"/>
          </a:xfrm>
          <a:prstGeom prst="rect">
            <a:avLst/>
          </a:prstGeom>
        </p:spPr>
      </p:pic>
    </p:spTree>
    <p:extLst>
      <p:ext uri="{BB962C8B-B14F-4D97-AF65-F5344CB8AC3E}">
        <p14:creationId xmlns:p14="http://schemas.microsoft.com/office/powerpoint/2010/main" val="34922724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366" y="334851"/>
            <a:ext cx="3839536" cy="492443"/>
          </a:xfrm>
          <a:prstGeom prst="rect">
            <a:avLst/>
          </a:prstGeom>
          <a:noFill/>
        </p:spPr>
        <p:txBody>
          <a:bodyPr wrap="square" rtlCol="0">
            <a:spAutoFit/>
          </a:bodyPr>
          <a:lstStyle/>
          <a:p>
            <a:r>
              <a:rPr lang="en-GB" sz="2600" b="1" u="sng" dirty="0"/>
              <a:t>WEEK 6 – w/c 6</a:t>
            </a:r>
            <a:r>
              <a:rPr lang="en-GB" sz="2600" b="1" u="sng" baseline="30000" dirty="0"/>
              <a:t>th</a:t>
            </a:r>
            <a:r>
              <a:rPr lang="en-GB" sz="2600" b="1" u="sng" dirty="0"/>
              <a:t> Dec</a:t>
            </a:r>
          </a:p>
        </p:txBody>
      </p:sp>
      <p:pic>
        <p:nvPicPr>
          <p:cNvPr id="3" name="Picture 2"/>
          <p:cNvPicPr>
            <a:picLocks noChangeAspect="1"/>
          </p:cNvPicPr>
          <p:nvPr/>
        </p:nvPicPr>
        <p:blipFill>
          <a:blip r:embed="rId2"/>
          <a:stretch>
            <a:fillRect/>
          </a:stretch>
        </p:blipFill>
        <p:spPr>
          <a:xfrm rot="10800000">
            <a:off x="5220705" y="967437"/>
            <a:ext cx="5249818" cy="5496675"/>
          </a:xfrm>
          <a:prstGeom prst="rect">
            <a:avLst/>
          </a:prstGeom>
        </p:spPr>
      </p:pic>
      <p:pic>
        <p:nvPicPr>
          <p:cNvPr id="4" name="Picture 3"/>
          <p:cNvPicPr>
            <a:picLocks noChangeAspect="1"/>
          </p:cNvPicPr>
          <p:nvPr/>
        </p:nvPicPr>
        <p:blipFill>
          <a:blip r:embed="rId3"/>
          <a:stretch>
            <a:fillRect/>
          </a:stretch>
        </p:blipFill>
        <p:spPr>
          <a:xfrm>
            <a:off x="463790" y="2352205"/>
            <a:ext cx="4222527" cy="1266758"/>
          </a:xfrm>
          <a:prstGeom prst="rect">
            <a:avLst/>
          </a:prstGeom>
        </p:spPr>
      </p:pic>
      <p:sp>
        <p:nvSpPr>
          <p:cNvPr id="5" name="TextBox 4"/>
          <p:cNvSpPr txBox="1"/>
          <p:nvPr/>
        </p:nvSpPr>
        <p:spPr>
          <a:xfrm>
            <a:off x="296366" y="961936"/>
            <a:ext cx="6954591" cy="646331"/>
          </a:xfrm>
          <a:prstGeom prst="rect">
            <a:avLst/>
          </a:prstGeom>
          <a:noFill/>
        </p:spPr>
        <p:txBody>
          <a:bodyPr wrap="square" rtlCol="0">
            <a:spAutoFit/>
          </a:bodyPr>
          <a:lstStyle/>
          <a:p>
            <a:r>
              <a:rPr lang="en-GB" dirty="0"/>
              <a:t>Copy this vocab in to your book and try and learn it</a:t>
            </a:r>
          </a:p>
          <a:p>
            <a:endParaRPr lang="en-GB" dirty="0"/>
          </a:p>
        </p:txBody>
      </p:sp>
      <p:pic>
        <p:nvPicPr>
          <p:cNvPr id="6" name="Picture 5"/>
          <p:cNvPicPr>
            <a:picLocks noChangeAspect="1"/>
          </p:cNvPicPr>
          <p:nvPr/>
        </p:nvPicPr>
        <p:blipFill>
          <a:blip r:embed="rId4"/>
          <a:stretch>
            <a:fillRect/>
          </a:stretch>
        </p:blipFill>
        <p:spPr>
          <a:xfrm rot="10800000">
            <a:off x="463790" y="3991234"/>
            <a:ext cx="4373090" cy="2472878"/>
          </a:xfrm>
          <a:prstGeom prst="rect">
            <a:avLst/>
          </a:prstGeom>
        </p:spPr>
      </p:pic>
    </p:spTree>
    <p:extLst>
      <p:ext uri="{BB962C8B-B14F-4D97-AF65-F5344CB8AC3E}">
        <p14:creationId xmlns:p14="http://schemas.microsoft.com/office/powerpoint/2010/main" val="7042774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4183" y="145179"/>
            <a:ext cx="8501985" cy="6618389"/>
          </a:xfrm>
          <a:prstGeom prst="rect">
            <a:avLst/>
          </a:prstGeom>
        </p:spPr>
      </p:pic>
      <p:pic>
        <p:nvPicPr>
          <p:cNvPr id="3" name="24 Track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3300" y="962230"/>
            <a:ext cx="609600" cy="609600"/>
          </a:xfrm>
          <a:prstGeom prst="rect">
            <a:avLst/>
          </a:prstGeom>
        </p:spPr>
      </p:pic>
    </p:spTree>
    <p:extLst>
      <p:ext uri="{BB962C8B-B14F-4D97-AF65-F5344CB8AC3E}">
        <p14:creationId xmlns:p14="http://schemas.microsoft.com/office/powerpoint/2010/main" val="40197478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17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803" y="805784"/>
            <a:ext cx="11485983" cy="4577377"/>
          </a:xfrm>
          <a:prstGeom prst="rect">
            <a:avLst/>
          </a:prstGeom>
        </p:spPr>
      </p:pic>
      <p:pic>
        <p:nvPicPr>
          <p:cNvPr id="3" name="25 Track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0565" y="1861881"/>
            <a:ext cx="609600" cy="609600"/>
          </a:xfrm>
          <a:prstGeom prst="rect">
            <a:avLst/>
          </a:prstGeom>
        </p:spPr>
      </p:pic>
    </p:spTree>
    <p:extLst>
      <p:ext uri="{BB962C8B-B14F-4D97-AF65-F5344CB8AC3E}">
        <p14:creationId xmlns:p14="http://schemas.microsoft.com/office/powerpoint/2010/main" val="3721304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81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366" y="334851"/>
            <a:ext cx="3839536" cy="492443"/>
          </a:xfrm>
          <a:prstGeom prst="rect">
            <a:avLst/>
          </a:prstGeom>
          <a:noFill/>
        </p:spPr>
        <p:txBody>
          <a:bodyPr wrap="square" rtlCol="0">
            <a:spAutoFit/>
          </a:bodyPr>
          <a:lstStyle/>
          <a:p>
            <a:r>
              <a:rPr lang="en-GB" sz="2600" b="1" u="sng" dirty="0"/>
              <a:t>WEEK 7 – w/c 13</a:t>
            </a:r>
            <a:r>
              <a:rPr lang="en-GB" sz="2600" b="1" u="sng" baseline="30000" dirty="0"/>
              <a:t>th</a:t>
            </a:r>
            <a:r>
              <a:rPr lang="en-GB" sz="2600" b="1" u="sng" dirty="0"/>
              <a:t> Dec</a:t>
            </a:r>
          </a:p>
        </p:txBody>
      </p:sp>
      <p:sp>
        <p:nvSpPr>
          <p:cNvPr id="3" name="TextBox 2"/>
          <p:cNvSpPr txBox="1"/>
          <p:nvPr/>
        </p:nvSpPr>
        <p:spPr>
          <a:xfrm>
            <a:off x="296366" y="978794"/>
            <a:ext cx="10734005" cy="3046988"/>
          </a:xfrm>
          <a:prstGeom prst="rect">
            <a:avLst/>
          </a:prstGeom>
          <a:noFill/>
        </p:spPr>
        <p:txBody>
          <a:bodyPr wrap="square" rtlCol="0">
            <a:spAutoFit/>
          </a:bodyPr>
          <a:lstStyle/>
          <a:p>
            <a:r>
              <a:rPr lang="en-GB" sz="3200" dirty="0"/>
              <a:t>This week is assessment week. Spend some time revising all of the vocab on these slides so far and then email your teacher for the test papers. Also learn about Christmas in Spain by reading the following slides. Then make your own poster or </a:t>
            </a:r>
            <a:r>
              <a:rPr lang="en-GB" sz="3200" dirty="0" err="1"/>
              <a:t>Powerpoint</a:t>
            </a:r>
            <a:r>
              <a:rPr lang="en-GB" sz="3200" dirty="0"/>
              <a:t> about Christmas in Spain.</a:t>
            </a:r>
          </a:p>
          <a:p>
            <a:endParaRPr lang="en-GB" sz="3200" dirty="0"/>
          </a:p>
        </p:txBody>
      </p:sp>
      <p:pic>
        <p:nvPicPr>
          <p:cNvPr id="4" name="Picture 3"/>
          <p:cNvPicPr>
            <a:picLocks noChangeAspect="1"/>
          </p:cNvPicPr>
          <p:nvPr/>
        </p:nvPicPr>
        <p:blipFill>
          <a:blip r:embed="rId2"/>
          <a:stretch>
            <a:fillRect/>
          </a:stretch>
        </p:blipFill>
        <p:spPr>
          <a:xfrm>
            <a:off x="2216134" y="4025782"/>
            <a:ext cx="7743825" cy="1943100"/>
          </a:xfrm>
          <a:prstGeom prst="rect">
            <a:avLst/>
          </a:prstGeom>
        </p:spPr>
      </p:pic>
    </p:spTree>
    <p:extLst>
      <p:ext uri="{BB962C8B-B14F-4D97-AF65-F5344CB8AC3E}">
        <p14:creationId xmlns:p14="http://schemas.microsoft.com/office/powerpoint/2010/main" val="22443402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2387600"/>
          </a:xfrm>
        </p:spPr>
        <p:txBody>
          <a:bodyPr/>
          <a:lstStyle/>
          <a:p>
            <a:r>
              <a:rPr lang="en-GB" dirty="0">
                <a:latin typeface="Comic Sans MS" panose="030F0702030302020204" pitchFamily="66" charset="0"/>
              </a:rPr>
              <a:t>¡</a:t>
            </a:r>
            <a:r>
              <a:rPr lang="en-GB" dirty="0" err="1">
                <a:latin typeface="Comic Sans MS" panose="030F0702030302020204" pitchFamily="66" charset="0"/>
              </a:rPr>
              <a:t>Feliz</a:t>
            </a:r>
            <a:r>
              <a:rPr lang="en-GB" dirty="0">
                <a:latin typeface="Comic Sans MS" panose="030F0702030302020204" pitchFamily="66" charset="0"/>
              </a:rPr>
              <a:t> </a:t>
            </a:r>
            <a:r>
              <a:rPr lang="en-GB" dirty="0" err="1">
                <a:latin typeface="Comic Sans MS" panose="030F0702030302020204" pitchFamily="66" charset="0"/>
              </a:rPr>
              <a:t>navidad</a:t>
            </a:r>
            <a:r>
              <a:rPr lang="en-GB" dirty="0">
                <a:latin typeface="Comic Sans MS" panose="030F0702030302020204" pitchFamily="66" charset="0"/>
              </a:rPr>
              <a:t>!</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00792" y="2715064"/>
            <a:ext cx="4726747" cy="3151164"/>
          </a:xfrm>
          <a:prstGeom prst="rect">
            <a:avLst/>
          </a:prstGeom>
        </p:spPr>
      </p:pic>
      <p:pic>
        <p:nvPicPr>
          <p:cNvPr id="5" name="Picture 6" descr="http://images.clipartpanda.com/bribery-clipart-christmas_present_2.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5554" y="2998361"/>
            <a:ext cx="2345743" cy="17766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images.clipartpanda.com/bribery-clipart-christmas_present_2.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95128" y="2998361"/>
            <a:ext cx="2345743" cy="1776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2883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La </a:t>
            </a:r>
            <a:r>
              <a:rPr lang="en-GB" dirty="0" err="1">
                <a:latin typeface="Comic Sans MS" panose="030F0702030302020204" pitchFamily="66" charset="0"/>
              </a:rPr>
              <a:t>nochebuena</a:t>
            </a:r>
            <a:endParaRPr lang="en-GB" dirty="0">
              <a:latin typeface="Comic Sans MS" panose="030F0702030302020204" pitchFamily="66" charset="0"/>
            </a:endParaRPr>
          </a:p>
        </p:txBody>
      </p:sp>
      <p:sp>
        <p:nvSpPr>
          <p:cNvPr id="3" name="Content Placeholder 2"/>
          <p:cNvSpPr>
            <a:spLocks noGrp="1"/>
          </p:cNvSpPr>
          <p:nvPr>
            <p:ph idx="1"/>
          </p:nvPr>
        </p:nvSpPr>
        <p:spPr/>
        <p:txBody>
          <a:bodyPr/>
          <a:lstStyle/>
          <a:p>
            <a:pPr marL="0" indent="0">
              <a:buNone/>
            </a:pPr>
            <a:r>
              <a:rPr lang="en-GB" dirty="0">
                <a:latin typeface="Comic Sans MS" panose="030F0702030302020204" pitchFamily="66" charset="0"/>
              </a:rPr>
              <a:t>La </a:t>
            </a:r>
            <a:r>
              <a:rPr lang="en-GB" dirty="0" err="1">
                <a:latin typeface="Comic Sans MS" panose="030F0702030302020204" pitchFamily="66" charset="0"/>
              </a:rPr>
              <a:t>nochebuena</a:t>
            </a:r>
            <a:r>
              <a:rPr lang="en-GB" dirty="0">
                <a:latin typeface="Comic Sans MS" panose="030F0702030302020204" pitchFamily="66" charset="0"/>
              </a:rPr>
              <a:t> is the night before Christmas day in Spain. This is when most families eat a large Christmas meal, usually turkey, pork or sea food. El </a:t>
            </a:r>
            <a:r>
              <a:rPr lang="en-GB" dirty="0" err="1">
                <a:latin typeface="Comic Sans MS" panose="030F0702030302020204" pitchFamily="66" charset="0"/>
              </a:rPr>
              <a:t>turrón</a:t>
            </a:r>
            <a:endParaRPr lang="en-GB" dirty="0">
              <a:latin typeface="Comic Sans MS" panose="030F0702030302020204" pitchFamily="66" charset="0"/>
            </a:endParaRPr>
          </a:p>
          <a:p>
            <a:pPr marL="0" indent="0">
              <a:buNone/>
            </a:pPr>
            <a:r>
              <a:rPr lang="en-GB" dirty="0">
                <a:latin typeface="Comic Sans MS" panose="030F0702030302020204" pitchFamily="66" charset="0"/>
              </a:rPr>
              <a:t>is similar to nougat and is traditionally </a:t>
            </a:r>
          </a:p>
          <a:p>
            <a:pPr marL="0" indent="0">
              <a:buNone/>
            </a:pPr>
            <a:r>
              <a:rPr lang="en-GB" dirty="0">
                <a:latin typeface="Comic Sans MS" panose="030F0702030302020204" pitchFamily="66" charset="0"/>
              </a:rPr>
              <a:t>eaten for dessert.</a:t>
            </a:r>
          </a:p>
          <a:p>
            <a:pPr marL="0" indent="0">
              <a:buNone/>
            </a:pPr>
            <a:endParaRPr lang="en-GB" dirty="0">
              <a:latin typeface="Comic Sans MS" panose="030F0702030302020204" pitchFamily="66" charset="0"/>
            </a:endParaRPr>
          </a:p>
          <a:p>
            <a:pPr marL="0" indent="0">
              <a:buNone/>
            </a:pPr>
            <a:r>
              <a:rPr lang="en-GB" dirty="0">
                <a:latin typeface="Comic Sans MS" panose="030F0702030302020204" pitchFamily="66" charset="0"/>
              </a:rPr>
              <a:t>Then people usually go to Mass or</a:t>
            </a:r>
          </a:p>
          <a:p>
            <a:pPr marL="0" indent="0">
              <a:buNone/>
            </a:pPr>
            <a:r>
              <a:rPr lang="en-GB" dirty="0">
                <a:latin typeface="Comic Sans MS" panose="030F0702030302020204" pitchFamily="66" charset="0"/>
              </a:rPr>
              <a:t>‘La Misa del Gallo’</a:t>
            </a:r>
          </a:p>
          <a:p>
            <a:pPr marL="0" indent="0">
              <a:buNone/>
            </a:pPr>
            <a:endParaRPr lang="en-GB" dirty="0"/>
          </a:p>
        </p:txBody>
      </p:sp>
      <p:pic>
        <p:nvPicPr>
          <p:cNvPr id="4" name="Picture 3"/>
          <p:cNvPicPr>
            <a:picLocks noChangeAspect="1"/>
          </p:cNvPicPr>
          <p:nvPr/>
        </p:nvPicPr>
        <p:blipFill>
          <a:blip r:embed="rId2"/>
          <a:stretch>
            <a:fillRect/>
          </a:stretch>
        </p:blipFill>
        <p:spPr>
          <a:xfrm>
            <a:off x="7762875" y="3076305"/>
            <a:ext cx="3590925" cy="3409950"/>
          </a:xfrm>
          <a:prstGeom prst="rect">
            <a:avLst/>
          </a:prstGeom>
        </p:spPr>
      </p:pic>
    </p:spTree>
    <p:extLst>
      <p:ext uri="{BB962C8B-B14F-4D97-AF65-F5344CB8AC3E}">
        <p14:creationId xmlns:p14="http://schemas.microsoft.com/office/powerpoint/2010/main" val="12897966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El </a:t>
            </a:r>
            <a:r>
              <a:rPr lang="en-GB" dirty="0" err="1">
                <a:latin typeface="Comic Sans MS" panose="030F0702030302020204" pitchFamily="66" charset="0"/>
              </a:rPr>
              <a:t>Día</a:t>
            </a:r>
            <a:r>
              <a:rPr lang="en-GB" dirty="0">
                <a:latin typeface="Comic Sans MS" panose="030F0702030302020204" pitchFamily="66" charset="0"/>
              </a:rPr>
              <a:t> de </a:t>
            </a:r>
            <a:r>
              <a:rPr lang="en-GB" dirty="0" err="1">
                <a:latin typeface="Comic Sans MS" panose="030F0702030302020204" pitchFamily="66" charset="0"/>
              </a:rPr>
              <a:t>Navidad</a:t>
            </a:r>
            <a:endParaRPr lang="en-GB" dirty="0">
              <a:latin typeface="Comic Sans MS" panose="030F0702030302020204" pitchFamily="66" charset="0"/>
            </a:endParaRPr>
          </a:p>
        </p:txBody>
      </p:sp>
      <p:sp>
        <p:nvSpPr>
          <p:cNvPr id="3" name="Content Placeholder 2"/>
          <p:cNvSpPr>
            <a:spLocks noGrp="1"/>
          </p:cNvSpPr>
          <p:nvPr>
            <p:ph idx="1"/>
          </p:nvPr>
        </p:nvSpPr>
        <p:spPr>
          <a:xfrm>
            <a:off x="348803" y="1555169"/>
            <a:ext cx="7327005" cy="4351338"/>
          </a:xfrm>
        </p:spPr>
        <p:txBody>
          <a:bodyPr/>
          <a:lstStyle/>
          <a:p>
            <a:pPr marL="0" indent="0">
              <a:buNone/>
            </a:pPr>
            <a:r>
              <a:rPr lang="en-GB" dirty="0">
                <a:latin typeface="Comic Sans MS" panose="030F0702030302020204" pitchFamily="66" charset="0"/>
              </a:rPr>
              <a:t>El </a:t>
            </a:r>
            <a:r>
              <a:rPr lang="en-GB" dirty="0" err="1">
                <a:latin typeface="Comic Sans MS" panose="030F0702030302020204" pitchFamily="66" charset="0"/>
              </a:rPr>
              <a:t>Día</a:t>
            </a:r>
            <a:r>
              <a:rPr lang="en-GB" dirty="0">
                <a:latin typeface="Comic Sans MS" panose="030F0702030302020204" pitchFamily="66" charset="0"/>
              </a:rPr>
              <a:t> de </a:t>
            </a:r>
            <a:r>
              <a:rPr lang="en-GB" dirty="0" err="1">
                <a:latin typeface="Comic Sans MS" panose="030F0702030302020204" pitchFamily="66" charset="0"/>
              </a:rPr>
              <a:t>Navidad</a:t>
            </a:r>
            <a:r>
              <a:rPr lang="en-GB" dirty="0">
                <a:latin typeface="Comic Sans MS" panose="030F0702030302020204" pitchFamily="66" charset="0"/>
              </a:rPr>
              <a:t> is another day for celebrating with family. </a:t>
            </a:r>
            <a:endParaRPr lang="en-GB" dirty="0"/>
          </a:p>
          <a:p>
            <a:pPr marL="0" indent="0">
              <a:buNone/>
            </a:pPr>
            <a:r>
              <a:rPr lang="en-GB" dirty="0">
                <a:latin typeface="Comic Sans MS" panose="030F0702030302020204" pitchFamily="66" charset="0"/>
              </a:rPr>
              <a:t>There is a tradition of hitting a Christmas log in some parts of Spain. Children hit the log and receive presents from it. </a:t>
            </a:r>
          </a:p>
          <a:p>
            <a:pPr marL="0" indent="0">
              <a:buNone/>
            </a:pPr>
            <a:endParaRPr lang="en-GB"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87555" y="1436252"/>
            <a:ext cx="3164640" cy="2974762"/>
          </a:xfrm>
          <a:prstGeom prst="rect">
            <a:avLst/>
          </a:prstGeom>
        </p:spPr>
      </p:pic>
    </p:spTree>
    <p:extLst>
      <p:ext uri="{BB962C8B-B14F-4D97-AF65-F5344CB8AC3E}">
        <p14:creationId xmlns:p14="http://schemas.microsoft.com/office/powerpoint/2010/main" val="15925858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Un portal de </a:t>
            </a:r>
            <a:r>
              <a:rPr lang="en-GB" dirty="0" err="1">
                <a:latin typeface="Comic Sans MS" panose="030F0702030302020204" pitchFamily="66" charset="0"/>
              </a:rPr>
              <a:t>Belén</a:t>
            </a:r>
            <a:endParaRPr lang="en-GB" dirty="0">
              <a:latin typeface="Comic Sans MS" panose="030F0702030302020204" pitchFamily="66" charset="0"/>
            </a:endParaRPr>
          </a:p>
        </p:txBody>
      </p:sp>
      <p:sp>
        <p:nvSpPr>
          <p:cNvPr id="3" name="Content Placeholder 2"/>
          <p:cNvSpPr>
            <a:spLocks noGrp="1"/>
          </p:cNvSpPr>
          <p:nvPr>
            <p:ph idx="1"/>
          </p:nvPr>
        </p:nvSpPr>
        <p:spPr/>
        <p:txBody>
          <a:bodyPr/>
          <a:lstStyle/>
          <a:p>
            <a:pPr marL="0" indent="0">
              <a:buNone/>
            </a:pPr>
            <a:r>
              <a:rPr lang="en-GB" dirty="0">
                <a:latin typeface="Comic Sans MS" panose="030F0702030302020204" pitchFamily="66" charset="0"/>
              </a:rPr>
              <a:t>In Spain, most houses display a Nativity scene which displays the scene of the birth of Jesus. What would you expect to see in it? </a:t>
            </a:r>
          </a:p>
          <a:p>
            <a:pPr marL="0" indent="0">
              <a:buNone/>
            </a:pPr>
            <a:endParaRPr lang="en-GB" dirty="0">
              <a:latin typeface="Comic Sans MS" panose="030F0702030302020204" pitchFamily="66" charset="0"/>
            </a:endParaRPr>
          </a:p>
          <a:p>
            <a:pPr marL="0" indent="0">
              <a:buNone/>
            </a:pPr>
            <a:r>
              <a:rPr lang="en-GB" dirty="0">
                <a:latin typeface="Comic Sans MS" panose="030F0702030302020204" pitchFamily="66" charset="0"/>
              </a:rPr>
              <a:t>Some houses will also have a Christmas tree. </a:t>
            </a:r>
          </a:p>
        </p:txBody>
      </p:sp>
      <p:pic>
        <p:nvPicPr>
          <p:cNvPr id="4" name="Picture 3"/>
          <p:cNvPicPr>
            <a:picLocks noChangeAspect="1"/>
          </p:cNvPicPr>
          <p:nvPr/>
        </p:nvPicPr>
        <p:blipFill>
          <a:blip r:embed="rId2"/>
          <a:stretch>
            <a:fillRect/>
          </a:stretch>
        </p:blipFill>
        <p:spPr>
          <a:xfrm>
            <a:off x="6300320" y="4267602"/>
            <a:ext cx="3274454" cy="2423096"/>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5560" y="4327848"/>
            <a:ext cx="1604627" cy="2302604"/>
          </a:xfrm>
          <a:prstGeom prst="rect">
            <a:avLst/>
          </a:prstGeom>
        </p:spPr>
      </p:pic>
    </p:spTree>
    <p:extLst>
      <p:ext uri="{BB962C8B-B14F-4D97-AF65-F5344CB8AC3E}">
        <p14:creationId xmlns:p14="http://schemas.microsoft.com/office/powerpoint/2010/main" val="4863823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El </a:t>
            </a:r>
            <a:r>
              <a:rPr lang="en-GB" dirty="0" err="1">
                <a:latin typeface="Comic Sans MS" panose="030F0702030302020204" pitchFamily="66" charset="0"/>
              </a:rPr>
              <a:t>día</a:t>
            </a:r>
            <a:r>
              <a:rPr lang="en-GB" dirty="0">
                <a:latin typeface="Comic Sans MS" panose="030F0702030302020204" pitchFamily="66" charset="0"/>
              </a:rPr>
              <a:t> de </a:t>
            </a:r>
            <a:r>
              <a:rPr lang="en-GB" dirty="0" err="1">
                <a:latin typeface="Comic Sans MS" panose="030F0702030302020204" pitchFamily="66" charset="0"/>
              </a:rPr>
              <a:t>los</a:t>
            </a:r>
            <a:r>
              <a:rPr lang="en-GB" dirty="0">
                <a:latin typeface="Comic Sans MS" panose="030F0702030302020204" pitchFamily="66" charset="0"/>
              </a:rPr>
              <a:t> Santos </a:t>
            </a:r>
            <a:r>
              <a:rPr lang="en-GB" dirty="0" err="1">
                <a:latin typeface="Comic Sans MS" panose="030F0702030302020204" pitchFamily="66" charset="0"/>
              </a:rPr>
              <a:t>inocentes</a:t>
            </a:r>
            <a:endParaRPr lang="en-GB" dirty="0">
              <a:latin typeface="Comic Sans MS" panose="030F0702030302020204" pitchFamily="66" charset="0"/>
            </a:endParaRPr>
          </a:p>
        </p:txBody>
      </p:sp>
      <p:sp>
        <p:nvSpPr>
          <p:cNvPr id="3" name="Content Placeholder 2"/>
          <p:cNvSpPr>
            <a:spLocks noGrp="1"/>
          </p:cNvSpPr>
          <p:nvPr>
            <p:ph idx="1"/>
          </p:nvPr>
        </p:nvSpPr>
        <p:spPr/>
        <p:txBody>
          <a:bodyPr/>
          <a:lstStyle/>
          <a:p>
            <a:pPr marL="0" indent="0">
              <a:buNone/>
            </a:pPr>
            <a:r>
              <a:rPr lang="en-GB" dirty="0">
                <a:latin typeface="Comic Sans MS" panose="030F0702030302020204" pitchFamily="66" charset="0"/>
              </a:rPr>
              <a:t>28</a:t>
            </a:r>
            <a:r>
              <a:rPr lang="en-GB" baseline="30000" dirty="0">
                <a:latin typeface="Comic Sans MS" panose="030F0702030302020204" pitchFamily="66" charset="0"/>
              </a:rPr>
              <a:t>th</a:t>
            </a:r>
            <a:r>
              <a:rPr lang="en-GB" dirty="0">
                <a:latin typeface="Comic Sans MS" panose="030F0702030302020204" pitchFamily="66" charset="0"/>
              </a:rPr>
              <a:t> December is similar to April Fool’s Day in Great Britain. If you trick someone you call them ‘</a:t>
            </a:r>
            <a:r>
              <a:rPr lang="en-GB" dirty="0" err="1">
                <a:latin typeface="Comic Sans MS" panose="030F0702030302020204" pitchFamily="66" charset="0"/>
              </a:rPr>
              <a:t>inocente</a:t>
            </a:r>
            <a:r>
              <a:rPr lang="en-GB" dirty="0">
                <a:latin typeface="Comic Sans MS" panose="030F0702030302020204" pitchFamily="66" charset="0"/>
              </a:rPr>
              <a:t>, </a:t>
            </a:r>
            <a:r>
              <a:rPr lang="en-GB" dirty="0" err="1">
                <a:latin typeface="Comic Sans MS" panose="030F0702030302020204" pitchFamily="66" charset="0"/>
              </a:rPr>
              <a:t>inocente</a:t>
            </a:r>
            <a:r>
              <a:rPr lang="en-GB" dirty="0">
                <a:latin typeface="Comic Sans MS" panose="030F0702030302020204" pitchFamily="66" charset="0"/>
              </a:rPr>
              <a:t>’. </a:t>
            </a:r>
          </a:p>
          <a:p>
            <a:pPr marL="0" indent="0">
              <a:buNone/>
            </a:pPr>
            <a:endParaRPr lang="en-GB" dirty="0">
              <a:latin typeface="Comic Sans MS" panose="030F0702030302020204" pitchFamily="66" charset="0"/>
            </a:endParaRPr>
          </a:p>
          <a:p>
            <a:pPr marL="0" indent="0">
              <a:buNone/>
            </a:pPr>
            <a:r>
              <a:rPr lang="en-GB" dirty="0">
                <a:latin typeface="Comic Sans MS" panose="030F0702030302020204" pitchFamily="66" charset="0"/>
              </a:rPr>
              <a:t> </a:t>
            </a:r>
          </a:p>
        </p:txBody>
      </p:sp>
    </p:spTree>
    <p:extLst>
      <p:ext uri="{BB962C8B-B14F-4D97-AF65-F5344CB8AC3E}">
        <p14:creationId xmlns:p14="http://schemas.microsoft.com/office/powerpoint/2010/main" val="1974117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La </a:t>
            </a:r>
            <a:r>
              <a:rPr lang="en-GB" dirty="0" err="1">
                <a:latin typeface="Comic Sans MS" panose="030F0702030302020204" pitchFamily="66" charset="0"/>
              </a:rPr>
              <a:t>noche</a:t>
            </a:r>
            <a:r>
              <a:rPr lang="en-GB" dirty="0">
                <a:latin typeface="Comic Sans MS" panose="030F0702030302020204" pitchFamily="66" charset="0"/>
              </a:rPr>
              <a:t> </a:t>
            </a:r>
            <a:r>
              <a:rPr lang="en-GB" dirty="0" err="1">
                <a:latin typeface="Comic Sans MS" panose="030F0702030302020204" pitchFamily="66" charset="0"/>
              </a:rPr>
              <a:t>vieja</a:t>
            </a:r>
            <a:endParaRPr lang="en-GB" dirty="0">
              <a:latin typeface="Comic Sans MS" panose="030F0702030302020204" pitchFamily="66" charset="0"/>
            </a:endParaRPr>
          </a:p>
        </p:txBody>
      </p:sp>
      <p:sp>
        <p:nvSpPr>
          <p:cNvPr id="3" name="Content Placeholder 2"/>
          <p:cNvSpPr>
            <a:spLocks noGrp="1"/>
          </p:cNvSpPr>
          <p:nvPr>
            <p:ph idx="1"/>
          </p:nvPr>
        </p:nvSpPr>
        <p:spPr/>
        <p:txBody>
          <a:bodyPr/>
          <a:lstStyle/>
          <a:p>
            <a:pPr marL="0" indent="0">
              <a:buNone/>
            </a:pPr>
            <a:r>
              <a:rPr lang="en-GB" dirty="0">
                <a:latin typeface="Comic Sans MS" panose="030F0702030302020204" pitchFamily="66" charset="0"/>
              </a:rPr>
              <a:t>New year’s eve is called La </a:t>
            </a:r>
            <a:r>
              <a:rPr lang="en-GB" dirty="0" err="1">
                <a:latin typeface="Comic Sans MS" panose="030F0702030302020204" pitchFamily="66" charset="0"/>
              </a:rPr>
              <a:t>noche</a:t>
            </a:r>
            <a:r>
              <a:rPr lang="en-GB" dirty="0">
                <a:latin typeface="Comic Sans MS" panose="030F0702030302020204" pitchFamily="66" charset="0"/>
              </a:rPr>
              <a:t> </a:t>
            </a:r>
            <a:r>
              <a:rPr lang="en-GB" dirty="0" err="1">
                <a:latin typeface="Comic Sans MS" panose="030F0702030302020204" pitchFamily="66" charset="0"/>
              </a:rPr>
              <a:t>vieja</a:t>
            </a:r>
            <a:r>
              <a:rPr lang="en-GB" dirty="0">
                <a:latin typeface="Comic Sans MS" panose="030F0702030302020204" pitchFamily="66" charset="0"/>
              </a:rPr>
              <a:t> in Spain. People go out to party. At midnight, the bells chime and traditionally everybody eats 12 grapes.</a:t>
            </a:r>
          </a:p>
        </p:txBody>
      </p:sp>
      <p:pic>
        <p:nvPicPr>
          <p:cNvPr id="4" name="Picture 3"/>
          <p:cNvPicPr>
            <a:picLocks noChangeAspect="1"/>
          </p:cNvPicPr>
          <p:nvPr/>
        </p:nvPicPr>
        <p:blipFill>
          <a:blip r:embed="rId2"/>
          <a:stretch>
            <a:fillRect/>
          </a:stretch>
        </p:blipFill>
        <p:spPr>
          <a:xfrm>
            <a:off x="6349237" y="3309870"/>
            <a:ext cx="4412404" cy="3124267"/>
          </a:xfrm>
          <a:prstGeom prst="rect">
            <a:avLst/>
          </a:prstGeom>
        </p:spPr>
      </p:pic>
      <p:pic>
        <p:nvPicPr>
          <p:cNvPr id="5" name="Picture 4"/>
          <p:cNvPicPr>
            <a:picLocks noChangeAspect="1"/>
          </p:cNvPicPr>
          <p:nvPr/>
        </p:nvPicPr>
        <p:blipFill>
          <a:blip r:embed="rId3"/>
          <a:stretch>
            <a:fillRect/>
          </a:stretch>
        </p:blipFill>
        <p:spPr>
          <a:xfrm>
            <a:off x="838200" y="3375227"/>
            <a:ext cx="3467495" cy="2801736"/>
          </a:xfrm>
          <a:prstGeom prst="rect">
            <a:avLst/>
          </a:prstGeom>
        </p:spPr>
      </p:pic>
    </p:spTree>
    <p:extLst>
      <p:ext uri="{BB962C8B-B14F-4D97-AF65-F5344CB8AC3E}">
        <p14:creationId xmlns:p14="http://schemas.microsoft.com/office/powerpoint/2010/main" val="2430814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697" y="913533"/>
            <a:ext cx="10784484" cy="5057776"/>
          </a:xfrm>
          <a:prstGeom prst="rect">
            <a:avLst/>
          </a:prstGeom>
        </p:spPr>
      </p:pic>
      <p:pic>
        <p:nvPicPr>
          <p:cNvPr id="4" name="02 Trac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7711" y="1657639"/>
            <a:ext cx="609600" cy="609600"/>
          </a:xfrm>
          <a:prstGeom prst="rect">
            <a:avLst/>
          </a:prstGeom>
        </p:spPr>
      </p:pic>
    </p:spTree>
    <p:extLst>
      <p:ext uri="{BB962C8B-B14F-4D97-AF65-F5344CB8AC3E}">
        <p14:creationId xmlns:p14="http://schemas.microsoft.com/office/powerpoint/2010/main" val="13079656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9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470" y="152333"/>
            <a:ext cx="10515600" cy="1325563"/>
          </a:xfrm>
        </p:spPr>
        <p:txBody>
          <a:bodyPr/>
          <a:lstStyle/>
          <a:p>
            <a:r>
              <a:rPr lang="en-GB" dirty="0">
                <a:latin typeface="Comic Sans MS" panose="030F0702030302020204" pitchFamily="66" charset="0"/>
              </a:rPr>
              <a:t>El </a:t>
            </a:r>
            <a:r>
              <a:rPr lang="en-GB" dirty="0" err="1">
                <a:latin typeface="Comic Sans MS" panose="030F0702030302020204" pitchFamily="66" charset="0"/>
              </a:rPr>
              <a:t>Día</a:t>
            </a:r>
            <a:r>
              <a:rPr lang="en-GB" dirty="0">
                <a:latin typeface="Comic Sans MS" panose="030F0702030302020204" pitchFamily="66" charset="0"/>
              </a:rPr>
              <a:t> de </a:t>
            </a:r>
            <a:r>
              <a:rPr lang="en-GB" dirty="0" err="1">
                <a:latin typeface="Comic Sans MS" panose="030F0702030302020204" pitchFamily="66" charset="0"/>
              </a:rPr>
              <a:t>los</a:t>
            </a:r>
            <a:r>
              <a:rPr lang="en-GB" dirty="0">
                <a:latin typeface="Comic Sans MS" panose="030F0702030302020204" pitchFamily="66" charset="0"/>
              </a:rPr>
              <a:t> Reyes</a:t>
            </a:r>
          </a:p>
        </p:txBody>
      </p:sp>
      <p:sp>
        <p:nvSpPr>
          <p:cNvPr id="3" name="Content Placeholder 2"/>
          <p:cNvSpPr>
            <a:spLocks noGrp="1"/>
          </p:cNvSpPr>
          <p:nvPr>
            <p:ph idx="1"/>
          </p:nvPr>
        </p:nvSpPr>
        <p:spPr>
          <a:xfrm>
            <a:off x="374560" y="1619563"/>
            <a:ext cx="6386848" cy="4351338"/>
          </a:xfrm>
        </p:spPr>
        <p:txBody>
          <a:bodyPr>
            <a:normAutofit fontScale="92500" lnSpcReduction="10000"/>
          </a:bodyPr>
          <a:lstStyle/>
          <a:p>
            <a:pPr marL="0" indent="0">
              <a:buNone/>
            </a:pPr>
            <a:r>
              <a:rPr lang="en-GB" dirty="0">
                <a:latin typeface="Comic Sans MS" panose="030F0702030302020204" pitchFamily="66" charset="0"/>
              </a:rPr>
              <a:t>The 6</a:t>
            </a:r>
            <a:r>
              <a:rPr lang="en-GB" baseline="30000" dirty="0">
                <a:latin typeface="Comic Sans MS" panose="030F0702030302020204" pitchFamily="66" charset="0"/>
              </a:rPr>
              <a:t>th</a:t>
            </a:r>
            <a:r>
              <a:rPr lang="en-GB" dirty="0">
                <a:latin typeface="Comic Sans MS" panose="030F0702030302020204" pitchFamily="66" charset="0"/>
              </a:rPr>
              <a:t> of January is one of the most important days in Spain over the Christmas period. On Epiphany, Spanish people receive presents to celebrate when the three kings gave presents to the Baby Jesus. </a:t>
            </a:r>
          </a:p>
          <a:p>
            <a:pPr marL="0" indent="0">
              <a:buNone/>
            </a:pPr>
            <a:r>
              <a:rPr lang="en-GB" dirty="0">
                <a:latin typeface="Comic Sans MS" panose="030F0702030302020204" pitchFamily="66" charset="0"/>
              </a:rPr>
              <a:t>Children leave out shoes to be filled with presents instead of stockings!</a:t>
            </a:r>
          </a:p>
          <a:p>
            <a:pPr marL="0" indent="0">
              <a:buNone/>
            </a:pPr>
            <a:endParaRPr lang="en-GB" dirty="0">
              <a:latin typeface="Comic Sans MS" panose="030F0702030302020204" pitchFamily="66" charset="0"/>
            </a:endParaRPr>
          </a:p>
          <a:p>
            <a:pPr marL="0" indent="0">
              <a:buNone/>
            </a:pPr>
            <a:r>
              <a:rPr lang="en-GB" dirty="0">
                <a:latin typeface="Comic Sans MS" panose="030F0702030302020204" pitchFamily="66" charset="0"/>
              </a:rPr>
              <a:t>There are the </a:t>
            </a:r>
            <a:r>
              <a:rPr lang="en-GB" dirty="0" err="1">
                <a:latin typeface="Comic Sans MS" panose="030F0702030302020204" pitchFamily="66" charset="0"/>
              </a:rPr>
              <a:t>Tres</a:t>
            </a:r>
            <a:r>
              <a:rPr lang="en-GB" dirty="0">
                <a:latin typeface="Comic Sans MS" panose="030F0702030302020204" pitchFamily="66" charset="0"/>
              </a:rPr>
              <a:t> Reyes </a:t>
            </a:r>
            <a:r>
              <a:rPr lang="en-GB" dirty="0" err="1">
                <a:latin typeface="Comic Sans MS" panose="030F0702030302020204" pitchFamily="66" charset="0"/>
              </a:rPr>
              <a:t>Magos</a:t>
            </a:r>
            <a:r>
              <a:rPr lang="en-GB" dirty="0">
                <a:latin typeface="Comic Sans MS" panose="030F0702030302020204" pitchFamily="66" charset="0"/>
              </a:rPr>
              <a:t> parades in the streets on the 5</a:t>
            </a:r>
            <a:r>
              <a:rPr lang="en-GB" baseline="30000" dirty="0">
                <a:latin typeface="Comic Sans MS" panose="030F0702030302020204" pitchFamily="66" charset="0"/>
              </a:rPr>
              <a:t>th</a:t>
            </a:r>
            <a:r>
              <a:rPr lang="en-GB" dirty="0">
                <a:latin typeface="Comic Sans MS" panose="030F0702030302020204" pitchFamily="66" charset="0"/>
              </a:rPr>
              <a:t> January.</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67730" y="4078567"/>
            <a:ext cx="2940675" cy="2099825"/>
          </a:xfrm>
          <a:prstGeom prst="rect">
            <a:avLst/>
          </a:prstGeom>
        </p:spPr>
      </p:pic>
      <p:pic>
        <p:nvPicPr>
          <p:cNvPr id="5" name="Picture 4"/>
          <p:cNvPicPr>
            <a:picLocks noChangeAspect="1"/>
          </p:cNvPicPr>
          <p:nvPr/>
        </p:nvPicPr>
        <p:blipFill>
          <a:blip r:embed="rId3"/>
          <a:stretch>
            <a:fillRect/>
          </a:stretch>
        </p:blipFill>
        <p:spPr>
          <a:xfrm>
            <a:off x="7967730" y="566670"/>
            <a:ext cx="3245398" cy="2382122"/>
          </a:xfrm>
          <a:prstGeom prst="rect">
            <a:avLst/>
          </a:prstGeom>
        </p:spPr>
      </p:pic>
    </p:spTree>
    <p:extLst>
      <p:ext uri="{BB962C8B-B14F-4D97-AF65-F5344CB8AC3E}">
        <p14:creationId xmlns:p14="http://schemas.microsoft.com/office/powerpoint/2010/main" val="3645194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69286" y="1599334"/>
            <a:ext cx="12996993" cy="2917248"/>
          </a:xfrm>
          <a:prstGeom prst="rect">
            <a:avLst/>
          </a:prstGeom>
        </p:spPr>
      </p:pic>
      <p:pic>
        <p:nvPicPr>
          <p:cNvPr id="3" name="03 Trac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7712" y="3057958"/>
            <a:ext cx="609600" cy="609600"/>
          </a:xfrm>
          <a:prstGeom prst="rect">
            <a:avLst/>
          </a:prstGeom>
        </p:spPr>
      </p:pic>
    </p:spTree>
    <p:extLst>
      <p:ext uri="{BB962C8B-B14F-4D97-AF65-F5344CB8AC3E}">
        <p14:creationId xmlns:p14="http://schemas.microsoft.com/office/powerpoint/2010/main" val="2829145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4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48383" y="2185553"/>
            <a:ext cx="6168674" cy="3397827"/>
          </a:xfrm>
          <a:prstGeom prst="rect">
            <a:avLst/>
          </a:prstGeom>
        </p:spPr>
      </p:pic>
      <p:sp>
        <p:nvSpPr>
          <p:cNvPr id="3" name="TextBox 2"/>
          <p:cNvSpPr txBox="1"/>
          <p:nvPr/>
        </p:nvSpPr>
        <p:spPr>
          <a:xfrm>
            <a:off x="2812473" y="1693110"/>
            <a:ext cx="9379527" cy="492443"/>
          </a:xfrm>
          <a:prstGeom prst="rect">
            <a:avLst/>
          </a:prstGeom>
          <a:noFill/>
        </p:spPr>
        <p:txBody>
          <a:bodyPr wrap="square" rtlCol="0">
            <a:spAutoFit/>
          </a:bodyPr>
          <a:lstStyle/>
          <a:p>
            <a:r>
              <a:rPr lang="en-GB" sz="2600" dirty="0"/>
              <a:t>Copy this in to your book. </a:t>
            </a:r>
          </a:p>
        </p:txBody>
      </p:sp>
    </p:spTree>
    <p:extLst>
      <p:ext uri="{BB962C8B-B14F-4D97-AF65-F5344CB8AC3E}">
        <p14:creationId xmlns:p14="http://schemas.microsoft.com/office/powerpoint/2010/main" val="3399397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102" y="1087148"/>
            <a:ext cx="9902970" cy="5400237"/>
          </a:xfrm>
          <a:prstGeom prst="rect">
            <a:avLst/>
          </a:prstGeom>
        </p:spPr>
      </p:pic>
      <p:sp>
        <p:nvSpPr>
          <p:cNvPr id="3" name="TextBox 2"/>
          <p:cNvSpPr txBox="1"/>
          <p:nvPr/>
        </p:nvSpPr>
        <p:spPr>
          <a:xfrm>
            <a:off x="997527" y="942109"/>
            <a:ext cx="5195455" cy="789709"/>
          </a:xfrm>
          <a:prstGeom prst="rect">
            <a:avLst/>
          </a:prstGeom>
          <a:solidFill>
            <a:schemeClr val="bg1"/>
          </a:solidFill>
        </p:spPr>
        <p:txBody>
          <a:bodyPr wrap="square" rtlCol="0">
            <a:spAutoFit/>
          </a:bodyPr>
          <a:lstStyle/>
          <a:p>
            <a:endParaRPr lang="en-GB" dirty="0"/>
          </a:p>
        </p:txBody>
      </p:sp>
      <p:pic>
        <p:nvPicPr>
          <p:cNvPr id="5" name="05 Trac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8715" y="2466109"/>
            <a:ext cx="609600" cy="609600"/>
          </a:xfrm>
          <a:prstGeom prst="rect">
            <a:avLst/>
          </a:prstGeom>
        </p:spPr>
      </p:pic>
    </p:spTree>
    <p:extLst>
      <p:ext uri="{BB962C8B-B14F-4D97-AF65-F5344CB8AC3E}">
        <p14:creationId xmlns:p14="http://schemas.microsoft.com/office/powerpoint/2010/main" val="19267490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59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434" y="2444028"/>
            <a:ext cx="10379456" cy="2682153"/>
          </a:xfrm>
          <a:prstGeom prst="rect">
            <a:avLst/>
          </a:prstGeom>
        </p:spPr>
      </p:pic>
      <p:sp>
        <p:nvSpPr>
          <p:cNvPr id="3" name="TextBox 2"/>
          <p:cNvSpPr txBox="1"/>
          <p:nvPr/>
        </p:nvSpPr>
        <p:spPr>
          <a:xfrm>
            <a:off x="1706707" y="1717964"/>
            <a:ext cx="9709439" cy="369332"/>
          </a:xfrm>
          <a:prstGeom prst="rect">
            <a:avLst/>
          </a:prstGeom>
          <a:noFill/>
        </p:spPr>
        <p:txBody>
          <a:bodyPr wrap="square" rtlCol="0">
            <a:spAutoFit/>
          </a:bodyPr>
          <a:lstStyle/>
          <a:p>
            <a:r>
              <a:rPr lang="en-GB" dirty="0"/>
              <a:t>How are they feeling? Listen to the recording</a:t>
            </a:r>
          </a:p>
        </p:txBody>
      </p:sp>
      <p:pic>
        <p:nvPicPr>
          <p:cNvPr id="5" name="06 p7 ex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0634" y="1902630"/>
            <a:ext cx="609600" cy="609600"/>
          </a:xfrm>
          <a:prstGeom prst="rect">
            <a:avLst/>
          </a:prstGeom>
        </p:spPr>
      </p:pic>
    </p:spTree>
    <p:extLst>
      <p:ext uri="{BB962C8B-B14F-4D97-AF65-F5344CB8AC3E}">
        <p14:creationId xmlns:p14="http://schemas.microsoft.com/office/powerpoint/2010/main" val="22192049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3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4288" y="182498"/>
            <a:ext cx="4751787" cy="4531169"/>
          </a:xfrm>
          <a:prstGeom prst="rect">
            <a:avLst/>
          </a:prstGeom>
        </p:spPr>
      </p:pic>
      <p:sp>
        <p:nvSpPr>
          <p:cNvPr id="4" name="TextBox 3"/>
          <p:cNvSpPr txBox="1"/>
          <p:nvPr/>
        </p:nvSpPr>
        <p:spPr>
          <a:xfrm>
            <a:off x="296366" y="334851"/>
            <a:ext cx="3839536" cy="492443"/>
          </a:xfrm>
          <a:prstGeom prst="rect">
            <a:avLst/>
          </a:prstGeom>
          <a:noFill/>
        </p:spPr>
        <p:txBody>
          <a:bodyPr wrap="square" rtlCol="0">
            <a:spAutoFit/>
          </a:bodyPr>
          <a:lstStyle/>
          <a:p>
            <a:r>
              <a:rPr lang="en-GB" sz="2600" b="1" u="sng" dirty="0"/>
              <a:t>WEEK 2 – w/c 8</a:t>
            </a:r>
            <a:r>
              <a:rPr lang="en-GB" sz="2600" b="1" u="sng" baseline="30000" dirty="0"/>
              <a:t>th</a:t>
            </a:r>
            <a:r>
              <a:rPr lang="en-GB" sz="2600" b="1" u="sng" dirty="0"/>
              <a:t> Nov</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4135" y="4713667"/>
            <a:ext cx="4208295" cy="963166"/>
          </a:xfrm>
          <a:prstGeom prst="rect">
            <a:avLst/>
          </a:prstGeom>
        </p:spPr>
      </p:pic>
      <p:sp>
        <p:nvSpPr>
          <p:cNvPr id="7" name="TextBox 6"/>
          <p:cNvSpPr txBox="1"/>
          <p:nvPr/>
        </p:nvSpPr>
        <p:spPr>
          <a:xfrm>
            <a:off x="296366" y="961936"/>
            <a:ext cx="6954591" cy="1200329"/>
          </a:xfrm>
          <a:prstGeom prst="rect">
            <a:avLst/>
          </a:prstGeom>
          <a:noFill/>
        </p:spPr>
        <p:txBody>
          <a:bodyPr wrap="square" rtlCol="0">
            <a:spAutoFit/>
          </a:bodyPr>
          <a:lstStyle/>
          <a:p>
            <a:r>
              <a:rPr lang="en-GB" dirty="0"/>
              <a:t>Copy this vocab in to your book and try and learn it.</a:t>
            </a:r>
          </a:p>
          <a:p>
            <a:endParaRPr lang="en-GB" dirty="0"/>
          </a:p>
          <a:p>
            <a:endParaRPr lang="en-GB" dirty="0"/>
          </a:p>
          <a:p>
            <a:r>
              <a:rPr lang="en-GB" dirty="0"/>
              <a:t>Practise counting to 10.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7712" y="5899664"/>
            <a:ext cx="5048363" cy="642804"/>
          </a:xfrm>
          <a:prstGeom prst="rect">
            <a:avLst/>
          </a:prstGeom>
        </p:spPr>
      </p:pic>
    </p:spTree>
    <p:extLst>
      <p:ext uri="{BB962C8B-B14F-4D97-AF65-F5344CB8AC3E}">
        <p14:creationId xmlns:p14="http://schemas.microsoft.com/office/powerpoint/2010/main" val="19387220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1248</Words>
  <Application>Microsoft Office PowerPoint</Application>
  <PresentationFormat>Widescreen</PresentationFormat>
  <Paragraphs>84</Paragraphs>
  <Slides>40</Slides>
  <Notes>1</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Calibri Light</vt:lpstr>
      <vt:lpstr>Comic Sans MS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¡Feliz navidad!</vt:lpstr>
      <vt:lpstr>La nochebuena</vt:lpstr>
      <vt:lpstr>El Día de Navidad</vt:lpstr>
      <vt:lpstr>Un portal de Belén</vt:lpstr>
      <vt:lpstr>El día de los Santos inocentes</vt:lpstr>
      <vt:lpstr>La noche vieja</vt:lpstr>
      <vt:lpstr>El Día de los Reyes</vt:lpstr>
    </vt:vector>
  </TitlesOfParts>
  <Company>osi.local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Duncan Evans</cp:lastModifiedBy>
  <cp:revision>29</cp:revision>
  <dcterms:created xsi:type="dcterms:W3CDTF">2021-09-01T11:16:35Z</dcterms:created>
  <dcterms:modified xsi:type="dcterms:W3CDTF">2021-11-01T10:46:44Z</dcterms:modified>
</cp:coreProperties>
</file>