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7" r:id="rId2"/>
    <p:sldId id="258" r:id="rId3"/>
    <p:sldId id="259" r:id="rId4"/>
    <p:sldId id="260" r:id="rId5"/>
    <p:sldId id="261" r:id="rId6"/>
    <p:sldId id="267" r:id="rId7"/>
    <p:sldId id="262" r:id="rId8"/>
    <p:sldId id="263" r:id="rId9"/>
    <p:sldId id="293" r:id="rId10"/>
    <p:sldId id="296" r:id="rId11"/>
    <p:sldId id="297" r:id="rId12"/>
    <p:sldId id="298" r:id="rId13"/>
    <p:sldId id="256" r:id="rId14"/>
    <p:sldId id="264" r:id="rId15"/>
    <p:sldId id="295" r:id="rId16"/>
    <p:sldId id="265" r:id="rId17"/>
    <p:sldId id="272" r:id="rId18"/>
    <p:sldId id="274" r:id="rId19"/>
    <p:sldId id="273" r:id="rId20"/>
    <p:sldId id="275" r:id="rId21"/>
    <p:sldId id="276" r:id="rId22"/>
    <p:sldId id="278" r:id="rId23"/>
    <p:sldId id="279" r:id="rId24"/>
    <p:sldId id="280" r:id="rId25"/>
    <p:sldId id="281" r:id="rId26"/>
    <p:sldId id="282" r:id="rId27"/>
    <p:sldId id="283" r:id="rId28"/>
    <p:sldId id="294" r:id="rId29"/>
    <p:sldId id="284" r:id="rId30"/>
    <p:sldId id="285" r:id="rId31"/>
    <p:sldId id="291" r:id="rId32"/>
    <p:sldId id="292" r:id="rId33"/>
    <p:sldId id="286" r:id="rId34"/>
    <p:sldId id="287" r:id="rId35"/>
    <p:sldId id="288" r:id="rId36"/>
    <p:sldId id="289" r:id="rId37"/>
    <p:sldId id="290" r:id="rId38"/>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FD5E1754-0D0E-4C6C-8189-F2384949F525}" type="datetimeFigureOut">
              <a:rPr lang="en-GB" smtClean="0"/>
              <a:t>06/11/19</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7296DB30-ED34-4572-9392-9E4DC00BD258}" type="slidenum">
              <a:rPr lang="en-GB" smtClean="0"/>
              <a:t>‹#›</a:t>
            </a:fld>
            <a:endParaRPr lang="en-GB"/>
          </a:p>
        </p:txBody>
      </p:sp>
    </p:spTree>
    <p:extLst>
      <p:ext uri="{BB962C8B-B14F-4D97-AF65-F5344CB8AC3E}">
        <p14:creationId xmlns:p14="http://schemas.microsoft.com/office/powerpoint/2010/main" val="16373861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184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A3982A4-FD99-4008-8D5B-78D24DCFC647}" type="slidenum">
              <a:rPr lang="en-GB" smtClean="0"/>
              <a:pPr fontAlgn="base">
                <a:spcBef>
                  <a:spcPct val="0"/>
                </a:spcBef>
                <a:spcAft>
                  <a:spcPct val="0"/>
                </a:spcAft>
                <a:defRPr/>
              </a:pPr>
              <a:t>2</a:t>
            </a:fld>
            <a:endParaRPr lang="en-GB" smtClean="0"/>
          </a:p>
        </p:txBody>
      </p:sp>
    </p:spTree>
    <p:extLst>
      <p:ext uri="{BB962C8B-B14F-4D97-AF65-F5344CB8AC3E}">
        <p14:creationId xmlns:p14="http://schemas.microsoft.com/office/powerpoint/2010/main" val="24951276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204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3BA4DE1-6034-4FB1-AAE6-D33BA5B23A14}" type="slidenum">
              <a:rPr lang="en-GB"/>
              <a:pPr fontAlgn="base">
                <a:spcBef>
                  <a:spcPct val="0"/>
                </a:spcBef>
                <a:spcAft>
                  <a:spcPct val="0"/>
                </a:spcAft>
              </a:pPr>
              <a:t>20</a:t>
            </a:fld>
            <a:endParaRPr lang="en-GB"/>
          </a:p>
        </p:txBody>
      </p:sp>
    </p:spTree>
    <p:extLst>
      <p:ext uri="{BB962C8B-B14F-4D97-AF65-F5344CB8AC3E}">
        <p14:creationId xmlns:p14="http://schemas.microsoft.com/office/powerpoint/2010/main" val="31005630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D7D6B78-0BBB-45A8-94AA-C67E4E15B065}" type="slidenum">
              <a:rPr lang="en-GB"/>
              <a:pPr fontAlgn="base">
                <a:spcBef>
                  <a:spcPct val="0"/>
                </a:spcBef>
                <a:spcAft>
                  <a:spcPct val="0"/>
                </a:spcAft>
              </a:pPr>
              <a:t>21</a:t>
            </a:fld>
            <a:endParaRPr lang="en-GB"/>
          </a:p>
        </p:txBody>
      </p:sp>
    </p:spTree>
    <p:extLst>
      <p:ext uri="{BB962C8B-B14F-4D97-AF65-F5344CB8AC3E}">
        <p14:creationId xmlns:p14="http://schemas.microsoft.com/office/powerpoint/2010/main" val="8028198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276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972F667-DFB7-44E9-B40B-ADA08B36EF4C}" type="slidenum">
              <a:rPr lang="en-GB"/>
              <a:pPr fontAlgn="base">
                <a:spcBef>
                  <a:spcPct val="0"/>
                </a:spcBef>
                <a:spcAft>
                  <a:spcPct val="0"/>
                </a:spcAft>
              </a:pPr>
              <a:t>22</a:t>
            </a:fld>
            <a:endParaRPr lang="en-GB"/>
          </a:p>
        </p:txBody>
      </p:sp>
    </p:spTree>
    <p:extLst>
      <p:ext uri="{BB962C8B-B14F-4D97-AF65-F5344CB8AC3E}">
        <p14:creationId xmlns:p14="http://schemas.microsoft.com/office/powerpoint/2010/main" val="14513679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296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A84A06E-2F81-4580-96CC-2B5985869ECF}" type="slidenum">
              <a:rPr lang="en-GB"/>
              <a:pPr fontAlgn="base">
                <a:spcBef>
                  <a:spcPct val="0"/>
                </a:spcBef>
                <a:spcAft>
                  <a:spcPct val="0"/>
                </a:spcAft>
              </a:pPr>
              <a:t>23</a:t>
            </a:fld>
            <a:endParaRPr lang="en-GB"/>
          </a:p>
        </p:txBody>
      </p:sp>
    </p:spTree>
    <p:extLst>
      <p:ext uri="{BB962C8B-B14F-4D97-AF65-F5344CB8AC3E}">
        <p14:creationId xmlns:p14="http://schemas.microsoft.com/office/powerpoint/2010/main" val="22493572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317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7182C3E-B372-439D-8341-EB028EA49BB1}" type="slidenum">
              <a:rPr lang="en-GB"/>
              <a:pPr fontAlgn="base">
                <a:spcBef>
                  <a:spcPct val="0"/>
                </a:spcBef>
                <a:spcAft>
                  <a:spcPct val="0"/>
                </a:spcAft>
              </a:pPr>
              <a:t>24</a:t>
            </a:fld>
            <a:endParaRPr lang="en-GB"/>
          </a:p>
        </p:txBody>
      </p:sp>
    </p:spTree>
    <p:extLst>
      <p:ext uri="{BB962C8B-B14F-4D97-AF65-F5344CB8AC3E}">
        <p14:creationId xmlns:p14="http://schemas.microsoft.com/office/powerpoint/2010/main" val="34845389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337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BB7092F-0BC5-4CDE-9A8D-1D22F8C79380}" type="slidenum">
              <a:rPr lang="en-GB"/>
              <a:pPr fontAlgn="base">
                <a:spcBef>
                  <a:spcPct val="0"/>
                </a:spcBef>
                <a:spcAft>
                  <a:spcPct val="0"/>
                </a:spcAft>
              </a:pPr>
              <a:t>25</a:t>
            </a:fld>
            <a:endParaRPr lang="en-GB"/>
          </a:p>
        </p:txBody>
      </p:sp>
    </p:spTree>
    <p:extLst>
      <p:ext uri="{BB962C8B-B14F-4D97-AF65-F5344CB8AC3E}">
        <p14:creationId xmlns:p14="http://schemas.microsoft.com/office/powerpoint/2010/main" val="8169401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358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BA45878-83C3-4A03-A8B5-76CF4F06DB49}" type="slidenum">
              <a:rPr lang="en-GB"/>
              <a:pPr fontAlgn="base">
                <a:spcBef>
                  <a:spcPct val="0"/>
                </a:spcBef>
                <a:spcAft>
                  <a:spcPct val="0"/>
                </a:spcAft>
              </a:pPr>
              <a:t>26</a:t>
            </a:fld>
            <a:endParaRPr lang="en-GB"/>
          </a:p>
        </p:txBody>
      </p:sp>
    </p:spTree>
    <p:extLst>
      <p:ext uri="{BB962C8B-B14F-4D97-AF65-F5344CB8AC3E}">
        <p14:creationId xmlns:p14="http://schemas.microsoft.com/office/powerpoint/2010/main" val="924033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p:spPr>
      </p:sp>
      <p:sp>
        <p:nvSpPr>
          <p:cNvPr id="3789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378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D832CD8-8957-4489-85DE-7F7A35C49284}" type="slidenum">
              <a:rPr lang="en-GB"/>
              <a:pPr fontAlgn="base">
                <a:spcBef>
                  <a:spcPct val="0"/>
                </a:spcBef>
                <a:spcAft>
                  <a:spcPct val="0"/>
                </a:spcAft>
              </a:pPr>
              <a:t>27</a:t>
            </a:fld>
            <a:endParaRPr lang="en-GB"/>
          </a:p>
        </p:txBody>
      </p:sp>
    </p:spTree>
    <p:extLst>
      <p:ext uri="{BB962C8B-B14F-4D97-AF65-F5344CB8AC3E}">
        <p14:creationId xmlns:p14="http://schemas.microsoft.com/office/powerpoint/2010/main" val="20138048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174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37CC763-24EF-423C-A346-E988AFE907CF}" type="slidenum">
              <a:rPr lang="en-GB" smtClean="0"/>
              <a:pPr fontAlgn="base">
                <a:spcBef>
                  <a:spcPct val="0"/>
                </a:spcBef>
                <a:spcAft>
                  <a:spcPct val="0"/>
                </a:spcAft>
                <a:defRPr/>
              </a:pPr>
              <a:t>28</a:t>
            </a:fld>
            <a:endParaRPr lang="en-GB" smtClean="0"/>
          </a:p>
        </p:txBody>
      </p:sp>
    </p:spTree>
    <p:extLst>
      <p:ext uri="{BB962C8B-B14F-4D97-AF65-F5344CB8AC3E}">
        <p14:creationId xmlns:p14="http://schemas.microsoft.com/office/powerpoint/2010/main" val="30727542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E35DFCD-2F71-415E-B20E-7A1693CD4842}" type="slidenum">
              <a:rPr lang="en-GB" altLang="en-US"/>
              <a:pPr/>
              <a:t>33</a:t>
            </a:fld>
            <a:endParaRPr lang="en-GB" altLang="en-US"/>
          </a:p>
        </p:txBody>
      </p:sp>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p:txBody>
          <a:bodyPr/>
          <a:lstStyle/>
          <a:p>
            <a:r>
              <a:rPr lang="en-GB" altLang="en-US"/>
              <a:t>It is generally accepted that maximum heart rate is not greatly affected by training and is constant. Get students to work out a variety of maximum heart rates for various ages. Emphasise that the unit of measurement is beats per minute (bpm). Consider referring to a maximum heart rate chart. Target zones are covered in the Principles of Training presentation.</a:t>
            </a:r>
            <a:endParaRPr lang="en-US" altLang="en-US"/>
          </a:p>
        </p:txBody>
      </p:sp>
    </p:spTree>
    <p:extLst>
      <p:ext uri="{BB962C8B-B14F-4D97-AF65-F5344CB8AC3E}">
        <p14:creationId xmlns:p14="http://schemas.microsoft.com/office/powerpoint/2010/main" val="14989671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174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37CC763-24EF-423C-A346-E988AFE907CF}" type="slidenum">
              <a:rPr lang="en-GB" smtClean="0"/>
              <a:pPr fontAlgn="base">
                <a:spcBef>
                  <a:spcPct val="0"/>
                </a:spcBef>
                <a:spcAft>
                  <a:spcPct val="0"/>
                </a:spcAft>
                <a:defRPr/>
              </a:pPr>
              <a:t>3</a:t>
            </a:fld>
            <a:endParaRPr lang="en-GB" smtClean="0"/>
          </a:p>
        </p:txBody>
      </p:sp>
    </p:spTree>
    <p:extLst>
      <p:ext uri="{BB962C8B-B14F-4D97-AF65-F5344CB8AC3E}">
        <p14:creationId xmlns:p14="http://schemas.microsoft.com/office/powerpoint/2010/main" val="11702872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743457-83C3-45B8-B99E-6584CD0CAC51}" type="slidenum">
              <a:rPr lang="en-GB" altLang="en-US"/>
              <a:pPr/>
              <a:t>34</a:t>
            </a:fld>
            <a:endParaRPr lang="en-GB" altLang="en-US"/>
          </a:p>
        </p:txBody>
      </p:sp>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p:txBody>
          <a:bodyPr/>
          <a:lstStyle/>
          <a:p>
            <a:r>
              <a:rPr lang="en-US" altLang="en-US"/>
              <a:t>60 × 90 = 5400 ml</a:t>
            </a:r>
          </a:p>
        </p:txBody>
      </p:sp>
    </p:spTree>
    <p:extLst>
      <p:ext uri="{BB962C8B-B14F-4D97-AF65-F5344CB8AC3E}">
        <p14:creationId xmlns:p14="http://schemas.microsoft.com/office/powerpoint/2010/main" val="40624249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53C7B2-2700-4CE0-995B-08B5F135B0BF}" type="slidenum">
              <a:rPr lang="en-GB" altLang="en-US"/>
              <a:pPr/>
              <a:t>35</a:t>
            </a:fld>
            <a:endParaRPr lang="en-GB" altLang="en-US"/>
          </a:p>
        </p:txBody>
      </p:sp>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p:txBody>
          <a:bodyPr/>
          <a:lstStyle/>
          <a:p>
            <a:r>
              <a:rPr lang="en-US" altLang="en-US"/>
              <a:t>A top athlete could have a resting heart rate as low as 40 bpm.</a:t>
            </a:r>
          </a:p>
        </p:txBody>
      </p:sp>
    </p:spTree>
    <p:extLst>
      <p:ext uri="{BB962C8B-B14F-4D97-AF65-F5344CB8AC3E}">
        <p14:creationId xmlns:p14="http://schemas.microsoft.com/office/powerpoint/2010/main" val="41265867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194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ED30243-99CA-4DAF-866E-469280D33CD2}" type="slidenum">
              <a:rPr lang="en-GB" smtClean="0"/>
              <a:pPr fontAlgn="base">
                <a:spcBef>
                  <a:spcPct val="0"/>
                </a:spcBef>
                <a:spcAft>
                  <a:spcPct val="0"/>
                </a:spcAft>
                <a:defRPr/>
              </a:pPr>
              <a:t>6</a:t>
            </a:fld>
            <a:endParaRPr lang="en-GB" smtClean="0"/>
          </a:p>
        </p:txBody>
      </p:sp>
    </p:spTree>
    <p:extLst>
      <p:ext uri="{BB962C8B-B14F-4D97-AF65-F5344CB8AC3E}">
        <p14:creationId xmlns:p14="http://schemas.microsoft.com/office/powerpoint/2010/main" val="23137365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i="1">
                <a:solidFill>
                  <a:schemeClr val="tx1"/>
                </a:solidFill>
                <a:latin typeface="Arial" charset="0"/>
                <a:cs typeface="Arial" charset="0"/>
              </a:defRPr>
            </a:lvl1pPr>
            <a:lvl2pPr marL="742950" indent="-285750">
              <a:defRPr sz="2400" b="1" i="1">
                <a:solidFill>
                  <a:schemeClr val="tx1"/>
                </a:solidFill>
                <a:latin typeface="Arial" charset="0"/>
                <a:cs typeface="Arial" charset="0"/>
              </a:defRPr>
            </a:lvl2pPr>
            <a:lvl3pPr marL="1143000" indent="-228600">
              <a:defRPr sz="2400" b="1" i="1">
                <a:solidFill>
                  <a:schemeClr val="tx1"/>
                </a:solidFill>
                <a:latin typeface="Arial" charset="0"/>
                <a:cs typeface="Arial" charset="0"/>
              </a:defRPr>
            </a:lvl3pPr>
            <a:lvl4pPr marL="1600200" indent="-228600">
              <a:defRPr sz="2400" b="1" i="1">
                <a:solidFill>
                  <a:schemeClr val="tx1"/>
                </a:solidFill>
                <a:latin typeface="Arial" charset="0"/>
                <a:cs typeface="Arial" charset="0"/>
              </a:defRPr>
            </a:lvl4pPr>
            <a:lvl5pPr marL="2057400" indent="-228600">
              <a:defRPr sz="2400" b="1" i="1">
                <a:solidFill>
                  <a:schemeClr val="tx1"/>
                </a:solidFill>
                <a:latin typeface="Arial" charset="0"/>
                <a:cs typeface="Arial" charset="0"/>
              </a:defRPr>
            </a:lvl5pPr>
            <a:lvl6pPr marL="2514600" indent="-228600" eaLnBrk="0" fontAlgn="base" hangingPunct="0">
              <a:spcBef>
                <a:spcPct val="0"/>
              </a:spcBef>
              <a:spcAft>
                <a:spcPct val="0"/>
              </a:spcAft>
              <a:defRPr sz="2400" b="1" i="1">
                <a:solidFill>
                  <a:schemeClr val="tx1"/>
                </a:solidFill>
                <a:latin typeface="Arial" charset="0"/>
                <a:cs typeface="Arial" charset="0"/>
              </a:defRPr>
            </a:lvl6pPr>
            <a:lvl7pPr marL="2971800" indent="-228600" eaLnBrk="0" fontAlgn="base" hangingPunct="0">
              <a:spcBef>
                <a:spcPct val="0"/>
              </a:spcBef>
              <a:spcAft>
                <a:spcPct val="0"/>
              </a:spcAft>
              <a:defRPr sz="2400" b="1" i="1">
                <a:solidFill>
                  <a:schemeClr val="tx1"/>
                </a:solidFill>
                <a:latin typeface="Arial" charset="0"/>
                <a:cs typeface="Arial" charset="0"/>
              </a:defRPr>
            </a:lvl7pPr>
            <a:lvl8pPr marL="3429000" indent="-228600" eaLnBrk="0" fontAlgn="base" hangingPunct="0">
              <a:spcBef>
                <a:spcPct val="0"/>
              </a:spcBef>
              <a:spcAft>
                <a:spcPct val="0"/>
              </a:spcAft>
              <a:defRPr sz="2400" b="1" i="1">
                <a:solidFill>
                  <a:schemeClr val="tx1"/>
                </a:solidFill>
                <a:latin typeface="Arial" charset="0"/>
                <a:cs typeface="Arial" charset="0"/>
              </a:defRPr>
            </a:lvl8pPr>
            <a:lvl9pPr marL="3886200" indent="-228600" eaLnBrk="0" fontAlgn="base" hangingPunct="0">
              <a:spcBef>
                <a:spcPct val="0"/>
              </a:spcBef>
              <a:spcAft>
                <a:spcPct val="0"/>
              </a:spcAft>
              <a:defRPr sz="2400" b="1" i="1">
                <a:solidFill>
                  <a:schemeClr val="tx1"/>
                </a:solidFill>
                <a:latin typeface="Arial" charset="0"/>
                <a:cs typeface="Arial" charset="0"/>
              </a:defRPr>
            </a:lvl9pPr>
          </a:lstStyle>
          <a:p>
            <a:fld id="{C48787B2-5CFA-4FB7-9EC4-F18D03CD7E3C}" type="slidenum">
              <a:rPr lang="en-GB" altLang="en-US" sz="1200" b="0" i="0" smtClean="0">
                <a:latin typeface="Times New Roman" pitchFamily="18" charset="0"/>
              </a:rPr>
              <a:pPr/>
              <a:t>7</a:t>
            </a:fld>
            <a:endParaRPr lang="en-GB" altLang="en-US" sz="1200" b="0" i="0" smtClean="0">
              <a:latin typeface="Times New Roman" pitchFamily="18" charset="0"/>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mtClean="0"/>
              <a:t>Image © 2006 Jupiterimages Corporation</a:t>
            </a:r>
          </a:p>
        </p:txBody>
      </p:sp>
    </p:spTree>
    <p:extLst>
      <p:ext uri="{BB962C8B-B14F-4D97-AF65-F5344CB8AC3E}">
        <p14:creationId xmlns:p14="http://schemas.microsoft.com/office/powerpoint/2010/main" val="27270657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174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37CC763-24EF-423C-A346-E988AFE907CF}" type="slidenum">
              <a:rPr lang="en-GB" smtClean="0"/>
              <a:pPr fontAlgn="base">
                <a:spcBef>
                  <a:spcPct val="0"/>
                </a:spcBef>
                <a:spcAft>
                  <a:spcPct val="0"/>
                </a:spcAft>
                <a:defRPr/>
              </a:pPr>
              <a:t>9</a:t>
            </a:fld>
            <a:endParaRPr lang="en-GB" smtClean="0"/>
          </a:p>
        </p:txBody>
      </p:sp>
    </p:spTree>
    <p:extLst>
      <p:ext uri="{BB962C8B-B14F-4D97-AF65-F5344CB8AC3E}">
        <p14:creationId xmlns:p14="http://schemas.microsoft.com/office/powerpoint/2010/main" val="15208688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0A3822-3169-4A49-8651-82D4B074FCC3}" type="slidenum">
              <a:rPr lang="en-GB" altLang="en-US"/>
              <a:pPr/>
              <a:t>10</a:t>
            </a:fld>
            <a:endParaRPr lang="en-GB" altLang="en-US"/>
          </a:p>
        </p:txBody>
      </p:sp>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p:txBody>
          <a:bodyPr/>
          <a:lstStyle/>
          <a:p>
            <a:r>
              <a:rPr lang="en-GB" altLang="en-US"/>
              <a:t>Clarify and expand on the definitions with the students</a:t>
            </a:r>
            <a:endParaRPr lang="en-US" altLang="en-US"/>
          </a:p>
        </p:txBody>
      </p:sp>
    </p:spTree>
    <p:extLst>
      <p:ext uri="{BB962C8B-B14F-4D97-AF65-F5344CB8AC3E}">
        <p14:creationId xmlns:p14="http://schemas.microsoft.com/office/powerpoint/2010/main" val="9781161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F16D4D8-9286-4B68-AAA9-64C8329619DC}" type="slidenum">
              <a:rPr lang="en-GB" altLang="en-US"/>
              <a:pPr/>
              <a:t>12</a:t>
            </a:fld>
            <a:endParaRPr lang="en-GB" altLang="en-US"/>
          </a:p>
        </p:txBody>
      </p:sp>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p:txBody>
          <a:bodyPr/>
          <a:lstStyle/>
          <a:p>
            <a:r>
              <a:rPr lang="en-GB" altLang="en-US"/>
              <a:t>Get students to calculate the answer before revealing it.</a:t>
            </a:r>
          </a:p>
          <a:p>
            <a:r>
              <a:rPr lang="en-GB" altLang="en-US"/>
              <a:t>Point out that at rest, the volume of air breathed in each breath will be the person’s tidal volume. During extreme exercise, it may be closer to their vital capacity.</a:t>
            </a:r>
            <a:endParaRPr lang="en-US" altLang="en-US"/>
          </a:p>
        </p:txBody>
      </p:sp>
    </p:spTree>
    <p:extLst>
      <p:ext uri="{BB962C8B-B14F-4D97-AF65-F5344CB8AC3E}">
        <p14:creationId xmlns:p14="http://schemas.microsoft.com/office/powerpoint/2010/main" val="24090455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296DB30-ED34-4572-9392-9E4DC00BD258}" type="slidenum">
              <a:rPr lang="en-GB" smtClean="0"/>
              <a:t>14</a:t>
            </a:fld>
            <a:endParaRPr lang="en-GB"/>
          </a:p>
        </p:txBody>
      </p:sp>
    </p:spTree>
    <p:extLst>
      <p:ext uri="{BB962C8B-B14F-4D97-AF65-F5344CB8AC3E}">
        <p14:creationId xmlns:p14="http://schemas.microsoft.com/office/powerpoint/2010/main" val="25260456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A794363-83B5-43A0-8B2B-D048CBF64E61}" type="slidenum">
              <a:rPr lang="en-GB" altLang="en-US"/>
              <a:pPr/>
              <a:t>17</a:t>
            </a:fld>
            <a:endParaRPr lang="en-GB" altLang="en-US"/>
          </a:p>
        </p:txBody>
      </p:sp>
      <p:sp>
        <p:nvSpPr>
          <p:cNvPr id="150530" name="Rectangle 2"/>
          <p:cNvSpPr>
            <a:spLocks noGrp="1" noRot="1" noChangeAspect="1" noChangeArrowheads="1" noTextEdit="1"/>
          </p:cNvSpPr>
          <p:nvPr>
            <p:ph type="sldImg"/>
          </p:nvPr>
        </p:nvSpPr>
        <p:spPr>
          <a:ln/>
        </p:spPr>
      </p:sp>
      <p:sp>
        <p:nvSpPr>
          <p:cNvPr id="150531" name="Rectangle 3"/>
          <p:cNvSpPr>
            <a:spLocks noGrp="1" noChangeArrowheads="1"/>
          </p:cNvSpPr>
          <p:nvPr>
            <p:ph type="body" idx="1"/>
          </p:nvPr>
        </p:nvSpPr>
        <p:spPr/>
        <p:txBody>
          <a:bodyPr/>
          <a:lstStyle/>
          <a:p>
            <a:pPr marL="228600" indent="-228600">
              <a:buFontTx/>
              <a:buAutoNum type="arabicPeriod"/>
            </a:pPr>
            <a:r>
              <a:rPr lang="en-GB" altLang="en-US"/>
              <a:t>From the nasal passages, the oxygen in the air passes the larynx, down the trachea, into the bronchi. It then passes through the bronchioles and into the alveoli. Oxygen passes through the semi-permeable walls of the alveoli, into the capillaries which cover the alveoli walls.</a:t>
            </a:r>
          </a:p>
          <a:p>
            <a:pPr marL="228600" indent="-228600">
              <a:buFontTx/>
              <a:buAutoNum type="arabicPeriod"/>
            </a:pPr>
            <a:r>
              <a:rPr lang="en-GB" altLang="en-US"/>
              <a:t>a)	There will be less oxygen, more carbon dioxide and more water vapour.</a:t>
            </a:r>
            <a:br>
              <a:rPr lang="en-GB" altLang="en-US"/>
            </a:br>
            <a:r>
              <a:rPr lang="en-GB" altLang="en-US"/>
              <a:t>b)	Glucose and oxygen. The products are carbon dioxide and water.</a:t>
            </a:r>
            <a:br>
              <a:rPr lang="en-GB" altLang="en-US"/>
            </a:br>
            <a:r>
              <a:rPr lang="en-GB" altLang="en-US"/>
              <a:t>c)	David had to stop because as exercise became more intense, his cardiovascular system could no longer supply his muscles with enough oxygen. Anaerobic respiration started, producing lactic acid. When the concentration of lactic acid in David’s muscles got too high, David was forced to stop and repay the oxygen debt.</a:t>
            </a:r>
            <a:br>
              <a:rPr lang="en-GB" altLang="en-US"/>
            </a:br>
            <a:r>
              <a:rPr lang="en-GB" altLang="en-US"/>
              <a:t>d)	The body needs oxygen to neutralize lactic acid. Breathing hard after exercise also helps to get rid of any carbon dioxide that is left in the tissues.</a:t>
            </a:r>
          </a:p>
        </p:txBody>
      </p:sp>
    </p:spTree>
    <p:extLst>
      <p:ext uri="{BB962C8B-B14F-4D97-AF65-F5344CB8AC3E}">
        <p14:creationId xmlns:p14="http://schemas.microsoft.com/office/powerpoint/2010/main" val="20681178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F88F176-8D55-4BCC-8BC4-8A12B73CB83C}" type="datetimeFigureOut">
              <a:rPr lang="en-GB" smtClean="0"/>
              <a:t>06/11/19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3A4A208-DEC3-4F8D-BC1B-1B39E4AEEEC9}" type="slidenum">
              <a:rPr lang="en-GB" smtClean="0"/>
              <a:t>‹#›</a:t>
            </a:fld>
            <a:endParaRPr lang="en-GB"/>
          </a:p>
        </p:txBody>
      </p:sp>
    </p:spTree>
    <p:extLst>
      <p:ext uri="{BB962C8B-B14F-4D97-AF65-F5344CB8AC3E}">
        <p14:creationId xmlns:p14="http://schemas.microsoft.com/office/powerpoint/2010/main" val="3634567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F88F176-8D55-4BCC-8BC4-8A12B73CB83C}" type="datetimeFigureOut">
              <a:rPr lang="en-GB" smtClean="0"/>
              <a:t>06/11/19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3A4A208-DEC3-4F8D-BC1B-1B39E4AEEEC9}" type="slidenum">
              <a:rPr lang="en-GB" smtClean="0"/>
              <a:t>‹#›</a:t>
            </a:fld>
            <a:endParaRPr lang="en-GB"/>
          </a:p>
        </p:txBody>
      </p:sp>
    </p:spTree>
    <p:extLst>
      <p:ext uri="{BB962C8B-B14F-4D97-AF65-F5344CB8AC3E}">
        <p14:creationId xmlns:p14="http://schemas.microsoft.com/office/powerpoint/2010/main" val="6933809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F88F176-8D55-4BCC-8BC4-8A12B73CB83C}" type="datetimeFigureOut">
              <a:rPr lang="en-GB" smtClean="0"/>
              <a:t>06/11/19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3A4A208-DEC3-4F8D-BC1B-1B39E4AEEEC9}" type="slidenum">
              <a:rPr lang="en-GB" smtClean="0"/>
              <a:t>‹#›</a:t>
            </a:fld>
            <a:endParaRPr lang="en-GB"/>
          </a:p>
        </p:txBody>
      </p:sp>
    </p:spTree>
    <p:extLst>
      <p:ext uri="{BB962C8B-B14F-4D97-AF65-F5344CB8AC3E}">
        <p14:creationId xmlns:p14="http://schemas.microsoft.com/office/powerpoint/2010/main" val="984209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F88F176-8D55-4BCC-8BC4-8A12B73CB83C}" type="datetimeFigureOut">
              <a:rPr lang="en-GB" smtClean="0"/>
              <a:t>06/11/19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3A4A208-DEC3-4F8D-BC1B-1B39E4AEEEC9}" type="slidenum">
              <a:rPr lang="en-GB" smtClean="0"/>
              <a:t>‹#›</a:t>
            </a:fld>
            <a:endParaRPr lang="en-GB"/>
          </a:p>
        </p:txBody>
      </p:sp>
    </p:spTree>
    <p:extLst>
      <p:ext uri="{BB962C8B-B14F-4D97-AF65-F5344CB8AC3E}">
        <p14:creationId xmlns:p14="http://schemas.microsoft.com/office/powerpoint/2010/main" val="3522465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F88F176-8D55-4BCC-8BC4-8A12B73CB83C}" type="datetimeFigureOut">
              <a:rPr lang="en-GB" smtClean="0"/>
              <a:t>06/11/19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3A4A208-DEC3-4F8D-BC1B-1B39E4AEEEC9}" type="slidenum">
              <a:rPr lang="en-GB" smtClean="0"/>
              <a:t>‹#›</a:t>
            </a:fld>
            <a:endParaRPr lang="en-GB"/>
          </a:p>
        </p:txBody>
      </p:sp>
    </p:spTree>
    <p:extLst>
      <p:ext uri="{BB962C8B-B14F-4D97-AF65-F5344CB8AC3E}">
        <p14:creationId xmlns:p14="http://schemas.microsoft.com/office/powerpoint/2010/main" val="14907357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F88F176-8D55-4BCC-8BC4-8A12B73CB83C}" type="datetimeFigureOut">
              <a:rPr lang="en-GB" smtClean="0"/>
              <a:t>06/11/19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3A4A208-DEC3-4F8D-BC1B-1B39E4AEEEC9}" type="slidenum">
              <a:rPr lang="en-GB" smtClean="0"/>
              <a:t>‹#›</a:t>
            </a:fld>
            <a:endParaRPr lang="en-GB"/>
          </a:p>
        </p:txBody>
      </p:sp>
    </p:spTree>
    <p:extLst>
      <p:ext uri="{BB962C8B-B14F-4D97-AF65-F5344CB8AC3E}">
        <p14:creationId xmlns:p14="http://schemas.microsoft.com/office/powerpoint/2010/main" val="452711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F88F176-8D55-4BCC-8BC4-8A12B73CB83C}" type="datetimeFigureOut">
              <a:rPr lang="en-GB" smtClean="0"/>
              <a:t>06/11/19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3A4A208-DEC3-4F8D-BC1B-1B39E4AEEEC9}" type="slidenum">
              <a:rPr lang="en-GB" smtClean="0"/>
              <a:t>‹#›</a:t>
            </a:fld>
            <a:endParaRPr lang="en-GB"/>
          </a:p>
        </p:txBody>
      </p:sp>
    </p:spTree>
    <p:extLst>
      <p:ext uri="{BB962C8B-B14F-4D97-AF65-F5344CB8AC3E}">
        <p14:creationId xmlns:p14="http://schemas.microsoft.com/office/powerpoint/2010/main" val="3515837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F88F176-8D55-4BCC-8BC4-8A12B73CB83C}" type="datetimeFigureOut">
              <a:rPr lang="en-GB" smtClean="0"/>
              <a:t>06/11/19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3A4A208-DEC3-4F8D-BC1B-1B39E4AEEEC9}" type="slidenum">
              <a:rPr lang="en-GB" smtClean="0"/>
              <a:t>‹#›</a:t>
            </a:fld>
            <a:endParaRPr lang="en-GB"/>
          </a:p>
        </p:txBody>
      </p:sp>
    </p:spTree>
    <p:extLst>
      <p:ext uri="{BB962C8B-B14F-4D97-AF65-F5344CB8AC3E}">
        <p14:creationId xmlns:p14="http://schemas.microsoft.com/office/powerpoint/2010/main" val="39665788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88F176-8D55-4BCC-8BC4-8A12B73CB83C}" type="datetimeFigureOut">
              <a:rPr lang="en-GB" smtClean="0"/>
              <a:t>06/11/19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3A4A208-DEC3-4F8D-BC1B-1B39E4AEEEC9}" type="slidenum">
              <a:rPr lang="en-GB" smtClean="0"/>
              <a:t>‹#›</a:t>
            </a:fld>
            <a:endParaRPr lang="en-GB"/>
          </a:p>
        </p:txBody>
      </p:sp>
    </p:spTree>
    <p:extLst>
      <p:ext uri="{BB962C8B-B14F-4D97-AF65-F5344CB8AC3E}">
        <p14:creationId xmlns:p14="http://schemas.microsoft.com/office/powerpoint/2010/main" val="29880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88F176-8D55-4BCC-8BC4-8A12B73CB83C}" type="datetimeFigureOut">
              <a:rPr lang="en-GB" smtClean="0"/>
              <a:t>06/11/19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3A4A208-DEC3-4F8D-BC1B-1B39E4AEEEC9}" type="slidenum">
              <a:rPr lang="en-GB" smtClean="0"/>
              <a:t>‹#›</a:t>
            </a:fld>
            <a:endParaRPr lang="en-GB"/>
          </a:p>
        </p:txBody>
      </p:sp>
    </p:spTree>
    <p:extLst>
      <p:ext uri="{BB962C8B-B14F-4D97-AF65-F5344CB8AC3E}">
        <p14:creationId xmlns:p14="http://schemas.microsoft.com/office/powerpoint/2010/main" val="8226552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88F176-8D55-4BCC-8BC4-8A12B73CB83C}" type="datetimeFigureOut">
              <a:rPr lang="en-GB" smtClean="0"/>
              <a:t>06/11/19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3A4A208-DEC3-4F8D-BC1B-1B39E4AEEEC9}" type="slidenum">
              <a:rPr lang="en-GB" smtClean="0"/>
              <a:t>‹#›</a:t>
            </a:fld>
            <a:endParaRPr lang="en-GB"/>
          </a:p>
        </p:txBody>
      </p:sp>
    </p:spTree>
    <p:extLst>
      <p:ext uri="{BB962C8B-B14F-4D97-AF65-F5344CB8AC3E}">
        <p14:creationId xmlns:p14="http://schemas.microsoft.com/office/powerpoint/2010/main" val="348011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88F176-8D55-4BCC-8BC4-8A12B73CB83C}" type="datetimeFigureOut">
              <a:rPr lang="en-GB" smtClean="0"/>
              <a:t>06/11/19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A4A208-DEC3-4F8D-BC1B-1B39E4AEEEC9}" type="slidenum">
              <a:rPr lang="en-GB" smtClean="0"/>
              <a:t>‹#›</a:t>
            </a:fld>
            <a:endParaRPr lang="en-GB"/>
          </a:p>
        </p:txBody>
      </p:sp>
    </p:spTree>
    <p:extLst>
      <p:ext uri="{BB962C8B-B14F-4D97-AF65-F5344CB8AC3E}">
        <p14:creationId xmlns:p14="http://schemas.microsoft.com/office/powerpoint/2010/main" val="15316895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30.png"/></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6.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GB" sz="6000" b="1" dirty="0" smtClean="0"/>
              <a:t>The Structure and Function of the Cardio-Respiratory System</a:t>
            </a:r>
            <a:endParaRPr lang="en-GB" sz="6000" b="1" dirty="0"/>
          </a:p>
        </p:txBody>
      </p:sp>
      <p:sp>
        <p:nvSpPr>
          <p:cNvPr id="4" name="Text Box 4"/>
          <p:cNvSpPr txBox="1">
            <a:spLocks noGrp="1" noChangeArrowheads="1"/>
          </p:cNvSpPr>
          <p:nvPr>
            <p:ph type="subTitle" idx="1"/>
          </p:nvPr>
        </p:nvSpPr>
        <p:spPr bwMode="auto">
          <a:xfrm>
            <a:off x="179512" y="116632"/>
            <a:ext cx="396011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l">
              <a:spcBef>
                <a:spcPct val="0"/>
              </a:spcBef>
              <a:buFontTx/>
              <a:buNone/>
            </a:pPr>
            <a:r>
              <a:rPr lang="en-GB" altLang="en-US" sz="1600" b="0" dirty="0">
                <a:latin typeface="Arial" charset="0"/>
              </a:rPr>
              <a:t>Cirencester Kingshill School PE Department – GCSE </a:t>
            </a:r>
            <a:r>
              <a:rPr lang="en-GB" altLang="en-US" sz="1600" b="0" dirty="0" smtClean="0">
                <a:latin typeface="Arial" charset="0"/>
              </a:rPr>
              <a:t>PE     </a:t>
            </a:r>
          </a:p>
          <a:p>
            <a:pPr algn="l">
              <a:spcBef>
                <a:spcPct val="0"/>
              </a:spcBef>
              <a:buFontTx/>
              <a:buNone/>
            </a:pPr>
            <a:r>
              <a:rPr lang="en-GB" altLang="en-US" sz="1600" b="0" dirty="0" smtClean="0">
                <a:latin typeface="Arial" charset="0"/>
              </a:rPr>
              <a:t>Chapter 1b</a:t>
            </a:r>
            <a:endParaRPr lang="en-US" altLang="en-US" sz="1600" b="0" dirty="0">
              <a:latin typeface="Arial" charset="0"/>
            </a:endParaRPr>
          </a:p>
        </p:txBody>
      </p:sp>
      <p:pic>
        <p:nvPicPr>
          <p:cNvPr id="5" name="Picture 1" descr="lion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2088" y="228600"/>
            <a:ext cx="1138237"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4"/>
          <p:cNvSpPr txBox="1">
            <a:spLocks noChangeArrowheads="1"/>
          </p:cNvSpPr>
          <p:nvPr/>
        </p:nvSpPr>
        <p:spPr bwMode="auto">
          <a:xfrm>
            <a:off x="179512" y="4869160"/>
            <a:ext cx="6552728"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rtlCol="0">
            <a:spAutoFit/>
          </a:bodyPr>
          <a:lstStyle>
            <a:lvl1pPr marL="0" indent="0" algn="ctr" defTabSz="914400" rtl="0" eaLnBrk="1" latinLnBrk="0" hangingPunct="1">
              <a:spcBef>
                <a:spcPct val="20000"/>
              </a:spcBef>
              <a:buFont typeface="Arial" charset="0"/>
              <a:buChar char="•"/>
              <a:defRPr sz="3200" kern="1200">
                <a:solidFill>
                  <a:schemeClr val="tx1"/>
                </a:solidFill>
                <a:latin typeface="Calibri" pitchFamily="34" charset="0"/>
                <a:ea typeface="+mn-ea"/>
                <a:cs typeface="+mn-cs"/>
              </a:defRPr>
            </a:lvl1pPr>
            <a:lvl2pPr marL="742950" indent="-285750" algn="ctr" defTabSz="914400" rtl="0" eaLnBrk="1" latinLnBrk="0" hangingPunct="1">
              <a:spcBef>
                <a:spcPct val="20000"/>
              </a:spcBef>
              <a:buFont typeface="Arial" charset="0"/>
              <a:buChar char="–"/>
              <a:defRPr sz="2800" kern="1200">
                <a:solidFill>
                  <a:schemeClr val="tx1"/>
                </a:solidFill>
                <a:latin typeface="Calibri" pitchFamily="34" charset="0"/>
                <a:ea typeface="+mn-ea"/>
                <a:cs typeface="+mn-cs"/>
              </a:defRPr>
            </a:lvl2pPr>
            <a:lvl3pPr marL="1143000" indent="-228600" algn="ctr" defTabSz="914400" rtl="0" eaLnBrk="1" latinLnBrk="0" hangingPunct="1">
              <a:spcBef>
                <a:spcPct val="20000"/>
              </a:spcBef>
              <a:buFont typeface="Arial" charset="0"/>
              <a:buChar char="•"/>
              <a:defRPr sz="2400" kern="1200">
                <a:solidFill>
                  <a:schemeClr val="tx1"/>
                </a:solidFill>
                <a:latin typeface="Calibri" pitchFamily="34" charset="0"/>
                <a:ea typeface="+mn-ea"/>
                <a:cs typeface="+mn-cs"/>
              </a:defRPr>
            </a:lvl3pPr>
            <a:lvl4pPr marL="1600200" indent="-228600" algn="ctr" defTabSz="914400" rtl="0" eaLnBrk="1" latinLnBrk="0" hangingPunct="1">
              <a:spcBef>
                <a:spcPct val="20000"/>
              </a:spcBef>
              <a:buFont typeface="Arial" charset="0"/>
              <a:buChar char="–"/>
              <a:defRPr sz="2000" kern="1200">
                <a:solidFill>
                  <a:schemeClr val="tx1"/>
                </a:solidFill>
                <a:latin typeface="Calibri" pitchFamily="34" charset="0"/>
                <a:ea typeface="+mn-ea"/>
                <a:cs typeface="+mn-cs"/>
              </a:defRPr>
            </a:lvl4pPr>
            <a:lvl5pPr marL="2057400" indent="-228600" algn="ctr" defTabSz="914400" rtl="0" eaLnBrk="1" latinLnBrk="0" hangingPunct="1">
              <a:spcBef>
                <a:spcPct val="20000"/>
              </a:spcBef>
              <a:buFont typeface="Arial" charset="0"/>
              <a:buChar char="»"/>
              <a:defRPr sz="2000" kern="1200">
                <a:solidFill>
                  <a:schemeClr val="tx1"/>
                </a:solidFill>
                <a:latin typeface="Calibri" pitchFamily="34" charset="0"/>
                <a:ea typeface="+mn-ea"/>
                <a:cs typeface="+mn-cs"/>
              </a:defRPr>
            </a:lvl5pPr>
            <a:lvl6pPr marL="2514600" indent="-228600" algn="ctr" defTabSz="914400" rtl="0" eaLnBrk="0" fontAlgn="base" latinLnBrk="0" hangingPunct="0">
              <a:spcBef>
                <a:spcPct val="20000"/>
              </a:spcBef>
              <a:spcAft>
                <a:spcPct val="0"/>
              </a:spcAft>
              <a:buFont typeface="Arial" charset="0"/>
              <a:buChar char="»"/>
              <a:defRPr sz="2000" kern="1200">
                <a:solidFill>
                  <a:schemeClr val="tx1"/>
                </a:solidFill>
                <a:latin typeface="Calibri" pitchFamily="34" charset="0"/>
                <a:ea typeface="+mn-ea"/>
                <a:cs typeface="+mn-cs"/>
              </a:defRPr>
            </a:lvl6pPr>
            <a:lvl7pPr marL="2971800" indent="-228600" algn="ctr" defTabSz="914400" rtl="0" eaLnBrk="0" fontAlgn="base" latinLnBrk="0" hangingPunct="0">
              <a:spcBef>
                <a:spcPct val="20000"/>
              </a:spcBef>
              <a:spcAft>
                <a:spcPct val="0"/>
              </a:spcAft>
              <a:buFont typeface="Arial" charset="0"/>
              <a:buChar char="»"/>
              <a:defRPr sz="2000" kern="1200">
                <a:solidFill>
                  <a:schemeClr val="tx1"/>
                </a:solidFill>
                <a:latin typeface="Calibri" pitchFamily="34" charset="0"/>
                <a:ea typeface="+mn-ea"/>
                <a:cs typeface="+mn-cs"/>
              </a:defRPr>
            </a:lvl7pPr>
            <a:lvl8pPr marL="3429000" indent="-228600" algn="ctr" defTabSz="914400" rtl="0" eaLnBrk="0" fontAlgn="base" latinLnBrk="0" hangingPunct="0">
              <a:spcBef>
                <a:spcPct val="20000"/>
              </a:spcBef>
              <a:spcAft>
                <a:spcPct val="0"/>
              </a:spcAft>
              <a:buFont typeface="Arial" charset="0"/>
              <a:buChar char="»"/>
              <a:defRPr sz="2000" kern="1200">
                <a:solidFill>
                  <a:schemeClr val="tx1"/>
                </a:solidFill>
                <a:latin typeface="Calibri" pitchFamily="34" charset="0"/>
                <a:ea typeface="+mn-ea"/>
                <a:cs typeface="+mn-cs"/>
              </a:defRPr>
            </a:lvl8pPr>
            <a:lvl9pPr marL="3886200" indent="-228600" algn="ctr" defTabSz="914400" rtl="0" eaLnBrk="0" fontAlgn="base" latinLnBrk="0" hangingPunct="0">
              <a:spcBef>
                <a:spcPct val="20000"/>
              </a:spcBef>
              <a:spcAft>
                <a:spcPct val="0"/>
              </a:spcAft>
              <a:buFont typeface="Arial" charset="0"/>
              <a:buChar char="»"/>
              <a:defRPr sz="2000" kern="1200">
                <a:solidFill>
                  <a:schemeClr val="tx1"/>
                </a:solidFill>
                <a:latin typeface="Calibri" pitchFamily="34" charset="0"/>
                <a:ea typeface="+mn-ea"/>
                <a:cs typeface="+mn-cs"/>
              </a:defRPr>
            </a:lvl9pPr>
          </a:lstStyle>
          <a:p>
            <a:pPr algn="l">
              <a:spcBef>
                <a:spcPct val="0"/>
              </a:spcBef>
              <a:buNone/>
            </a:pPr>
            <a:r>
              <a:rPr lang="en-GB" altLang="en-US" sz="1800" dirty="0" smtClean="0">
                <a:latin typeface="Arial" charset="0"/>
              </a:rPr>
              <a:t>At the end of three theory lessons you will know …</a:t>
            </a:r>
          </a:p>
          <a:p>
            <a:pPr algn="l">
              <a:spcBef>
                <a:spcPct val="0"/>
              </a:spcBef>
              <a:buNone/>
            </a:pPr>
            <a:endParaRPr lang="en-GB" altLang="en-US" sz="1800" dirty="0" smtClean="0">
              <a:latin typeface="Arial" charset="0"/>
            </a:endParaRPr>
          </a:p>
          <a:p>
            <a:pPr marL="285750" indent="-285750" algn="l">
              <a:spcBef>
                <a:spcPct val="0"/>
              </a:spcBef>
            </a:pPr>
            <a:r>
              <a:rPr lang="en-GB" altLang="en-US" sz="1800" dirty="0" smtClean="0">
                <a:latin typeface="Arial" charset="0"/>
              </a:rPr>
              <a:t>Pathway of air through the body</a:t>
            </a:r>
          </a:p>
          <a:p>
            <a:pPr marL="285750" indent="-285750" algn="l">
              <a:spcBef>
                <a:spcPct val="0"/>
              </a:spcBef>
            </a:pPr>
            <a:r>
              <a:rPr lang="en-GB" altLang="en-US" sz="1800" dirty="0" smtClean="0">
                <a:latin typeface="Arial" charset="0"/>
              </a:rPr>
              <a:t>Understand gaseous exchange  </a:t>
            </a:r>
          </a:p>
          <a:p>
            <a:pPr marL="285750" indent="-285750" algn="l">
              <a:spcBef>
                <a:spcPct val="0"/>
              </a:spcBef>
            </a:pPr>
            <a:r>
              <a:rPr lang="en-GB" altLang="en-US" sz="1800" dirty="0" smtClean="0">
                <a:latin typeface="Arial" charset="0"/>
              </a:rPr>
              <a:t>Cardiac Cycle</a:t>
            </a:r>
          </a:p>
          <a:p>
            <a:pPr marL="285750" indent="-285750" algn="l">
              <a:spcBef>
                <a:spcPct val="0"/>
              </a:spcBef>
            </a:pPr>
            <a:r>
              <a:rPr lang="en-GB" altLang="en-US" sz="1800" dirty="0" smtClean="0">
                <a:latin typeface="Arial" charset="0"/>
              </a:rPr>
              <a:t>Key terminology such as Stroke Volume, Cardiac output…</a:t>
            </a:r>
          </a:p>
        </p:txBody>
      </p:sp>
    </p:spTree>
    <p:extLst>
      <p:ext uri="{BB962C8B-B14F-4D97-AF65-F5344CB8AC3E}">
        <p14:creationId xmlns:p14="http://schemas.microsoft.com/office/powerpoint/2010/main" val="28260637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215789" y="162055"/>
            <a:ext cx="4968329" cy="549275"/>
          </a:xfrm>
        </p:spPr>
        <p:txBody>
          <a:bodyPr>
            <a:normAutofit fontScale="90000"/>
          </a:bodyPr>
          <a:lstStyle/>
          <a:p>
            <a:r>
              <a:rPr lang="en-GB" altLang="en-US" b="1" dirty="0" smtClean="0"/>
              <a:t>LUNG VOLUMES</a:t>
            </a:r>
            <a:endParaRPr lang="en-US" altLang="en-US" b="1" dirty="0"/>
          </a:p>
        </p:txBody>
      </p:sp>
      <p:sp>
        <p:nvSpPr>
          <p:cNvPr id="92164" name="Text Box 4"/>
          <p:cNvSpPr txBox="1">
            <a:spLocks noChangeArrowheads="1"/>
          </p:cNvSpPr>
          <p:nvPr/>
        </p:nvSpPr>
        <p:spPr bwMode="auto">
          <a:xfrm>
            <a:off x="323850" y="908050"/>
            <a:ext cx="5759450" cy="822325"/>
          </a:xfrm>
          <a:prstGeom prst="rect">
            <a:avLst/>
          </a:prstGeom>
          <a:solidFill>
            <a:srgbClr val="D9E8F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r>
              <a:rPr lang="en-GB" altLang="en-US" i="0" dirty="0">
                <a:solidFill>
                  <a:srgbClr val="FF6600"/>
                </a:solidFill>
                <a:latin typeface="Arial" charset="0"/>
              </a:rPr>
              <a:t>Tidal volume</a:t>
            </a:r>
            <a:r>
              <a:rPr lang="en-GB" altLang="en-US" b="0" i="0" dirty="0">
                <a:solidFill>
                  <a:srgbClr val="010066"/>
                </a:solidFill>
                <a:latin typeface="Arial" charset="0"/>
              </a:rPr>
              <a:t> is the amount you breathe in and out in one normal breath.</a:t>
            </a:r>
          </a:p>
        </p:txBody>
      </p:sp>
      <p:sp>
        <p:nvSpPr>
          <p:cNvPr id="92165" name="Text Box 5"/>
          <p:cNvSpPr txBox="1">
            <a:spLocks noChangeArrowheads="1"/>
          </p:cNvSpPr>
          <p:nvPr/>
        </p:nvSpPr>
        <p:spPr bwMode="auto">
          <a:xfrm>
            <a:off x="539750" y="5127625"/>
            <a:ext cx="7632700" cy="822325"/>
          </a:xfrm>
          <a:prstGeom prst="rect">
            <a:avLst/>
          </a:prstGeom>
          <a:solidFill>
            <a:srgbClr val="D9E8F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r>
              <a:rPr lang="en-GB" altLang="en-US" i="0">
                <a:solidFill>
                  <a:srgbClr val="FF6600"/>
                </a:solidFill>
                <a:latin typeface="Arial" charset="0"/>
              </a:rPr>
              <a:t>Residual volume</a:t>
            </a:r>
            <a:r>
              <a:rPr lang="en-GB" altLang="en-US" b="0" i="0">
                <a:solidFill>
                  <a:srgbClr val="010066"/>
                </a:solidFill>
                <a:latin typeface="Arial" charset="0"/>
              </a:rPr>
              <a:t> is the amount of air left in your lungs after you have breathed out as hard as you can.</a:t>
            </a:r>
            <a:endParaRPr lang="en-GB" altLang="en-US">
              <a:solidFill>
                <a:srgbClr val="010066"/>
              </a:solidFill>
              <a:latin typeface="Arial" charset="0"/>
            </a:endParaRPr>
          </a:p>
        </p:txBody>
      </p:sp>
      <p:sp>
        <p:nvSpPr>
          <p:cNvPr id="92167" name="Text Box 7"/>
          <p:cNvSpPr txBox="1">
            <a:spLocks noChangeArrowheads="1"/>
          </p:cNvSpPr>
          <p:nvPr/>
        </p:nvSpPr>
        <p:spPr bwMode="auto">
          <a:xfrm>
            <a:off x="827088" y="3017838"/>
            <a:ext cx="4968875" cy="822325"/>
          </a:xfrm>
          <a:prstGeom prst="rect">
            <a:avLst/>
          </a:prstGeom>
          <a:solidFill>
            <a:srgbClr val="D9E8F7"/>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r>
              <a:rPr lang="en-GB" altLang="en-US" i="0">
                <a:solidFill>
                  <a:srgbClr val="FF6600"/>
                </a:solidFill>
                <a:latin typeface="Arial" charset="0"/>
              </a:rPr>
              <a:t>Minute volume</a:t>
            </a:r>
            <a:r>
              <a:rPr lang="en-GB" altLang="en-US" b="0" i="0">
                <a:solidFill>
                  <a:srgbClr val="010066"/>
                </a:solidFill>
                <a:latin typeface="Arial" charset="0"/>
              </a:rPr>
              <a:t> is the volume of air you breathe in one minute.</a:t>
            </a:r>
          </a:p>
        </p:txBody>
      </p:sp>
      <p:pic>
        <p:nvPicPr>
          <p:cNvPr id="92169" name="Picture 9" descr="next_btn_colour">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8675" y="6096000"/>
            <a:ext cx="628650" cy="571500"/>
          </a:xfrm>
          <a:prstGeom prst="rect">
            <a:avLst/>
          </a:prstGeom>
          <a:noFill/>
          <a:extLst>
            <a:ext uri="{909E8E84-426E-40DD-AFC4-6F175D3DCCD1}">
              <a14:hiddenFill xmlns:a14="http://schemas.microsoft.com/office/drawing/2010/main">
                <a:solidFill>
                  <a:srgbClr val="FFFFFF"/>
                </a:solidFill>
              </a14:hiddenFill>
            </a:ext>
          </a:extLst>
        </p:spPr>
      </p:pic>
      <p:sp>
        <p:nvSpPr>
          <p:cNvPr id="92170" name="Text Box 10"/>
          <p:cNvSpPr txBox="1">
            <a:spLocks noChangeArrowheads="1"/>
          </p:cNvSpPr>
          <p:nvPr/>
        </p:nvSpPr>
        <p:spPr bwMode="auto">
          <a:xfrm>
            <a:off x="2051050" y="1962150"/>
            <a:ext cx="4752975" cy="822325"/>
          </a:xfrm>
          <a:prstGeom prst="rect">
            <a:avLst/>
          </a:prstGeom>
          <a:solidFill>
            <a:srgbClr val="D7FCF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i="0">
                <a:solidFill>
                  <a:srgbClr val="FF6600"/>
                </a:solidFill>
              </a:rPr>
              <a:t>Respiratory rate</a:t>
            </a:r>
            <a:r>
              <a:rPr lang="en-GB" altLang="en-US" b="0" i="0">
                <a:solidFill>
                  <a:srgbClr val="010066"/>
                </a:solidFill>
              </a:rPr>
              <a:t> is how many breaths you take per minute.</a:t>
            </a:r>
          </a:p>
        </p:txBody>
      </p:sp>
      <p:sp>
        <p:nvSpPr>
          <p:cNvPr id="92171" name="Text Box 11"/>
          <p:cNvSpPr txBox="1">
            <a:spLocks noChangeArrowheads="1"/>
          </p:cNvSpPr>
          <p:nvPr/>
        </p:nvSpPr>
        <p:spPr bwMode="auto">
          <a:xfrm>
            <a:off x="1187450" y="4071938"/>
            <a:ext cx="7345363" cy="822325"/>
          </a:xfrm>
          <a:prstGeom prst="rect">
            <a:avLst/>
          </a:prstGeom>
          <a:solidFill>
            <a:srgbClr val="D7FCFD"/>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i="0">
                <a:solidFill>
                  <a:srgbClr val="FF6600"/>
                </a:solidFill>
              </a:rPr>
              <a:t>Vital capacity</a:t>
            </a:r>
            <a:r>
              <a:rPr lang="en-GB" altLang="en-US" b="0" i="0">
                <a:solidFill>
                  <a:srgbClr val="010066"/>
                </a:solidFill>
              </a:rPr>
              <a:t> is the maximum volume of air you can breathe out after breathing in as much as you can.</a:t>
            </a:r>
          </a:p>
        </p:txBody>
      </p:sp>
      <p:sp>
        <p:nvSpPr>
          <p:cNvPr id="9" name="TextBox 8"/>
          <p:cNvSpPr txBox="1"/>
          <p:nvPr/>
        </p:nvSpPr>
        <p:spPr>
          <a:xfrm rot="2150210">
            <a:off x="4899585" y="904197"/>
            <a:ext cx="4968552" cy="707886"/>
          </a:xfrm>
          <a:prstGeom prst="rect">
            <a:avLst/>
          </a:prstGeom>
          <a:solidFill>
            <a:srgbClr val="FFFF00"/>
          </a:solidFill>
        </p:spPr>
        <p:txBody>
          <a:bodyPr wrap="square" rtlCol="0">
            <a:spAutoFit/>
          </a:bodyPr>
          <a:lstStyle/>
          <a:p>
            <a:pPr algn="ctr"/>
            <a:r>
              <a:rPr lang="en-GB" sz="4000" b="1" dirty="0" smtClean="0">
                <a:solidFill>
                  <a:srgbClr val="FF0000"/>
                </a:solidFill>
              </a:rPr>
              <a:t>H/W Check!!</a:t>
            </a:r>
            <a:endParaRPr lang="en-GB" sz="4000" b="1" dirty="0">
              <a:solidFill>
                <a:srgbClr val="FF0000"/>
              </a:solidFill>
            </a:endParaRPr>
          </a:p>
        </p:txBody>
      </p:sp>
    </p:spTree>
    <p:extLst>
      <p:ext uri="{BB962C8B-B14F-4D97-AF65-F5344CB8AC3E}">
        <p14:creationId xmlns:p14="http://schemas.microsoft.com/office/powerpoint/2010/main" val="40222302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2170"/>
                                        </p:tgtEl>
                                        <p:attrNameLst>
                                          <p:attrName>style.visibility</p:attrName>
                                        </p:attrNameLst>
                                      </p:cBhvr>
                                      <p:to>
                                        <p:strVal val="visible"/>
                                      </p:to>
                                    </p:set>
                                    <p:anim calcmode="lin" valueType="num">
                                      <p:cBhvr additive="base">
                                        <p:cTn id="7" dur="500" fill="hold"/>
                                        <p:tgtEl>
                                          <p:spTgt spid="92170"/>
                                        </p:tgtEl>
                                        <p:attrNameLst>
                                          <p:attrName>ppt_x</p:attrName>
                                        </p:attrNameLst>
                                      </p:cBhvr>
                                      <p:tavLst>
                                        <p:tav tm="0">
                                          <p:val>
                                            <p:strVal val="1+#ppt_w/2"/>
                                          </p:val>
                                        </p:tav>
                                        <p:tav tm="100000">
                                          <p:val>
                                            <p:strVal val="#ppt_x"/>
                                          </p:val>
                                        </p:tav>
                                      </p:tavLst>
                                    </p:anim>
                                    <p:anim calcmode="lin" valueType="num">
                                      <p:cBhvr additive="base">
                                        <p:cTn id="8" dur="500" fill="hold"/>
                                        <p:tgtEl>
                                          <p:spTgt spid="9217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2167"/>
                                        </p:tgtEl>
                                        <p:attrNameLst>
                                          <p:attrName>style.visibility</p:attrName>
                                        </p:attrNameLst>
                                      </p:cBhvr>
                                      <p:to>
                                        <p:strVal val="visible"/>
                                      </p:to>
                                    </p:set>
                                    <p:anim calcmode="lin" valueType="num">
                                      <p:cBhvr additive="base">
                                        <p:cTn id="13" dur="500" fill="hold"/>
                                        <p:tgtEl>
                                          <p:spTgt spid="92167"/>
                                        </p:tgtEl>
                                        <p:attrNameLst>
                                          <p:attrName>ppt_x</p:attrName>
                                        </p:attrNameLst>
                                      </p:cBhvr>
                                      <p:tavLst>
                                        <p:tav tm="0">
                                          <p:val>
                                            <p:strVal val="0-#ppt_w/2"/>
                                          </p:val>
                                        </p:tav>
                                        <p:tav tm="100000">
                                          <p:val>
                                            <p:strVal val="#ppt_x"/>
                                          </p:val>
                                        </p:tav>
                                      </p:tavLst>
                                    </p:anim>
                                    <p:anim calcmode="lin" valueType="num">
                                      <p:cBhvr additive="base">
                                        <p:cTn id="14" dur="500" fill="hold"/>
                                        <p:tgtEl>
                                          <p:spTgt spid="92167"/>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92171"/>
                                        </p:tgtEl>
                                        <p:attrNameLst>
                                          <p:attrName>style.visibility</p:attrName>
                                        </p:attrNameLst>
                                      </p:cBhvr>
                                      <p:to>
                                        <p:strVal val="visible"/>
                                      </p:to>
                                    </p:set>
                                    <p:anim calcmode="lin" valueType="num">
                                      <p:cBhvr additive="base">
                                        <p:cTn id="19" dur="500" fill="hold"/>
                                        <p:tgtEl>
                                          <p:spTgt spid="92171"/>
                                        </p:tgtEl>
                                        <p:attrNameLst>
                                          <p:attrName>ppt_x</p:attrName>
                                        </p:attrNameLst>
                                      </p:cBhvr>
                                      <p:tavLst>
                                        <p:tav tm="0">
                                          <p:val>
                                            <p:strVal val="1+#ppt_w/2"/>
                                          </p:val>
                                        </p:tav>
                                        <p:tav tm="100000">
                                          <p:val>
                                            <p:strVal val="#ppt_x"/>
                                          </p:val>
                                        </p:tav>
                                      </p:tavLst>
                                    </p:anim>
                                    <p:anim calcmode="lin" valueType="num">
                                      <p:cBhvr additive="base">
                                        <p:cTn id="20" dur="500" fill="hold"/>
                                        <p:tgtEl>
                                          <p:spTgt spid="92171"/>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92165"/>
                                        </p:tgtEl>
                                        <p:attrNameLst>
                                          <p:attrName>style.visibility</p:attrName>
                                        </p:attrNameLst>
                                      </p:cBhvr>
                                      <p:to>
                                        <p:strVal val="visible"/>
                                      </p:to>
                                    </p:set>
                                    <p:anim calcmode="lin" valueType="num">
                                      <p:cBhvr additive="base">
                                        <p:cTn id="25" dur="500" fill="hold"/>
                                        <p:tgtEl>
                                          <p:spTgt spid="92165"/>
                                        </p:tgtEl>
                                        <p:attrNameLst>
                                          <p:attrName>ppt_x</p:attrName>
                                        </p:attrNameLst>
                                      </p:cBhvr>
                                      <p:tavLst>
                                        <p:tav tm="0">
                                          <p:val>
                                            <p:strVal val="0-#ppt_w/2"/>
                                          </p:val>
                                        </p:tav>
                                        <p:tav tm="100000">
                                          <p:val>
                                            <p:strVal val="#ppt_x"/>
                                          </p:val>
                                        </p:tav>
                                      </p:tavLst>
                                    </p:anim>
                                    <p:anim calcmode="lin" valueType="num">
                                      <p:cBhvr additive="base">
                                        <p:cTn id="26" dur="500" fill="hold"/>
                                        <p:tgtEl>
                                          <p:spTgt spid="92165"/>
                                        </p:tgtEl>
                                        <p:attrNameLst>
                                          <p:attrName>ppt_y</p:attrName>
                                        </p:attrNameLst>
                                      </p:cBhvr>
                                      <p:tavLst>
                                        <p:tav tm="0">
                                          <p:val>
                                            <p:strVal val="#ppt_y"/>
                                          </p:val>
                                        </p:tav>
                                        <p:tav tm="100000">
                                          <p:val>
                                            <p:strVal val="#ppt_y"/>
                                          </p:val>
                                        </p:tav>
                                      </p:tavLst>
                                    </p:anim>
                                  </p:childTnLst>
                                </p:cTn>
                              </p:par>
                              <p:par>
                                <p:cTn id="27" presetID="1" presetClass="entr" presetSubtype="0" fill="hold" nodeType="withEffect">
                                  <p:stCondLst>
                                    <p:cond delay="0"/>
                                  </p:stCondLst>
                                  <p:childTnLst>
                                    <p:set>
                                      <p:cBhvr>
                                        <p:cTn id="28" dur="1" fill="hold">
                                          <p:stCondLst>
                                            <p:cond delay="0"/>
                                          </p:stCondLst>
                                        </p:cTn>
                                        <p:tgtEl>
                                          <p:spTgt spid="921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5" grpId="0" animBg="1"/>
      <p:bldP spid="92167" grpId="0" animBg="1"/>
      <p:bldP spid="92170" grpId="0" animBg="1"/>
      <p:bldP spid="9217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3104" t="31041" r="28551" b="28226"/>
          <a:stretch/>
        </p:blipFill>
        <p:spPr bwMode="auto">
          <a:xfrm>
            <a:off x="467544" y="227284"/>
            <a:ext cx="8064896" cy="65157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rot="2150210">
            <a:off x="5389042" y="1063695"/>
            <a:ext cx="4968552" cy="707886"/>
          </a:xfrm>
          <a:prstGeom prst="rect">
            <a:avLst/>
          </a:prstGeom>
          <a:solidFill>
            <a:srgbClr val="FFFF00"/>
          </a:solidFill>
        </p:spPr>
        <p:txBody>
          <a:bodyPr wrap="square" rtlCol="0">
            <a:spAutoFit/>
          </a:bodyPr>
          <a:lstStyle/>
          <a:p>
            <a:pPr algn="ctr"/>
            <a:r>
              <a:rPr lang="en-GB" sz="4000" b="1" dirty="0" smtClean="0">
                <a:solidFill>
                  <a:srgbClr val="FF0000"/>
                </a:solidFill>
              </a:rPr>
              <a:t>H/W Check!!</a:t>
            </a:r>
            <a:endParaRPr lang="en-GB" sz="4000" b="1" dirty="0">
              <a:solidFill>
                <a:srgbClr val="FF0000"/>
              </a:solidFill>
            </a:endParaRPr>
          </a:p>
        </p:txBody>
      </p:sp>
    </p:spTree>
    <p:extLst>
      <p:ext uri="{BB962C8B-B14F-4D97-AF65-F5344CB8AC3E}">
        <p14:creationId xmlns:p14="http://schemas.microsoft.com/office/powerpoint/2010/main" val="5501863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2" name="Rectangle 4"/>
          <p:cNvSpPr>
            <a:spLocks noGrp="1" noChangeArrowheads="1"/>
          </p:cNvSpPr>
          <p:nvPr>
            <p:ph type="title"/>
          </p:nvPr>
        </p:nvSpPr>
        <p:spPr>
          <a:xfrm>
            <a:off x="457200" y="-27384"/>
            <a:ext cx="8229600" cy="1143000"/>
          </a:xfrm>
        </p:spPr>
        <p:txBody>
          <a:bodyPr/>
          <a:lstStyle/>
          <a:p>
            <a:r>
              <a:rPr lang="en-GB" altLang="en-US" dirty="0"/>
              <a:t>Calculating minute volume</a:t>
            </a:r>
            <a:endParaRPr lang="en-US" altLang="en-US" dirty="0"/>
          </a:p>
        </p:txBody>
      </p:sp>
      <p:sp>
        <p:nvSpPr>
          <p:cNvPr id="94216" name="Text Box 8"/>
          <p:cNvSpPr txBox="1">
            <a:spLocks noChangeArrowheads="1"/>
          </p:cNvSpPr>
          <p:nvPr/>
        </p:nvSpPr>
        <p:spPr bwMode="auto">
          <a:xfrm>
            <a:off x="612775" y="3484563"/>
            <a:ext cx="7704138" cy="1673225"/>
          </a:xfrm>
          <a:prstGeom prst="rect">
            <a:avLst/>
          </a:prstGeom>
          <a:noFill/>
          <a:ln w="28575">
            <a:solidFill>
              <a:srgbClr val="FF66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5000"/>
              </a:spcBef>
            </a:pPr>
            <a:r>
              <a:rPr lang="en-GB" altLang="en-US" sz="2400" i="0">
                <a:solidFill>
                  <a:srgbClr val="010066"/>
                </a:solidFill>
              </a:rPr>
              <a:t>Question</a:t>
            </a:r>
          </a:p>
          <a:p>
            <a:pPr>
              <a:spcBef>
                <a:spcPct val="25000"/>
              </a:spcBef>
            </a:pPr>
            <a:r>
              <a:rPr lang="en-GB" altLang="en-US" sz="2400" b="0" i="0">
                <a:solidFill>
                  <a:srgbClr val="010066"/>
                </a:solidFill>
              </a:rPr>
              <a:t>If you breathe 14 times in one minute (respiratory rate) and you breathe 0.5 litres in each breath, what is your minute volume?</a:t>
            </a:r>
            <a:endParaRPr lang="en-GB" altLang="en-US" sz="2400">
              <a:solidFill>
                <a:srgbClr val="010066"/>
              </a:solidFill>
            </a:endParaRPr>
          </a:p>
        </p:txBody>
      </p:sp>
      <p:sp>
        <p:nvSpPr>
          <p:cNvPr id="94217" name="Text Box 9"/>
          <p:cNvSpPr txBox="1">
            <a:spLocks noChangeArrowheads="1"/>
          </p:cNvSpPr>
          <p:nvPr/>
        </p:nvSpPr>
        <p:spPr bwMode="auto">
          <a:xfrm>
            <a:off x="323850" y="5229225"/>
            <a:ext cx="61214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altLang="en-US" sz="2400" b="0" i="0">
                <a:solidFill>
                  <a:srgbClr val="010066"/>
                </a:solidFill>
              </a:rPr>
              <a:t>Answer:</a:t>
            </a:r>
          </a:p>
          <a:p>
            <a:r>
              <a:rPr lang="en-GB" altLang="en-US" sz="2400" b="0" i="0">
                <a:solidFill>
                  <a:srgbClr val="010066"/>
                </a:solidFill>
              </a:rPr>
              <a:t>Minute volume = 14 × 0.5 litres</a:t>
            </a:r>
          </a:p>
          <a:p>
            <a:r>
              <a:rPr lang="en-GB" altLang="en-US" sz="2400" b="0" i="0">
                <a:solidFill>
                  <a:srgbClr val="010066"/>
                </a:solidFill>
              </a:rPr>
              <a:t>		   = 7.0 litres</a:t>
            </a:r>
            <a:endParaRPr lang="en-GB" altLang="en-US" sz="2400">
              <a:solidFill>
                <a:srgbClr val="010066"/>
              </a:solidFill>
            </a:endParaRPr>
          </a:p>
        </p:txBody>
      </p:sp>
      <p:pic>
        <p:nvPicPr>
          <p:cNvPr id="94218" name="Picture 10" descr="next_btn_colour">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8675" y="6096000"/>
            <a:ext cx="628650" cy="571500"/>
          </a:xfrm>
          <a:prstGeom prst="rect">
            <a:avLst/>
          </a:prstGeom>
          <a:noFill/>
          <a:extLst>
            <a:ext uri="{909E8E84-426E-40DD-AFC4-6F175D3DCCD1}">
              <a14:hiddenFill xmlns:a14="http://schemas.microsoft.com/office/drawing/2010/main">
                <a:solidFill>
                  <a:srgbClr val="FFFFFF"/>
                </a:solidFill>
              </a14:hiddenFill>
            </a:ext>
          </a:extLst>
        </p:spPr>
      </p:pic>
      <p:sp>
        <p:nvSpPr>
          <p:cNvPr id="94220" name="Text Box 12"/>
          <p:cNvSpPr txBox="1">
            <a:spLocks noChangeArrowheads="1"/>
          </p:cNvSpPr>
          <p:nvPr/>
        </p:nvSpPr>
        <p:spPr bwMode="auto">
          <a:xfrm>
            <a:off x="323850" y="908050"/>
            <a:ext cx="43926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400" b="0" i="0" dirty="0">
                <a:solidFill>
                  <a:schemeClr val="folHlink"/>
                </a:solidFill>
              </a:rPr>
              <a:t>Remember:</a:t>
            </a:r>
          </a:p>
        </p:txBody>
      </p:sp>
      <p:sp>
        <p:nvSpPr>
          <p:cNvPr id="94221" name="Text Box 13"/>
          <p:cNvSpPr txBox="1">
            <a:spLocks noChangeArrowheads="1"/>
          </p:cNvSpPr>
          <p:nvPr/>
        </p:nvSpPr>
        <p:spPr bwMode="auto">
          <a:xfrm>
            <a:off x="323850" y="2205038"/>
            <a:ext cx="8351838"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400" b="0" i="0">
                <a:solidFill>
                  <a:schemeClr val="folHlink"/>
                </a:solidFill>
              </a:rPr>
              <a:t>You can </a:t>
            </a:r>
            <a:r>
              <a:rPr lang="en-GB" altLang="en-US" sz="2400" i="0">
                <a:solidFill>
                  <a:srgbClr val="FF6600"/>
                </a:solidFill>
              </a:rPr>
              <a:t>calculate</a:t>
            </a:r>
            <a:r>
              <a:rPr lang="en-GB" altLang="en-US" sz="2400" b="0" i="0">
                <a:solidFill>
                  <a:schemeClr val="folHlink"/>
                </a:solidFill>
              </a:rPr>
              <a:t> a person’s minute volume by multiplying the volume of air they breathe in one breath, by their respiratory (breathing) rate.</a:t>
            </a:r>
          </a:p>
        </p:txBody>
      </p:sp>
      <p:sp>
        <p:nvSpPr>
          <p:cNvPr id="94222" name="Text Box 14"/>
          <p:cNvSpPr txBox="1">
            <a:spLocks noChangeArrowheads="1"/>
          </p:cNvSpPr>
          <p:nvPr/>
        </p:nvSpPr>
        <p:spPr bwMode="auto">
          <a:xfrm>
            <a:off x="1258888" y="1341438"/>
            <a:ext cx="4968875" cy="830997"/>
          </a:xfrm>
          <a:prstGeom prst="rect">
            <a:avLst/>
          </a:prstGeom>
          <a:solidFill>
            <a:srgbClr val="D9E8F7"/>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r>
              <a:rPr lang="en-GB" altLang="en-US" i="0">
                <a:solidFill>
                  <a:srgbClr val="FF6600"/>
                </a:solidFill>
                <a:latin typeface="Arial" charset="0"/>
              </a:rPr>
              <a:t>Minute volume</a:t>
            </a:r>
            <a:r>
              <a:rPr lang="en-GB" altLang="en-US" b="0" i="0">
                <a:solidFill>
                  <a:srgbClr val="010066"/>
                </a:solidFill>
                <a:latin typeface="Arial" charset="0"/>
              </a:rPr>
              <a:t> is the volume of air you breathe in one minute.</a:t>
            </a:r>
          </a:p>
        </p:txBody>
      </p:sp>
    </p:spTree>
    <p:extLst>
      <p:ext uri="{BB962C8B-B14F-4D97-AF65-F5344CB8AC3E}">
        <p14:creationId xmlns:p14="http://schemas.microsoft.com/office/powerpoint/2010/main" val="5488172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4221"/>
                                        </p:tgtEl>
                                        <p:attrNameLst>
                                          <p:attrName>style.visibility</p:attrName>
                                        </p:attrNameLst>
                                      </p:cBhvr>
                                      <p:to>
                                        <p:strVal val="visible"/>
                                      </p:to>
                                    </p:set>
                                    <p:animEffect transition="in" filter="checkerboard(across)">
                                      <p:cBhvr>
                                        <p:cTn id="7" dur="500"/>
                                        <p:tgtEl>
                                          <p:spTgt spid="9422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4216"/>
                                        </p:tgtEl>
                                        <p:attrNameLst>
                                          <p:attrName>style.visibility</p:attrName>
                                        </p:attrNameLst>
                                      </p:cBhvr>
                                      <p:to>
                                        <p:strVal val="visible"/>
                                      </p:to>
                                    </p:set>
                                    <p:animEffect transition="in" filter="fade">
                                      <p:cBhvr>
                                        <p:cTn id="12" dur="500"/>
                                        <p:tgtEl>
                                          <p:spTgt spid="9421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94217">
                                            <p:txEl>
                                              <p:pRg st="0" end="0"/>
                                            </p:txEl>
                                          </p:spTgt>
                                        </p:tgtEl>
                                        <p:attrNameLst>
                                          <p:attrName>style.visibility</p:attrName>
                                        </p:attrNameLst>
                                      </p:cBhvr>
                                      <p:to>
                                        <p:strVal val="visible"/>
                                      </p:to>
                                    </p:set>
                                    <p:animEffect transition="in" filter="checkerboard(across)">
                                      <p:cBhvr>
                                        <p:cTn id="17" dur="500"/>
                                        <p:tgtEl>
                                          <p:spTgt spid="94217">
                                            <p:txEl>
                                              <p:pRg st="0" end="0"/>
                                            </p:txEl>
                                          </p:spTgt>
                                        </p:tgtEl>
                                      </p:cBhvr>
                                    </p:animEffect>
                                  </p:childTnLst>
                                </p:cTn>
                              </p:par>
                            </p:childTnLst>
                          </p:cTn>
                        </p:par>
                        <p:par>
                          <p:cTn id="18" fill="hold" nodeType="afterGroup">
                            <p:stCondLst>
                              <p:cond delay="500"/>
                            </p:stCondLst>
                            <p:childTnLst>
                              <p:par>
                                <p:cTn id="19" presetID="5" presetClass="entr" presetSubtype="10" fill="hold" grpId="0" nodeType="afterEffect">
                                  <p:stCondLst>
                                    <p:cond delay="0"/>
                                  </p:stCondLst>
                                  <p:childTnLst>
                                    <p:set>
                                      <p:cBhvr>
                                        <p:cTn id="20" dur="1" fill="hold">
                                          <p:stCondLst>
                                            <p:cond delay="0"/>
                                          </p:stCondLst>
                                        </p:cTn>
                                        <p:tgtEl>
                                          <p:spTgt spid="94217">
                                            <p:txEl>
                                              <p:pRg st="1" end="1"/>
                                            </p:txEl>
                                          </p:spTgt>
                                        </p:tgtEl>
                                        <p:attrNameLst>
                                          <p:attrName>style.visibility</p:attrName>
                                        </p:attrNameLst>
                                      </p:cBhvr>
                                      <p:to>
                                        <p:strVal val="visible"/>
                                      </p:to>
                                    </p:set>
                                    <p:animEffect transition="in" filter="checkerboard(across)">
                                      <p:cBhvr>
                                        <p:cTn id="21" dur="500"/>
                                        <p:tgtEl>
                                          <p:spTgt spid="94217">
                                            <p:txEl>
                                              <p:pRg st="1" end="1"/>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 presetClass="entr" presetSubtype="10" fill="hold" grpId="0" nodeType="clickEffect">
                                  <p:stCondLst>
                                    <p:cond delay="0"/>
                                  </p:stCondLst>
                                  <p:childTnLst>
                                    <p:set>
                                      <p:cBhvr>
                                        <p:cTn id="25" dur="1" fill="hold">
                                          <p:stCondLst>
                                            <p:cond delay="0"/>
                                          </p:stCondLst>
                                        </p:cTn>
                                        <p:tgtEl>
                                          <p:spTgt spid="94217">
                                            <p:txEl>
                                              <p:pRg st="2" end="2"/>
                                            </p:txEl>
                                          </p:spTgt>
                                        </p:tgtEl>
                                        <p:attrNameLst>
                                          <p:attrName>style.visibility</p:attrName>
                                        </p:attrNameLst>
                                      </p:cBhvr>
                                      <p:to>
                                        <p:strVal val="visible"/>
                                      </p:to>
                                    </p:set>
                                    <p:animEffect transition="in" filter="checkerboard(across)">
                                      <p:cBhvr>
                                        <p:cTn id="26" dur="500"/>
                                        <p:tgtEl>
                                          <p:spTgt spid="94217">
                                            <p:txEl>
                                              <p:pRg st="2" end="2"/>
                                            </p:txEl>
                                          </p:spTgt>
                                        </p:tgtEl>
                                      </p:cBhvr>
                                    </p:animEffect>
                                  </p:childTnLst>
                                </p:cTn>
                              </p:par>
                              <p:par>
                                <p:cTn id="27" presetID="1" presetClass="entr" presetSubtype="0" fill="hold" nodeType="withEffect">
                                  <p:stCondLst>
                                    <p:cond delay="0"/>
                                  </p:stCondLst>
                                  <p:childTnLst>
                                    <p:set>
                                      <p:cBhvr>
                                        <p:cTn id="28" dur="1" fill="hold">
                                          <p:stCondLst>
                                            <p:cond delay="0"/>
                                          </p:stCondLst>
                                        </p:cTn>
                                        <p:tgtEl>
                                          <p:spTgt spid="942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6" grpId="0" animBg="1"/>
      <p:bldP spid="94217" grpId="0" build="p"/>
      <p:bldP spid="9422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008" y="2060849"/>
            <a:ext cx="8964488" cy="1728191"/>
          </a:xfrm>
          <a:solidFill>
            <a:srgbClr val="FFFF00"/>
          </a:solidFill>
        </p:spPr>
        <p:txBody>
          <a:bodyPr>
            <a:noAutofit/>
          </a:bodyPr>
          <a:lstStyle/>
          <a:p>
            <a:r>
              <a:rPr lang="en-GB" sz="5400" b="1" dirty="0" smtClean="0">
                <a:solidFill>
                  <a:srgbClr val="FF0000"/>
                </a:solidFill>
              </a:rPr>
              <a:t>What is GASEOUS EXCHANGE?</a:t>
            </a:r>
            <a:endParaRPr lang="en-GB" sz="5400" b="1" dirty="0">
              <a:solidFill>
                <a:srgbClr val="FF0000"/>
              </a:solidFill>
            </a:endParaRPr>
          </a:p>
        </p:txBody>
      </p:sp>
    </p:spTree>
    <p:extLst>
      <p:ext uri="{BB962C8B-B14F-4D97-AF65-F5344CB8AC3E}">
        <p14:creationId xmlns:p14="http://schemas.microsoft.com/office/powerpoint/2010/main" val="21270903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46" name="Rectangle 10"/>
          <p:cNvSpPr>
            <a:spLocks noChangeArrowheads="1"/>
          </p:cNvSpPr>
          <p:nvPr/>
        </p:nvSpPr>
        <p:spPr bwMode="auto">
          <a:xfrm>
            <a:off x="900113" y="1267445"/>
            <a:ext cx="7200900" cy="3241675"/>
          </a:xfrm>
          <a:prstGeom prst="rect">
            <a:avLst/>
          </a:prstGeom>
          <a:solidFill>
            <a:srgbClr val="D9E8F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1138" name="Rectangle 2"/>
          <p:cNvSpPr>
            <a:spLocks noGrp="1" noChangeArrowheads="1"/>
          </p:cNvSpPr>
          <p:nvPr>
            <p:ph type="title"/>
          </p:nvPr>
        </p:nvSpPr>
        <p:spPr>
          <a:xfrm>
            <a:off x="457200" y="-27384"/>
            <a:ext cx="8229600" cy="1143000"/>
          </a:xfrm>
        </p:spPr>
        <p:txBody>
          <a:bodyPr/>
          <a:lstStyle/>
          <a:p>
            <a:r>
              <a:rPr lang="en-GB" altLang="en-US" dirty="0"/>
              <a:t>Gas exchange at the alveoli</a:t>
            </a:r>
            <a:endParaRPr lang="en-US" altLang="en-US" dirty="0"/>
          </a:p>
        </p:txBody>
      </p:sp>
      <p:sp>
        <p:nvSpPr>
          <p:cNvPr id="91141" name="Text Box 5"/>
          <p:cNvSpPr txBox="1">
            <a:spLocks noChangeArrowheads="1"/>
          </p:cNvSpPr>
          <p:nvPr/>
        </p:nvSpPr>
        <p:spPr bwMode="auto">
          <a:xfrm>
            <a:off x="4427538" y="1352029"/>
            <a:ext cx="3529012" cy="301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b="0" i="0" dirty="0">
                <a:solidFill>
                  <a:srgbClr val="010066"/>
                </a:solidFill>
              </a:rPr>
              <a:t>The </a:t>
            </a:r>
            <a:r>
              <a:rPr lang="en-GB" altLang="en-US" i="0" dirty="0">
                <a:solidFill>
                  <a:srgbClr val="FF6600"/>
                </a:solidFill>
              </a:rPr>
              <a:t>alveoli </a:t>
            </a:r>
            <a:r>
              <a:rPr lang="en-GB" altLang="en-US" b="0" i="0" dirty="0">
                <a:solidFill>
                  <a:srgbClr val="010066"/>
                </a:solidFill>
              </a:rPr>
              <a:t>are bunches of tiny air sacks inside the lungs. </a:t>
            </a:r>
          </a:p>
          <a:p>
            <a:pPr>
              <a:spcBef>
                <a:spcPct val="50000"/>
              </a:spcBef>
            </a:pPr>
            <a:r>
              <a:rPr lang="en-GB" altLang="en-US" b="0" i="0" dirty="0">
                <a:solidFill>
                  <a:srgbClr val="010066"/>
                </a:solidFill>
              </a:rPr>
              <a:t>Each individual sack is called an </a:t>
            </a:r>
            <a:r>
              <a:rPr lang="en-GB" altLang="en-US" i="0" dirty="0">
                <a:solidFill>
                  <a:srgbClr val="FF6600"/>
                </a:solidFill>
              </a:rPr>
              <a:t>alveolus</a:t>
            </a:r>
            <a:r>
              <a:rPr lang="en-GB" altLang="en-US" b="0" i="0" dirty="0">
                <a:solidFill>
                  <a:srgbClr val="010066"/>
                </a:solidFill>
              </a:rPr>
              <a:t>.</a:t>
            </a:r>
          </a:p>
          <a:p>
            <a:pPr>
              <a:spcBef>
                <a:spcPct val="50000"/>
              </a:spcBef>
            </a:pPr>
            <a:r>
              <a:rPr lang="en-GB" altLang="en-US" b="0" i="0" dirty="0">
                <a:solidFill>
                  <a:srgbClr val="010066"/>
                </a:solidFill>
              </a:rPr>
              <a:t>When you breathe in, they fill with air.</a:t>
            </a:r>
          </a:p>
        </p:txBody>
      </p:sp>
      <p:sp>
        <p:nvSpPr>
          <p:cNvPr id="91142" name="Text Box 6"/>
          <p:cNvSpPr txBox="1">
            <a:spLocks noChangeArrowheads="1"/>
          </p:cNvSpPr>
          <p:nvPr/>
        </p:nvSpPr>
        <p:spPr bwMode="auto">
          <a:xfrm>
            <a:off x="323850" y="4681686"/>
            <a:ext cx="8569325" cy="177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30000"/>
              </a:spcBef>
            </a:pPr>
            <a:r>
              <a:rPr lang="en-GB" altLang="en-US" b="0" i="0" dirty="0">
                <a:solidFill>
                  <a:srgbClr val="010066"/>
                </a:solidFill>
              </a:rPr>
              <a:t>The alveoli are covered in tiny </a:t>
            </a:r>
            <a:r>
              <a:rPr lang="en-GB" altLang="en-US" i="0" dirty="0">
                <a:solidFill>
                  <a:srgbClr val="FF6600"/>
                </a:solidFill>
              </a:rPr>
              <a:t>capillaries</a:t>
            </a:r>
            <a:r>
              <a:rPr lang="en-GB" altLang="en-US" b="0" i="0" dirty="0">
                <a:solidFill>
                  <a:srgbClr val="010066"/>
                </a:solidFill>
              </a:rPr>
              <a:t> (blood vessels).</a:t>
            </a:r>
          </a:p>
          <a:p>
            <a:pPr>
              <a:spcBef>
                <a:spcPct val="30000"/>
              </a:spcBef>
            </a:pPr>
            <a:r>
              <a:rPr lang="en-GB" altLang="en-US" b="0" i="0" dirty="0">
                <a:solidFill>
                  <a:srgbClr val="010066"/>
                </a:solidFill>
              </a:rPr>
              <a:t>Gases can pass through the thin walls of each alveolus and capillary, and into the blood stream. </a:t>
            </a:r>
          </a:p>
          <a:p>
            <a:pPr>
              <a:spcBef>
                <a:spcPct val="30000"/>
              </a:spcBef>
            </a:pPr>
            <a:r>
              <a:rPr lang="en-GB" altLang="en-US" b="0" i="0" dirty="0">
                <a:solidFill>
                  <a:srgbClr val="010066"/>
                </a:solidFill>
              </a:rPr>
              <a:t>Gases can also pass from the blood stream,</a:t>
            </a:r>
            <a:r>
              <a:rPr lang="en-GB" altLang="en-US" dirty="0"/>
              <a:t> </a:t>
            </a:r>
            <a:r>
              <a:rPr lang="en-GB" altLang="en-US" b="0" i="0" dirty="0">
                <a:solidFill>
                  <a:srgbClr val="010066"/>
                </a:solidFill>
              </a:rPr>
              <a:t>into the alveolus. </a:t>
            </a:r>
          </a:p>
        </p:txBody>
      </p:sp>
      <p:pic>
        <p:nvPicPr>
          <p:cNvPr id="91143" name="Picture 7" descr="next_btn_colour">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8675" y="6096000"/>
            <a:ext cx="628650" cy="5715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alveoli carto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5656" y="1477440"/>
            <a:ext cx="2476500" cy="2762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67928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1141">
                                            <p:txEl>
                                              <p:pRg st="1" end="1"/>
                                            </p:txEl>
                                          </p:spTgt>
                                        </p:tgtEl>
                                        <p:attrNameLst>
                                          <p:attrName>style.visibility</p:attrName>
                                        </p:attrNameLst>
                                      </p:cBhvr>
                                      <p:to>
                                        <p:strVal val="visible"/>
                                      </p:to>
                                    </p:set>
                                    <p:animEffect transition="in" filter="checkerboard(across)">
                                      <p:cBhvr>
                                        <p:cTn id="7" dur="500"/>
                                        <p:tgtEl>
                                          <p:spTgt spid="91141">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91141">
                                            <p:txEl>
                                              <p:pRg st="2" end="2"/>
                                            </p:txEl>
                                          </p:spTgt>
                                        </p:tgtEl>
                                        <p:attrNameLst>
                                          <p:attrName>style.visibility</p:attrName>
                                        </p:attrNameLst>
                                      </p:cBhvr>
                                      <p:to>
                                        <p:strVal val="visible"/>
                                      </p:to>
                                    </p:set>
                                    <p:animEffect transition="in" filter="checkerboard(across)">
                                      <p:cBhvr>
                                        <p:cTn id="12" dur="500"/>
                                        <p:tgtEl>
                                          <p:spTgt spid="91141">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91142">
                                            <p:txEl>
                                              <p:pRg st="0" end="0"/>
                                            </p:txEl>
                                          </p:spTgt>
                                        </p:tgtEl>
                                        <p:attrNameLst>
                                          <p:attrName>style.visibility</p:attrName>
                                        </p:attrNameLst>
                                      </p:cBhvr>
                                      <p:to>
                                        <p:strVal val="visible"/>
                                      </p:to>
                                    </p:set>
                                    <p:animEffect transition="in" filter="checkerboard(across)">
                                      <p:cBhvr>
                                        <p:cTn id="17" dur="500"/>
                                        <p:tgtEl>
                                          <p:spTgt spid="91142">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91142">
                                            <p:txEl>
                                              <p:pRg st="1" end="1"/>
                                            </p:txEl>
                                          </p:spTgt>
                                        </p:tgtEl>
                                        <p:attrNameLst>
                                          <p:attrName>style.visibility</p:attrName>
                                        </p:attrNameLst>
                                      </p:cBhvr>
                                      <p:to>
                                        <p:strVal val="visible"/>
                                      </p:to>
                                    </p:set>
                                    <p:animEffect transition="in" filter="checkerboard(across)">
                                      <p:cBhvr>
                                        <p:cTn id="22" dur="500"/>
                                        <p:tgtEl>
                                          <p:spTgt spid="91142">
                                            <p:txEl>
                                              <p:pRg st="1" end="1"/>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91142">
                                            <p:txEl>
                                              <p:pRg st="2" end="2"/>
                                            </p:txEl>
                                          </p:spTgt>
                                        </p:tgtEl>
                                        <p:attrNameLst>
                                          <p:attrName>style.visibility</p:attrName>
                                        </p:attrNameLst>
                                      </p:cBhvr>
                                      <p:to>
                                        <p:strVal val="visible"/>
                                      </p:to>
                                    </p:set>
                                    <p:animEffect transition="in" filter="checkerboard(across)">
                                      <p:cBhvr>
                                        <p:cTn id="27" dur="500"/>
                                        <p:tgtEl>
                                          <p:spTgt spid="91142">
                                            <p:txEl>
                                              <p:pRg st="2" end="2"/>
                                            </p:txEl>
                                          </p:spTgt>
                                        </p:tgtEl>
                                      </p:cBhvr>
                                    </p:animEffect>
                                  </p:childTnLst>
                                </p:cTn>
                              </p:par>
                              <p:par>
                                <p:cTn id="28" presetID="1" presetClass="entr" presetSubtype="0" fill="hold" nodeType="withEffect">
                                  <p:stCondLst>
                                    <p:cond delay="0"/>
                                  </p:stCondLst>
                                  <p:childTnLst>
                                    <p:set>
                                      <p:cBhvr>
                                        <p:cTn id="29" dur="1" fill="hold">
                                          <p:stCondLst>
                                            <p:cond delay="0"/>
                                          </p:stCondLst>
                                        </p:cTn>
                                        <p:tgtEl>
                                          <p:spTgt spid="911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41" grpId="0" build="p"/>
      <p:bldP spid="9114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Task: Draw and explain the function of the alveoli </a:t>
            </a:r>
            <a:endParaRPr lang="en-GB" dirty="0"/>
          </a:p>
        </p:txBody>
      </p:sp>
      <p:sp>
        <p:nvSpPr>
          <p:cNvPr id="3" name="Text Box 5"/>
          <p:cNvSpPr txBox="1">
            <a:spLocks noChangeArrowheads="1"/>
          </p:cNvSpPr>
          <p:nvPr/>
        </p:nvSpPr>
        <p:spPr bwMode="auto">
          <a:xfrm>
            <a:off x="323528" y="1556792"/>
            <a:ext cx="5976664" cy="1615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GB" altLang="en-US" b="0" i="0" dirty="0" smtClean="0">
                <a:solidFill>
                  <a:srgbClr val="010066"/>
                </a:solidFill>
              </a:rPr>
              <a:t>Equipment: </a:t>
            </a:r>
          </a:p>
          <a:p>
            <a:pPr>
              <a:spcBef>
                <a:spcPct val="50000"/>
              </a:spcBef>
            </a:pPr>
            <a:r>
              <a:rPr lang="en-GB" altLang="en-US" b="0" i="0" dirty="0" smtClean="0">
                <a:solidFill>
                  <a:srgbClr val="010066"/>
                </a:solidFill>
              </a:rPr>
              <a:t>White board </a:t>
            </a:r>
          </a:p>
          <a:p>
            <a:pPr>
              <a:spcBef>
                <a:spcPct val="50000"/>
              </a:spcBef>
            </a:pPr>
            <a:r>
              <a:rPr lang="en-GB" altLang="en-US" dirty="0" smtClean="0">
                <a:solidFill>
                  <a:srgbClr val="010066"/>
                </a:solidFill>
              </a:rPr>
              <a:t>Whiteboard pen Red and blue </a:t>
            </a:r>
          </a:p>
          <a:p>
            <a:pPr>
              <a:spcBef>
                <a:spcPct val="50000"/>
              </a:spcBef>
            </a:pPr>
            <a:r>
              <a:rPr lang="en-GB" altLang="en-US" b="0" i="0" dirty="0" smtClean="0">
                <a:solidFill>
                  <a:srgbClr val="010066"/>
                </a:solidFill>
              </a:rPr>
              <a:t>Red and blue Smarties 3 of each! (two different colours)  </a:t>
            </a:r>
            <a:endParaRPr lang="en-GB" altLang="en-US" b="0" i="0" dirty="0">
              <a:solidFill>
                <a:srgbClr val="010066"/>
              </a:solidFill>
            </a:endParaRPr>
          </a:p>
        </p:txBody>
      </p:sp>
      <p:sp>
        <p:nvSpPr>
          <p:cNvPr id="5" name="Text Box 5"/>
          <p:cNvSpPr txBox="1">
            <a:spLocks noChangeArrowheads="1"/>
          </p:cNvSpPr>
          <p:nvPr/>
        </p:nvSpPr>
        <p:spPr bwMode="auto">
          <a:xfrm>
            <a:off x="225023" y="3877403"/>
            <a:ext cx="5937830" cy="258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spcBef>
                <a:spcPct val="50000"/>
              </a:spcBef>
              <a:buAutoNum type="arabicPeriod"/>
            </a:pPr>
            <a:r>
              <a:rPr lang="en-GB" altLang="en-US" dirty="0" smtClean="0">
                <a:solidFill>
                  <a:schemeClr val="accent6">
                    <a:lumMod val="75000"/>
                  </a:schemeClr>
                </a:solidFill>
              </a:rPr>
              <a:t>Draw Alveoli outline</a:t>
            </a:r>
          </a:p>
          <a:p>
            <a:pPr marL="342900" indent="-342900">
              <a:spcBef>
                <a:spcPct val="50000"/>
              </a:spcBef>
              <a:buAutoNum type="arabicPeriod"/>
            </a:pPr>
            <a:r>
              <a:rPr lang="en-GB" altLang="en-US" b="0" i="0" dirty="0" smtClean="0">
                <a:solidFill>
                  <a:schemeClr val="accent6">
                    <a:lumMod val="75000"/>
                  </a:schemeClr>
                </a:solidFill>
              </a:rPr>
              <a:t>Use pages 11 and 12 to annotate and describe</a:t>
            </a:r>
          </a:p>
          <a:p>
            <a:pPr marL="342900" indent="-342900">
              <a:spcBef>
                <a:spcPct val="50000"/>
              </a:spcBef>
              <a:buAutoNum type="arabicPeriod"/>
            </a:pPr>
            <a:r>
              <a:rPr lang="en-GB" altLang="en-US" dirty="0" smtClean="0">
                <a:solidFill>
                  <a:schemeClr val="accent6">
                    <a:lumMod val="75000"/>
                  </a:schemeClr>
                </a:solidFill>
              </a:rPr>
              <a:t>After 8 mins we will go through some answers be prepared to share. </a:t>
            </a:r>
          </a:p>
          <a:p>
            <a:pPr marL="342900" indent="-342900">
              <a:spcBef>
                <a:spcPct val="50000"/>
              </a:spcBef>
              <a:buAutoNum type="arabicPeriod"/>
            </a:pPr>
            <a:r>
              <a:rPr lang="en-GB" altLang="en-US" b="0" i="0" dirty="0" smtClean="0">
                <a:solidFill>
                  <a:schemeClr val="accent6">
                    <a:lumMod val="75000"/>
                  </a:schemeClr>
                </a:solidFill>
              </a:rPr>
              <a:t>Take a picture of your finished diagram and annotations. </a:t>
            </a:r>
          </a:p>
          <a:p>
            <a:pPr marL="342900" indent="-342900">
              <a:spcBef>
                <a:spcPct val="50000"/>
              </a:spcBef>
              <a:buAutoNum type="arabicPeriod"/>
            </a:pPr>
            <a:r>
              <a:rPr lang="en-GB" altLang="en-US" dirty="0" smtClean="0">
                <a:solidFill>
                  <a:schemeClr val="accent6">
                    <a:lumMod val="75000"/>
                  </a:schemeClr>
                </a:solidFill>
              </a:rPr>
              <a:t>Email to yourself and print out and stick in your book for next lesson! </a:t>
            </a:r>
            <a:r>
              <a:rPr lang="en-GB" altLang="en-US" b="0" i="0" dirty="0" smtClean="0">
                <a:solidFill>
                  <a:schemeClr val="accent6">
                    <a:lumMod val="75000"/>
                  </a:schemeClr>
                </a:solidFill>
              </a:rPr>
              <a:t>  </a:t>
            </a:r>
            <a:endParaRPr lang="en-GB" altLang="en-US" b="0" i="0" dirty="0">
              <a:solidFill>
                <a:schemeClr val="accent6">
                  <a:lumMod val="75000"/>
                </a:schemeClr>
              </a:solidFill>
            </a:endParaRPr>
          </a:p>
        </p:txBody>
      </p:sp>
      <p:sp>
        <p:nvSpPr>
          <p:cNvPr id="7" name="Rectangle 6"/>
          <p:cNvSpPr/>
          <p:nvPr/>
        </p:nvSpPr>
        <p:spPr>
          <a:xfrm>
            <a:off x="7524328" y="3717032"/>
            <a:ext cx="792088" cy="720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7812360" y="4005064"/>
            <a:ext cx="792088" cy="720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7920372" y="4473116"/>
            <a:ext cx="792088" cy="720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7950071" y="4765500"/>
            <a:ext cx="979616" cy="1756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7664192" y="4952412"/>
            <a:ext cx="796240" cy="1687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5737485" y="4357358"/>
            <a:ext cx="778731" cy="1877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5737484" y="3698269"/>
            <a:ext cx="850739" cy="1944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36469" y="2738094"/>
            <a:ext cx="2886844" cy="2821971"/>
          </a:xfrm>
          <a:prstGeom prst="rect">
            <a:avLst/>
          </a:prstGeom>
        </p:spPr>
      </p:pic>
    </p:spTree>
    <p:extLst>
      <p:ext uri="{BB962C8B-B14F-4D97-AF65-F5344CB8AC3E}">
        <p14:creationId xmlns:p14="http://schemas.microsoft.com/office/powerpoint/2010/main" val="15158998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6" name="Rectangle 4"/>
          <p:cNvSpPr>
            <a:spLocks noGrp="1" noChangeArrowheads="1"/>
          </p:cNvSpPr>
          <p:nvPr>
            <p:ph type="title"/>
          </p:nvPr>
        </p:nvSpPr>
        <p:spPr>
          <a:xfrm>
            <a:off x="251520" y="116632"/>
            <a:ext cx="8229600" cy="1143000"/>
          </a:xfrm>
        </p:spPr>
        <p:txBody>
          <a:bodyPr>
            <a:normAutofit/>
          </a:bodyPr>
          <a:lstStyle/>
          <a:p>
            <a:pPr algn="l"/>
            <a:r>
              <a:rPr lang="en-GB" altLang="en-US" sz="3000" dirty="0" smtClean="0"/>
              <a:t>Copy or bullet point this diagram…</a:t>
            </a:r>
            <a:endParaRPr lang="en-GB" altLang="en-US" sz="3000" dirty="0"/>
          </a:p>
        </p:txBody>
      </p:sp>
      <p:pic>
        <p:nvPicPr>
          <p:cNvPr id="110598" name="Picture 6" descr="next_btn_colour">
            <a:hlinkClick r:id="" action="ppaction://hlinkshowjump?jump=nextslide"/>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48675" y="6096000"/>
            <a:ext cx="628650" cy="5715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00" y="1340768"/>
            <a:ext cx="9091919" cy="5400600"/>
          </a:xfrm>
          <a:prstGeom prst="rect">
            <a:avLst/>
          </a:prstGeom>
          <a:noFill/>
          <a:ln w="381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Title 1"/>
          <p:cNvSpPr txBox="1">
            <a:spLocks/>
          </p:cNvSpPr>
          <p:nvPr/>
        </p:nvSpPr>
        <p:spPr>
          <a:xfrm>
            <a:off x="-201488" y="-387423"/>
            <a:ext cx="8964488" cy="1728191"/>
          </a:xfrm>
          <a:prstGeom prst="rect">
            <a:avLst/>
          </a:prstGeom>
          <a:solidFill>
            <a:srgbClr val="FFFF00"/>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5400" b="1" dirty="0" smtClean="0">
                <a:solidFill>
                  <a:srgbClr val="FF0000"/>
                </a:solidFill>
              </a:rPr>
              <a:t>Use page 11 and 12 to create further notes on this process.</a:t>
            </a:r>
            <a:endParaRPr lang="en-GB" sz="5400" b="1" dirty="0">
              <a:solidFill>
                <a:srgbClr val="FF0000"/>
              </a:solidFill>
            </a:endParaRPr>
          </a:p>
        </p:txBody>
      </p:sp>
    </p:spTree>
    <p:extLst>
      <p:ext uri="{BB962C8B-B14F-4D97-AF65-F5344CB8AC3E}">
        <p14:creationId xmlns:p14="http://schemas.microsoft.com/office/powerpoint/2010/main" val="3501913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4" name="Rectangle 4"/>
          <p:cNvSpPr>
            <a:spLocks noGrp="1" noChangeArrowheads="1"/>
          </p:cNvSpPr>
          <p:nvPr>
            <p:ph type="title"/>
          </p:nvPr>
        </p:nvSpPr>
        <p:spPr>
          <a:xfrm>
            <a:off x="457200" y="-171400"/>
            <a:ext cx="8229600" cy="1143000"/>
          </a:xfrm>
        </p:spPr>
        <p:txBody>
          <a:bodyPr/>
          <a:lstStyle/>
          <a:p>
            <a:r>
              <a:rPr lang="en-GB" altLang="en-US" dirty="0"/>
              <a:t>Exam-style questions</a:t>
            </a:r>
          </a:p>
        </p:txBody>
      </p:sp>
      <p:sp>
        <p:nvSpPr>
          <p:cNvPr id="148485" name="Text Box 5"/>
          <p:cNvSpPr txBox="1">
            <a:spLocks noChangeArrowheads="1"/>
          </p:cNvSpPr>
          <p:nvPr/>
        </p:nvSpPr>
        <p:spPr bwMode="auto">
          <a:xfrm>
            <a:off x="323850" y="908050"/>
            <a:ext cx="8640763" cy="854075"/>
          </a:xfrm>
          <a:prstGeom prst="rect">
            <a:avLst/>
          </a:prstGeom>
          <a:noFill/>
          <a:ln w="31750" algn="ctr">
            <a:solidFill>
              <a:srgbClr val="FF66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a:spcBef>
                <a:spcPct val="50000"/>
              </a:spcBef>
              <a:buFontTx/>
              <a:buAutoNum type="arabicPeriod"/>
            </a:pPr>
            <a:r>
              <a:rPr lang="en-GB" altLang="en-US" b="0" i="0">
                <a:solidFill>
                  <a:schemeClr val="folHlink"/>
                </a:solidFill>
                <a:latin typeface="Arial" charset="0"/>
              </a:rPr>
              <a:t>Describe the passage of oxygen from the nasal passages to the bloodstream.</a:t>
            </a:r>
          </a:p>
        </p:txBody>
      </p:sp>
      <p:sp>
        <p:nvSpPr>
          <p:cNvPr id="148486" name="Text Box 6"/>
          <p:cNvSpPr txBox="1">
            <a:spLocks noChangeArrowheads="1"/>
          </p:cNvSpPr>
          <p:nvPr/>
        </p:nvSpPr>
        <p:spPr bwMode="auto">
          <a:xfrm>
            <a:off x="323850" y="1916113"/>
            <a:ext cx="8640763" cy="4140200"/>
          </a:xfrm>
          <a:prstGeom prst="rect">
            <a:avLst/>
          </a:prstGeom>
          <a:noFill/>
          <a:ln w="31750" algn="ctr">
            <a:solidFill>
              <a:srgbClr val="FF66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a:spcBef>
                <a:spcPct val="50000"/>
              </a:spcBef>
              <a:buFontTx/>
              <a:buAutoNum type="arabicPeriod" startAt="2"/>
            </a:pPr>
            <a:r>
              <a:rPr lang="en-GB" altLang="en-US" b="0" i="0">
                <a:solidFill>
                  <a:schemeClr val="folHlink"/>
                </a:solidFill>
                <a:latin typeface="Arial" charset="0"/>
              </a:rPr>
              <a:t>David goes jogging once a week for 45 minutes.</a:t>
            </a:r>
            <a:br>
              <a:rPr lang="en-GB" altLang="en-US" b="0" i="0">
                <a:solidFill>
                  <a:schemeClr val="folHlink"/>
                </a:solidFill>
                <a:latin typeface="Arial" charset="0"/>
              </a:rPr>
            </a:br>
            <a:r>
              <a:rPr lang="en-GB" altLang="en-US" b="0" i="0">
                <a:solidFill>
                  <a:schemeClr val="folHlink"/>
                </a:solidFill>
                <a:latin typeface="Arial" charset="0"/>
              </a:rPr>
              <a:t/>
            </a:r>
            <a:br>
              <a:rPr lang="en-GB" altLang="en-US" b="0" i="0">
                <a:solidFill>
                  <a:schemeClr val="folHlink"/>
                </a:solidFill>
                <a:latin typeface="Arial" charset="0"/>
              </a:rPr>
            </a:br>
            <a:r>
              <a:rPr lang="en-GB" altLang="en-US" b="0" i="0">
                <a:solidFill>
                  <a:schemeClr val="folHlink"/>
                </a:solidFill>
                <a:latin typeface="Arial" charset="0"/>
              </a:rPr>
              <a:t/>
            </a:r>
            <a:br>
              <a:rPr lang="en-GB" altLang="en-US" b="0" i="0">
                <a:solidFill>
                  <a:schemeClr val="folHlink"/>
                </a:solidFill>
                <a:latin typeface="Arial" charset="0"/>
              </a:rPr>
            </a:br>
            <a:r>
              <a:rPr lang="en-GB" altLang="en-US" b="0" i="0">
                <a:solidFill>
                  <a:schemeClr val="folHlink"/>
                </a:solidFill>
                <a:latin typeface="Arial" charset="0"/>
              </a:rPr>
              <a:t/>
            </a:r>
            <a:br>
              <a:rPr lang="en-GB" altLang="en-US" b="0" i="0">
                <a:solidFill>
                  <a:schemeClr val="folHlink"/>
                </a:solidFill>
                <a:latin typeface="Arial" charset="0"/>
              </a:rPr>
            </a:br>
            <a:r>
              <a:rPr lang="en-GB" altLang="en-US" b="0" i="0">
                <a:solidFill>
                  <a:schemeClr val="folHlink"/>
                </a:solidFill>
                <a:latin typeface="Arial" charset="0"/>
              </a:rPr>
              <a:t/>
            </a:r>
            <a:br>
              <a:rPr lang="en-GB" altLang="en-US" b="0" i="0">
                <a:solidFill>
                  <a:schemeClr val="folHlink"/>
                </a:solidFill>
                <a:latin typeface="Arial" charset="0"/>
              </a:rPr>
            </a:br>
            <a:endParaRPr lang="en-GB" altLang="en-US" b="0" i="0">
              <a:solidFill>
                <a:schemeClr val="folHlink"/>
              </a:solidFill>
              <a:latin typeface="Arial" charset="0"/>
            </a:endParaRPr>
          </a:p>
          <a:p>
            <a:pPr>
              <a:spcBef>
                <a:spcPct val="50000"/>
              </a:spcBef>
            </a:pPr>
            <a:r>
              <a:rPr lang="en-GB" altLang="en-US" b="0" i="0">
                <a:solidFill>
                  <a:schemeClr val="folHlink"/>
                </a:solidFill>
                <a:latin typeface="Arial" charset="0"/>
              </a:rPr>
              <a:t>	David tries to increase his pace. He finds that he is forced to stop running and breathe hard for several minutes.</a:t>
            </a:r>
          </a:p>
          <a:p>
            <a:pPr>
              <a:spcBef>
                <a:spcPct val="50000"/>
              </a:spcBef>
            </a:pPr>
            <a:r>
              <a:rPr lang="en-GB" altLang="en-US" b="0" i="0">
                <a:solidFill>
                  <a:schemeClr val="folHlink"/>
                </a:solidFill>
                <a:latin typeface="Arial" charset="0"/>
              </a:rPr>
              <a:t/>
            </a:r>
            <a:br>
              <a:rPr lang="en-GB" altLang="en-US" b="0" i="0">
                <a:solidFill>
                  <a:schemeClr val="folHlink"/>
                </a:solidFill>
                <a:latin typeface="Arial" charset="0"/>
              </a:rPr>
            </a:br>
            <a:endParaRPr lang="en-GB" altLang="en-US" b="0" i="0">
              <a:solidFill>
                <a:schemeClr val="folHlink"/>
              </a:solidFill>
              <a:latin typeface="Arial" charset="0"/>
            </a:endParaRPr>
          </a:p>
        </p:txBody>
      </p:sp>
      <p:sp>
        <p:nvSpPr>
          <p:cNvPr id="148487" name="Text Box 7"/>
          <p:cNvSpPr txBox="1">
            <a:spLocks noChangeArrowheads="1"/>
          </p:cNvSpPr>
          <p:nvPr/>
        </p:nvSpPr>
        <p:spPr bwMode="auto">
          <a:xfrm>
            <a:off x="827088" y="2332038"/>
            <a:ext cx="7705725" cy="199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a:spcBef>
                <a:spcPct val="20000"/>
              </a:spcBef>
              <a:buFontTx/>
              <a:buAutoNum type="alphaLcParenR"/>
            </a:pPr>
            <a:r>
              <a:rPr lang="en-GB" altLang="en-US" b="0" i="0">
                <a:solidFill>
                  <a:schemeClr val="folHlink"/>
                </a:solidFill>
                <a:latin typeface="Arial" charset="0"/>
              </a:rPr>
              <a:t>List two differences between the air that David inhales and the air that he exhales while jogging.</a:t>
            </a:r>
          </a:p>
          <a:p>
            <a:pPr>
              <a:spcBef>
                <a:spcPct val="20000"/>
              </a:spcBef>
              <a:buFontTx/>
              <a:buAutoNum type="alphaLcParenR"/>
            </a:pPr>
            <a:r>
              <a:rPr lang="en-GB" altLang="en-US" b="0" i="0">
                <a:solidFill>
                  <a:schemeClr val="folHlink"/>
                </a:solidFill>
                <a:latin typeface="Arial" charset="0"/>
              </a:rPr>
              <a:t>What two substances are used by David’s body cells to produce energy? What are the products of this reaction?</a:t>
            </a:r>
          </a:p>
        </p:txBody>
      </p:sp>
      <p:sp>
        <p:nvSpPr>
          <p:cNvPr id="148488" name="Text Box 8"/>
          <p:cNvSpPr txBox="1">
            <a:spLocks noChangeArrowheads="1"/>
          </p:cNvSpPr>
          <p:nvPr/>
        </p:nvSpPr>
        <p:spPr bwMode="auto">
          <a:xfrm>
            <a:off x="827088" y="5084763"/>
            <a:ext cx="7705725" cy="89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a:spcBef>
                <a:spcPct val="20000"/>
              </a:spcBef>
            </a:pPr>
            <a:r>
              <a:rPr lang="en-GB" altLang="en-US" b="0" i="0">
                <a:solidFill>
                  <a:schemeClr val="folHlink"/>
                </a:solidFill>
                <a:latin typeface="Arial" charset="0"/>
              </a:rPr>
              <a:t>c)	Explain why David had to stop.</a:t>
            </a:r>
          </a:p>
          <a:p>
            <a:pPr>
              <a:spcBef>
                <a:spcPct val="20000"/>
              </a:spcBef>
            </a:pPr>
            <a:r>
              <a:rPr lang="en-GB" altLang="en-US" b="0" i="0">
                <a:solidFill>
                  <a:schemeClr val="folHlink"/>
                </a:solidFill>
                <a:latin typeface="Arial" charset="0"/>
              </a:rPr>
              <a:t>d)	How did breathing hard help him to recover?</a:t>
            </a:r>
          </a:p>
        </p:txBody>
      </p:sp>
      <p:pic>
        <p:nvPicPr>
          <p:cNvPr id="148489" name="Picture 9" descr="next_btn_colour">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8675" y="6096000"/>
            <a:ext cx="628650" cy="571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01258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8486">
                                            <p:bg/>
                                          </p:spTgt>
                                        </p:tgtEl>
                                        <p:attrNameLst>
                                          <p:attrName>style.visibility</p:attrName>
                                        </p:attrNameLst>
                                      </p:cBhvr>
                                      <p:to>
                                        <p:strVal val="visible"/>
                                      </p:to>
                                    </p:set>
                                    <p:animEffect transition="in" filter="dissolve">
                                      <p:cBhvr>
                                        <p:cTn id="7" dur="500"/>
                                        <p:tgtEl>
                                          <p:spTgt spid="148486">
                                            <p:bg/>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48486">
                                            <p:txEl>
                                              <p:pRg st="0" end="0"/>
                                            </p:txEl>
                                          </p:spTgt>
                                        </p:tgtEl>
                                        <p:attrNameLst>
                                          <p:attrName>style.visibility</p:attrName>
                                        </p:attrNameLst>
                                      </p:cBhvr>
                                      <p:to>
                                        <p:strVal val="visible"/>
                                      </p:to>
                                    </p:set>
                                    <p:animEffect transition="in" filter="dissolve">
                                      <p:cBhvr>
                                        <p:cTn id="10" dur="500"/>
                                        <p:tgtEl>
                                          <p:spTgt spid="148486">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48487">
                                            <p:txEl>
                                              <p:pRg st="0" end="0"/>
                                            </p:txEl>
                                          </p:spTgt>
                                        </p:tgtEl>
                                        <p:attrNameLst>
                                          <p:attrName>style.visibility</p:attrName>
                                        </p:attrNameLst>
                                      </p:cBhvr>
                                      <p:to>
                                        <p:strVal val="visible"/>
                                      </p:to>
                                    </p:set>
                                    <p:animEffect transition="in" filter="dissolve">
                                      <p:cBhvr>
                                        <p:cTn id="15" dur="500"/>
                                        <p:tgtEl>
                                          <p:spTgt spid="148487">
                                            <p:txEl>
                                              <p:pRg st="0" end="0"/>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148487">
                                            <p:txEl>
                                              <p:pRg st="1" end="1"/>
                                            </p:txEl>
                                          </p:spTgt>
                                        </p:tgtEl>
                                        <p:attrNameLst>
                                          <p:attrName>style.visibility</p:attrName>
                                        </p:attrNameLst>
                                      </p:cBhvr>
                                      <p:to>
                                        <p:strVal val="visible"/>
                                      </p:to>
                                    </p:set>
                                    <p:animEffect transition="in" filter="dissolve">
                                      <p:cBhvr>
                                        <p:cTn id="20" dur="500"/>
                                        <p:tgtEl>
                                          <p:spTgt spid="148487">
                                            <p:txEl>
                                              <p:pRg st="1" end="1"/>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148486">
                                            <p:txEl>
                                              <p:pRg st="1" end="1"/>
                                            </p:txEl>
                                          </p:spTgt>
                                        </p:tgtEl>
                                        <p:attrNameLst>
                                          <p:attrName>style.visibility</p:attrName>
                                        </p:attrNameLst>
                                      </p:cBhvr>
                                      <p:to>
                                        <p:strVal val="visible"/>
                                      </p:to>
                                    </p:set>
                                    <p:animEffect transition="in" filter="dissolve">
                                      <p:cBhvr>
                                        <p:cTn id="25" dur="500"/>
                                        <p:tgtEl>
                                          <p:spTgt spid="148486">
                                            <p:txEl>
                                              <p:pRg st="1" end="1"/>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148488">
                                            <p:txEl>
                                              <p:pRg st="0" end="0"/>
                                            </p:txEl>
                                          </p:spTgt>
                                        </p:tgtEl>
                                        <p:attrNameLst>
                                          <p:attrName>style.visibility</p:attrName>
                                        </p:attrNameLst>
                                      </p:cBhvr>
                                      <p:to>
                                        <p:strVal val="visible"/>
                                      </p:to>
                                    </p:set>
                                    <p:animEffect transition="in" filter="dissolve">
                                      <p:cBhvr>
                                        <p:cTn id="30" dur="500"/>
                                        <p:tgtEl>
                                          <p:spTgt spid="148488">
                                            <p:txEl>
                                              <p:pRg st="0" end="0"/>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148488">
                                            <p:txEl>
                                              <p:pRg st="1" end="1"/>
                                            </p:txEl>
                                          </p:spTgt>
                                        </p:tgtEl>
                                        <p:attrNameLst>
                                          <p:attrName>style.visibility</p:attrName>
                                        </p:attrNameLst>
                                      </p:cBhvr>
                                      <p:to>
                                        <p:strVal val="visible"/>
                                      </p:to>
                                    </p:set>
                                    <p:animEffect transition="in" filter="dissolve">
                                      <p:cBhvr>
                                        <p:cTn id="35" dur="500"/>
                                        <p:tgtEl>
                                          <p:spTgt spid="148488">
                                            <p:txEl>
                                              <p:pRg st="1" end="1"/>
                                            </p:txEl>
                                          </p:spTgt>
                                        </p:tgtEl>
                                      </p:cBhvr>
                                    </p:animEffect>
                                  </p:childTnLst>
                                </p:cTn>
                              </p:par>
                              <p:par>
                                <p:cTn id="36" presetID="1" presetClass="entr" presetSubtype="0" fill="hold" nodeType="withEffect">
                                  <p:stCondLst>
                                    <p:cond delay="0"/>
                                  </p:stCondLst>
                                  <p:childTnLst>
                                    <p:set>
                                      <p:cBhvr>
                                        <p:cTn id="37" dur="1" fill="hold">
                                          <p:stCondLst>
                                            <p:cond delay="0"/>
                                          </p:stCondLst>
                                        </p:cTn>
                                        <p:tgtEl>
                                          <p:spTgt spid="1484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486" grpId="0" build="p" animBg="1"/>
      <p:bldP spid="148487" grpId="0" build="p"/>
      <p:bldP spid="148488"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008" y="476672"/>
            <a:ext cx="8964488" cy="2592287"/>
          </a:xfrm>
          <a:noFill/>
          <a:ln w="57150">
            <a:solidFill>
              <a:srgbClr val="92D050"/>
            </a:solidFill>
          </a:ln>
        </p:spPr>
        <p:txBody>
          <a:bodyPr>
            <a:noAutofit/>
          </a:bodyPr>
          <a:lstStyle/>
          <a:p>
            <a:r>
              <a:rPr lang="en-GB" sz="5400" b="1" dirty="0" smtClean="0">
                <a:solidFill>
                  <a:srgbClr val="FF00FF"/>
                </a:solidFill>
              </a:rPr>
              <a:t>CHECK you have all the terminology written down!!! </a:t>
            </a:r>
            <a:br>
              <a:rPr lang="en-GB" sz="5400" b="1" dirty="0" smtClean="0">
                <a:solidFill>
                  <a:srgbClr val="FF00FF"/>
                </a:solidFill>
              </a:rPr>
            </a:br>
            <a:r>
              <a:rPr lang="en-GB" sz="5400" b="1" dirty="0" smtClean="0">
                <a:solidFill>
                  <a:srgbClr val="FF00FF"/>
                </a:solidFill>
              </a:rPr>
              <a:t>Page 13</a:t>
            </a:r>
            <a:endParaRPr lang="en-GB" sz="5400" b="1" dirty="0">
              <a:solidFill>
                <a:srgbClr val="FF00FF"/>
              </a:solidFill>
            </a:endParaRPr>
          </a:p>
        </p:txBody>
      </p:sp>
      <p:sp>
        <p:nvSpPr>
          <p:cNvPr id="3" name="Title 1"/>
          <p:cNvSpPr txBox="1">
            <a:spLocks/>
          </p:cNvSpPr>
          <p:nvPr/>
        </p:nvSpPr>
        <p:spPr>
          <a:xfrm>
            <a:off x="1054099" y="3501008"/>
            <a:ext cx="7251826" cy="79184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b="1" dirty="0" smtClean="0">
                <a:solidFill>
                  <a:schemeClr val="accent4"/>
                </a:solidFill>
              </a:rPr>
              <a:t>EXTENSION work… </a:t>
            </a:r>
            <a:endParaRPr lang="en-GB" b="1" dirty="0">
              <a:solidFill>
                <a:schemeClr val="accent4"/>
              </a:solidFill>
            </a:endParaRPr>
          </a:p>
        </p:txBody>
      </p:sp>
      <p:sp>
        <p:nvSpPr>
          <p:cNvPr id="4" name="TextBox 3"/>
          <p:cNvSpPr txBox="1"/>
          <p:nvPr/>
        </p:nvSpPr>
        <p:spPr>
          <a:xfrm>
            <a:off x="1115616" y="4725144"/>
            <a:ext cx="6830269" cy="2015936"/>
          </a:xfrm>
          <a:prstGeom prst="rect">
            <a:avLst/>
          </a:prstGeom>
          <a:noFill/>
          <a:ln w="57150">
            <a:solidFill>
              <a:srgbClr val="92D050"/>
            </a:solidFill>
          </a:ln>
        </p:spPr>
        <p:txBody>
          <a:bodyPr wrap="square" rtlCol="0">
            <a:spAutoFit/>
          </a:bodyPr>
          <a:lstStyle/>
          <a:p>
            <a:pPr algn="ctr"/>
            <a:r>
              <a:rPr lang="en-GB" sz="2500" b="1" dirty="0" smtClean="0">
                <a:solidFill>
                  <a:srgbClr val="FF00FF"/>
                </a:solidFill>
                <a:latin typeface="Arial" panose="020B0604020202020204" pitchFamily="34" charset="0"/>
                <a:cs typeface="Arial" panose="020B0604020202020204" pitchFamily="34" charset="0"/>
              </a:rPr>
              <a:t>Complete the</a:t>
            </a:r>
          </a:p>
          <a:p>
            <a:pPr algn="ctr"/>
            <a:endParaRPr lang="en-GB" sz="2500" b="1" dirty="0" smtClean="0">
              <a:solidFill>
                <a:srgbClr val="FF00FF"/>
              </a:solidFill>
              <a:latin typeface="Arial" panose="020B0604020202020204" pitchFamily="34" charset="0"/>
              <a:cs typeface="Arial" panose="020B0604020202020204" pitchFamily="34" charset="0"/>
            </a:endParaRPr>
          </a:p>
          <a:p>
            <a:pPr algn="ctr"/>
            <a:r>
              <a:rPr lang="en-GB" sz="2500" b="1" dirty="0" smtClean="0">
                <a:solidFill>
                  <a:srgbClr val="FF00FF"/>
                </a:solidFill>
                <a:latin typeface="Arial" panose="020B0604020202020204" pitchFamily="34" charset="0"/>
                <a:cs typeface="Arial" panose="020B0604020202020204" pitchFamily="34" charset="0"/>
              </a:rPr>
              <a:t>CHECK YOUR UNDERSTANDING QUESTIONS </a:t>
            </a:r>
          </a:p>
          <a:p>
            <a:pPr algn="ctr"/>
            <a:r>
              <a:rPr lang="en-GB" sz="2500" b="1" dirty="0" smtClean="0">
                <a:solidFill>
                  <a:srgbClr val="FF00FF"/>
                </a:solidFill>
                <a:latin typeface="Arial" panose="020B0604020202020204" pitchFamily="34" charset="0"/>
                <a:cs typeface="Arial" panose="020B0604020202020204" pitchFamily="34" charset="0"/>
              </a:rPr>
              <a:t>(page 12 and 13)</a:t>
            </a:r>
            <a:endParaRPr lang="en-GB" sz="2500" b="1" dirty="0">
              <a:solidFill>
                <a:srgbClr val="FF00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55757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6832"/>
            <a:ext cx="8229600" cy="2387466"/>
          </a:xfrm>
          <a:ln w="57150">
            <a:solidFill>
              <a:srgbClr val="C00000"/>
            </a:solidFill>
          </a:ln>
        </p:spPr>
        <p:txBody>
          <a:bodyPr>
            <a:noAutofit/>
          </a:bodyPr>
          <a:lstStyle/>
          <a:p>
            <a:r>
              <a:rPr lang="en-GB" sz="7200" b="1" dirty="0" smtClean="0">
                <a:solidFill>
                  <a:srgbClr val="FF0000"/>
                </a:solidFill>
              </a:rPr>
              <a:t>CIRCULATORY SYSTEM </a:t>
            </a:r>
            <a:endParaRPr lang="en-GB" sz="7200" b="1" dirty="0">
              <a:solidFill>
                <a:srgbClr val="FF0000"/>
              </a:solidFill>
            </a:endParaRPr>
          </a:p>
        </p:txBody>
      </p:sp>
    </p:spTree>
    <p:extLst>
      <p:ext uri="{BB962C8B-B14F-4D97-AF65-F5344CB8AC3E}">
        <p14:creationId xmlns:p14="http://schemas.microsoft.com/office/powerpoint/2010/main" val="26362380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44624"/>
            <a:ext cx="7239000" cy="1143000"/>
          </a:xfrm>
        </p:spPr>
        <p:txBody>
          <a:bodyPr/>
          <a:lstStyle/>
          <a:p>
            <a:pPr eaLnBrk="1" fontAlgn="auto" hangingPunct="1">
              <a:spcAft>
                <a:spcPts val="0"/>
              </a:spcAft>
              <a:defRPr/>
            </a:pPr>
            <a:r>
              <a:rPr lang="en-GB" dirty="0" smtClean="0"/>
              <a:t>Functions</a:t>
            </a:r>
            <a:endParaRPr lang="en-GB" dirty="0"/>
          </a:p>
        </p:txBody>
      </p:sp>
      <p:sp>
        <p:nvSpPr>
          <p:cNvPr id="11267" name="Content Placeholder 2"/>
          <p:cNvSpPr>
            <a:spLocks noGrp="1"/>
          </p:cNvSpPr>
          <p:nvPr>
            <p:ph idx="1"/>
          </p:nvPr>
        </p:nvSpPr>
        <p:spPr/>
        <p:txBody>
          <a:bodyPr/>
          <a:lstStyle/>
          <a:p>
            <a:pPr eaLnBrk="1" hangingPunct="1"/>
            <a:r>
              <a:rPr lang="en-GB" dirty="0" smtClean="0"/>
              <a:t>What purpose does the Respiratory system serve?</a:t>
            </a:r>
          </a:p>
          <a:p>
            <a:pPr eaLnBrk="1" hangingPunct="1"/>
            <a:endParaRPr lang="en-GB" dirty="0" smtClean="0"/>
          </a:p>
          <a:p>
            <a:pPr lvl="1" eaLnBrk="1" hangingPunct="1"/>
            <a:r>
              <a:rPr lang="en-GB" dirty="0" smtClean="0">
                <a:solidFill>
                  <a:schemeClr val="tx1">
                    <a:lumMod val="95000"/>
                    <a:lumOff val="5000"/>
                  </a:schemeClr>
                </a:solidFill>
              </a:rPr>
              <a:t>To get Oxygen from the air into the lungs, which is then transported to the required muscles via our blood</a:t>
            </a:r>
          </a:p>
          <a:p>
            <a:pPr lvl="1" eaLnBrk="1" hangingPunct="1"/>
            <a:endParaRPr lang="en-GB" dirty="0" smtClean="0">
              <a:solidFill>
                <a:schemeClr val="tx1">
                  <a:lumMod val="95000"/>
                  <a:lumOff val="5000"/>
                </a:schemeClr>
              </a:solidFill>
            </a:endParaRPr>
          </a:p>
          <a:p>
            <a:pPr lvl="1" eaLnBrk="1" hangingPunct="1"/>
            <a:r>
              <a:rPr lang="en-GB" dirty="0" smtClean="0">
                <a:solidFill>
                  <a:schemeClr val="tx1">
                    <a:lumMod val="95000"/>
                    <a:lumOff val="5000"/>
                  </a:schemeClr>
                </a:solidFill>
              </a:rPr>
              <a:t>To receive waste Carbon Dioxide, to exhale in the air.</a:t>
            </a:r>
          </a:p>
        </p:txBody>
      </p:sp>
    </p:spTree>
    <p:extLst>
      <p:ext uri="{BB962C8B-B14F-4D97-AF65-F5344CB8AC3E}">
        <p14:creationId xmlns:p14="http://schemas.microsoft.com/office/powerpoint/2010/main" val="3189707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267">
                                            <p:txEl>
                                              <p:pRg st="2" end="2"/>
                                            </p:txEl>
                                          </p:spTgt>
                                        </p:tgtEl>
                                        <p:attrNameLst>
                                          <p:attrName>style.visibility</p:attrName>
                                        </p:attrNameLst>
                                      </p:cBhvr>
                                      <p:to>
                                        <p:strVal val="visible"/>
                                      </p:to>
                                    </p:set>
                                    <p:animEffect transition="in" filter="fade">
                                      <p:cBhvr>
                                        <p:cTn id="7" dur="2000"/>
                                        <p:tgtEl>
                                          <p:spTgt spid="11267">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1267">
                                            <p:txEl>
                                              <p:pRg st="4" end="4"/>
                                            </p:txEl>
                                          </p:spTgt>
                                        </p:tgtEl>
                                        <p:attrNameLst>
                                          <p:attrName>style.visibility</p:attrName>
                                        </p:attrNameLst>
                                      </p:cBhvr>
                                      <p:to>
                                        <p:strVal val="visible"/>
                                      </p:to>
                                    </p:set>
                                    <p:animEffect transition="in" filter="fade">
                                      <p:cBhvr>
                                        <p:cTn id="10" dur="2000"/>
                                        <p:tgtEl>
                                          <p:spTgt spid="1126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183880" cy="1051560"/>
          </a:xfrm>
        </p:spPr>
        <p:txBody>
          <a:bodyPr/>
          <a:lstStyle/>
          <a:p>
            <a:pPr fontAlgn="auto">
              <a:spcAft>
                <a:spcPts val="0"/>
              </a:spcAft>
              <a:defRPr/>
            </a:pPr>
            <a:r>
              <a:rPr lang="en-GB" dirty="0" smtClean="0"/>
              <a:t>Functions of the blood</a:t>
            </a:r>
            <a:endParaRPr lang="en-GB" dirty="0"/>
          </a:p>
        </p:txBody>
      </p:sp>
      <p:sp>
        <p:nvSpPr>
          <p:cNvPr id="19458" name="Content Placeholder 2"/>
          <p:cNvSpPr>
            <a:spLocks noGrp="1"/>
          </p:cNvSpPr>
          <p:nvPr>
            <p:ph idx="1"/>
          </p:nvPr>
        </p:nvSpPr>
        <p:spPr>
          <a:xfrm>
            <a:off x="468313" y="1557338"/>
            <a:ext cx="8183562" cy="4187825"/>
          </a:xfrm>
        </p:spPr>
        <p:txBody>
          <a:bodyPr/>
          <a:lstStyle/>
          <a:p>
            <a:pPr>
              <a:buFont typeface="Wingdings 2" pitchFamily="18" charset="2"/>
              <a:buNone/>
            </a:pPr>
            <a:endParaRPr lang="en-GB" smtClean="0"/>
          </a:p>
        </p:txBody>
      </p:sp>
      <p:sp>
        <p:nvSpPr>
          <p:cNvPr id="4" name="Rectangle 18"/>
          <p:cNvSpPr>
            <a:spLocks noChangeArrowheads="1"/>
          </p:cNvSpPr>
          <p:nvPr/>
        </p:nvSpPr>
        <p:spPr bwMode="auto">
          <a:xfrm>
            <a:off x="539750" y="4652963"/>
            <a:ext cx="8208963" cy="1368425"/>
          </a:xfrm>
          <a:prstGeom prst="rect">
            <a:avLst/>
          </a:prstGeom>
          <a:solidFill>
            <a:srgbClr val="E1F0FF"/>
          </a:solidFill>
          <a:ln w="31750">
            <a:solidFill>
              <a:srgbClr val="FF6600"/>
            </a:solidFill>
            <a:miter lim="800000"/>
            <a:headEnd/>
            <a:tailEnd/>
          </a:ln>
        </p:spPr>
        <p:txBody>
          <a:bodyPr wrap="none" anchor="ctr"/>
          <a:lstStyle/>
          <a:p>
            <a:endParaRPr lang="en-GB">
              <a:latin typeface="Trebuchet MS" pitchFamily="34" charset="0"/>
            </a:endParaRPr>
          </a:p>
        </p:txBody>
      </p:sp>
      <p:sp>
        <p:nvSpPr>
          <p:cNvPr id="5" name="Rectangle 17"/>
          <p:cNvSpPr>
            <a:spLocks noChangeArrowheads="1"/>
          </p:cNvSpPr>
          <p:nvPr/>
        </p:nvSpPr>
        <p:spPr bwMode="auto">
          <a:xfrm>
            <a:off x="539750" y="3429000"/>
            <a:ext cx="8208963" cy="1079500"/>
          </a:xfrm>
          <a:prstGeom prst="rect">
            <a:avLst/>
          </a:prstGeom>
          <a:solidFill>
            <a:srgbClr val="E1F0FF"/>
          </a:solidFill>
          <a:ln w="31750">
            <a:solidFill>
              <a:srgbClr val="FF6600"/>
            </a:solidFill>
            <a:miter lim="800000"/>
            <a:headEnd/>
            <a:tailEnd/>
          </a:ln>
        </p:spPr>
        <p:txBody>
          <a:bodyPr wrap="none" anchor="ctr"/>
          <a:lstStyle/>
          <a:p>
            <a:endParaRPr lang="en-GB">
              <a:latin typeface="Trebuchet MS" pitchFamily="34" charset="0"/>
            </a:endParaRPr>
          </a:p>
        </p:txBody>
      </p:sp>
      <p:sp>
        <p:nvSpPr>
          <p:cNvPr id="6" name="Rectangle 16"/>
          <p:cNvSpPr>
            <a:spLocks noChangeArrowheads="1"/>
          </p:cNvSpPr>
          <p:nvPr/>
        </p:nvSpPr>
        <p:spPr bwMode="auto">
          <a:xfrm>
            <a:off x="539750" y="1916113"/>
            <a:ext cx="8208963" cy="1368425"/>
          </a:xfrm>
          <a:prstGeom prst="rect">
            <a:avLst/>
          </a:prstGeom>
          <a:solidFill>
            <a:srgbClr val="E1F0FF"/>
          </a:solidFill>
          <a:ln w="31750">
            <a:solidFill>
              <a:srgbClr val="FF6600"/>
            </a:solidFill>
            <a:miter lim="800000"/>
            <a:headEnd/>
            <a:tailEnd/>
          </a:ln>
        </p:spPr>
        <p:txBody>
          <a:bodyPr wrap="none" anchor="ctr"/>
          <a:lstStyle/>
          <a:p>
            <a:endParaRPr lang="en-GB">
              <a:latin typeface="Trebuchet MS" pitchFamily="34" charset="0"/>
            </a:endParaRPr>
          </a:p>
        </p:txBody>
      </p:sp>
      <p:sp>
        <p:nvSpPr>
          <p:cNvPr id="7" name="Text Box 6"/>
          <p:cNvSpPr txBox="1">
            <a:spLocks noChangeArrowheads="1"/>
          </p:cNvSpPr>
          <p:nvPr/>
        </p:nvSpPr>
        <p:spPr bwMode="auto">
          <a:xfrm>
            <a:off x="611188" y="1989138"/>
            <a:ext cx="6985000" cy="1201737"/>
          </a:xfrm>
          <a:prstGeom prst="rect">
            <a:avLst/>
          </a:prstGeom>
          <a:noFill/>
          <a:ln w="9525">
            <a:noFill/>
            <a:miter lim="800000"/>
            <a:headEnd/>
            <a:tailEnd/>
          </a:ln>
          <a:effectLst/>
        </p:spPr>
        <p:txBody>
          <a:bodyPr>
            <a:spAutoFit/>
          </a:bodyPr>
          <a:lstStyle/>
          <a:p>
            <a:pPr marL="457200" indent="-457200" fontAlgn="auto">
              <a:spcBef>
                <a:spcPct val="50000"/>
              </a:spcBef>
              <a:spcAft>
                <a:spcPts val="0"/>
              </a:spcAft>
              <a:defRPr/>
            </a:pPr>
            <a:r>
              <a:rPr lang="en-GB" sz="2400" dirty="0">
                <a:solidFill>
                  <a:schemeClr val="tx1">
                    <a:lumMod val="95000"/>
                    <a:lumOff val="5000"/>
                  </a:schemeClr>
                </a:solidFill>
                <a:latin typeface="+mn-lt"/>
              </a:rPr>
              <a:t>1.	Transporting substances around the body. These include oxygen, glucose, carbon dioxide, nutrients, water and waste products.</a:t>
            </a:r>
          </a:p>
        </p:txBody>
      </p:sp>
      <p:pic>
        <p:nvPicPr>
          <p:cNvPr id="8" name="Picture 10" descr="WiB_Blood_in_capillary_CELLS"/>
          <p:cNvPicPr>
            <a:picLocks noChangeAspect="1" noChangeArrowheads="1"/>
          </p:cNvPicPr>
          <p:nvPr/>
        </p:nvPicPr>
        <p:blipFill>
          <a:blip r:embed="rId3"/>
          <a:srcRect/>
          <a:stretch>
            <a:fillRect/>
          </a:stretch>
        </p:blipFill>
        <p:spPr bwMode="auto">
          <a:xfrm rot="446896" flipH="1">
            <a:off x="7470775" y="2089150"/>
            <a:ext cx="1609725" cy="1073150"/>
          </a:xfrm>
          <a:prstGeom prst="rect">
            <a:avLst/>
          </a:prstGeom>
          <a:noFill/>
          <a:ln w="9525">
            <a:noFill/>
            <a:miter lim="800000"/>
            <a:headEnd/>
            <a:tailEnd/>
          </a:ln>
        </p:spPr>
      </p:pic>
      <p:pic>
        <p:nvPicPr>
          <p:cNvPr id="9" name="Picture 12" descr="vasodilation(MX)"/>
          <p:cNvPicPr>
            <a:picLocks noChangeAspect="1" noChangeArrowheads="1"/>
          </p:cNvPicPr>
          <p:nvPr/>
        </p:nvPicPr>
        <p:blipFill>
          <a:blip r:embed="rId4"/>
          <a:srcRect/>
          <a:stretch>
            <a:fillRect/>
          </a:stretch>
        </p:blipFill>
        <p:spPr bwMode="auto">
          <a:xfrm>
            <a:off x="395288" y="3429000"/>
            <a:ext cx="1728787" cy="984250"/>
          </a:xfrm>
          <a:prstGeom prst="rect">
            <a:avLst/>
          </a:prstGeom>
          <a:noFill/>
          <a:ln w="9525">
            <a:noFill/>
            <a:miter lim="800000"/>
            <a:headEnd/>
            <a:tailEnd/>
          </a:ln>
        </p:spPr>
      </p:pic>
      <p:pic>
        <p:nvPicPr>
          <p:cNvPr id="10" name="Picture 13" descr="WiB_white_blood_cell_RC"/>
          <p:cNvPicPr>
            <a:picLocks noChangeAspect="1" noChangeArrowheads="1"/>
          </p:cNvPicPr>
          <p:nvPr/>
        </p:nvPicPr>
        <p:blipFill>
          <a:blip r:embed="rId5"/>
          <a:srcRect/>
          <a:stretch>
            <a:fillRect/>
          </a:stretch>
        </p:blipFill>
        <p:spPr bwMode="auto">
          <a:xfrm>
            <a:off x="7235825" y="4652963"/>
            <a:ext cx="1728788" cy="1235075"/>
          </a:xfrm>
          <a:prstGeom prst="rect">
            <a:avLst/>
          </a:prstGeom>
          <a:noFill/>
          <a:effectLst>
            <a:outerShdw dist="107763" dir="2700000" algn="ctr" rotWithShape="0">
              <a:srgbClr val="808080">
                <a:alpha val="50000"/>
              </a:srgbClr>
            </a:outerShdw>
          </a:effectLst>
        </p:spPr>
      </p:pic>
      <p:sp>
        <p:nvSpPr>
          <p:cNvPr id="11" name="Text Box 14"/>
          <p:cNvSpPr txBox="1">
            <a:spLocks noChangeArrowheads="1"/>
          </p:cNvSpPr>
          <p:nvPr/>
        </p:nvSpPr>
        <p:spPr bwMode="auto">
          <a:xfrm>
            <a:off x="611188" y="4724400"/>
            <a:ext cx="6481762" cy="1201738"/>
          </a:xfrm>
          <a:prstGeom prst="rect">
            <a:avLst/>
          </a:prstGeom>
          <a:noFill/>
          <a:ln w="9525">
            <a:noFill/>
            <a:miter lim="800000"/>
            <a:headEnd/>
            <a:tailEnd/>
          </a:ln>
          <a:effectLst/>
        </p:spPr>
        <p:txBody>
          <a:bodyPr>
            <a:spAutoFit/>
          </a:bodyPr>
          <a:lstStyle/>
          <a:p>
            <a:pPr marL="457200" indent="-457200" fontAlgn="auto">
              <a:spcBef>
                <a:spcPct val="50000"/>
              </a:spcBef>
              <a:spcAft>
                <a:spcPts val="0"/>
              </a:spcAft>
              <a:defRPr/>
            </a:pPr>
            <a:r>
              <a:rPr lang="en-GB" sz="2000" dirty="0">
                <a:solidFill>
                  <a:schemeClr val="tx1">
                    <a:lumMod val="95000"/>
                    <a:lumOff val="5000"/>
                  </a:schemeClr>
                </a:solidFill>
                <a:latin typeface="+mn-lt"/>
              </a:rPr>
              <a:t>3.</a:t>
            </a:r>
            <a:r>
              <a:rPr lang="en-GB" sz="2400" dirty="0">
                <a:solidFill>
                  <a:schemeClr val="tx1">
                    <a:lumMod val="95000"/>
                    <a:lumOff val="5000"/>
                  </a:schemeClr>
                </a:solidFill>
                <a:latin typeface="+mn-lt"/>
              </a:rPr>
              <a:t>	Protecting the body. Blood contains cells and anti-bodies that fight infection and clotting agents to stop bleeding.</a:t>
            </a:r>
            <a:endParaRPr lang="en-GB" sz="2000" dirty="0">
              <a:solidFill>
                <a:schemeClr val="tx1">
                  <a:lumMod val="95000"/>
                  <a:lumOff val="5000"/>
                </a:schemeClr>
              </a:solidFill>
              <a:latin typeface="+mn-lt"/>
            </a:endParaRPr>
          </a:p>
        </p:txBody>
      </p:sp>
      <p:sp>
        <p:nvSpPr>
          <p:cNvPr id="12" name="Text Box 15"/>
          <p:cNvSpPr txBox="1">
            <a:spLocks noChangeArrowheads="1"/>
          </p:cNvSpPr>
          <p:nvPr/>
        </p:nvSpPr>
        <p:spPr bwMode="auto">
          <a:xfrm>
            <a:off x="2700338" y="3716338"/>
            <a:ext cx="5400675" cy="461962"/>
          </a:xfrm>
          <a:prstGeom prst="rect">
            <a:avLst/>
          </a:prstGeom>
          <a:noFill/>
          <a:ln w="9525">
            <a:noFill/>
            <a:miter lim="800000"/>
            <a:headEnd/>
            <a:tailEnd/>
          </a:ln>
          <a:effectLst/>
        </p:spPr>
        <p:txBody>
          <a:bodyPr>
            <a:spAutoFit/>
          </a:bodyPr>
          <a:lstStyle/>
          <a:p>
            <a:pPr marL="457200" indent="-457200" fontAlgn="auto">
              <a:spcBef>
                <a:spcPct val="50000"/>
              </a:spcBef>
              <a:spcAft>
                <a:spcPts val="0"/>
              </a:spcAft>
              <a:defRPr/>
            </a:pPr>
            <a:r>
              <a:rPr lang="en-GB" sz="2400" dirty="0">
                <a:solidFill>
                  <a:schemeClr val="tx1">
                    <a:lumMod val="95000"/>
                    <a:lumOff val="5000"/>
                  </a:schemeClr>
                </a:solidFill>
                <a:latin typeface="+mn-lt"/>
              </a:rPr>
              <a:t>2.	Controlling body temperature.</a:t>
            </a:r>
          </a:p>
        </p:txBody>
      </p:sp>
    </p:spTree>
    <p:extLst>
      <p:ext uri="{BB962C8B-B14F-4D97-AF65-F5344CB8AC3E}">
        <p14:creationId xmlns:p14="http://schemas.microsoft.com/office/powerpoint/2010/main" val="1976532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par>
                                <p:cTn id="19" presetID="10"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par>
                                <p:cTn id="30" presetID="10" presetClass="entr" presetSubtype="0" fill="hold"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p:bldP spid="11" grpId="0"/>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183880" cy="1051560"/>
          </a:xfrm>
        </p:spPr>
        <p:txBody>
          <a:bodyPr/>
          <a:lstStyle/>
          <a:p>
            <a:pPr fontAlgn="auto">
              <a:spcAft>
                <a:spcPts val="0"/>
              </a:spcAft>
              <a:defRPr/>
            </a:pPr>
            <a:r>
              <a:rPr lang="en-GB" dirty="0" smtClean="0"/>
              <a:t>The Blood</a:t>
            </a:r>
            <a:endParaRPr lang="en-GB" dirty="0"/>
          </a:p>
        </p:txBody>
      </p:sp>
      <p:sp>
        <p:nvSpPr>
          <p:cNvPr id="4" name="Text Box 4"/>
          <p:cNvSpPr txBox="1">
            <a:spLocks noChangeArrowheads="1"/>
          </p:cNvSpPr>
          <p:nvPr/>
        </p:nvSpPr>
        <p:spPr bwMode="auto">
          <a:xfrm>
            <a:off x="684213" y="1557338"/>
            <a:ext cx="7127875" cy="830262"/>
          </a:xfrm>
          <a:prstGeom prst="rect">
            <a:avLst/>
          </a:prstGeom>
          <a:noFill/>
          <a:ln w="9525">
            <a:noFill/>
            <a:miter lim="800000"/>
            <a:headEnd/>
            <a:tailEnd/>
          </a:ln>
          <a:effectLst/>
        </p:spPr>
        <p:txBody>
          <a:bodyPr>
            <a:spAutoFit/>
          </a:bodyPr>
          <a:lstStyle/>
          <a:p>
            <a:pPr fontAlgn="auto">
              <a:spcBef>
                <a:spcPts val="0"/>
              </a:spcBef>
              <a:spcAft>
                <a:spcPts val="0"/>
              </a:spcAft>
              <a:defRPr/>
            </a:pPr>
            <a:r>
              <a:rPr lang="en-GB" sz="2400" dirty="0">
                <a:solidFill>
                  <a:schemeClr val="tx1">
                    <a:lumMod val="95000"/>
                    <a:lumOff val="5000"/>
                  </a:schemeClr>
                </a:solidFill>
                <a:latin typeface="+mn-lt"/>
              </a:rPr>
              <a:t>Blood is the body’s means of transporting substances around. It transports:</a:t>
            </a:r>
          </a:p>
        </p:txBody>
      </p:sp>
      <p:sp>
        <p:nvSpPr>
          <p:cNvPr id="5" name="Text Box 5"/>
          <p:cNvSpPr txBox="1">
            <a:spLocks noChangeArrowheads="1"/>
          </p:cNvSpPr>
          <p:nvPr/>
        </p:nvSpPr>
        <p:spPr bwMode="auto">
          <a:xfrm>
            <a:off x="684213" y="2565400"/>
            <a:ext cx="8064500" cy="3784600"/>
          </a:xfrm>
          <a:prstGeom prst="rect">
            <a:avLst/>
          </a:prstGeom>
          <a:noFill/>
          <a:ln w="9525" algn="ctr">
            <a:noFill/>
            <a:miter lim="800000"/>
            <a:headEnd/>
            <a:tailEnd/>
          </a:ln>
          <a:effectLst/>
        </p:spPr>
        <p:txBody>
          <a:bodyPr>
            <a:spAutoFit/>
          </a:bodyPr>
          <a:lstStyle/>
          <a:p>
            <a:pPr marL="355600" indent="-355600" fontAlgn="auto">
              <a:spcBef>
                <a:spcPct val="50000"/>
              </a:spcBef>
              <a:spcAft>
                <a:spcPts val="0"/>
              </a:spcAft>
              <a:buFontTx/>
              <a:buBlip>
                <a:blip r:embed="rId3"/>
              </a:buBlip>
              <a:defRPr/>
            </a:pPr>
            <a:r>
              <a:rPr lang="en-GB" sz="2400" dirty="0">
                <a:solidFill>
                  <a:schemeClr val="tx1">
                    <a:lumMod val="95000"/>
                    <a:lumOff val="5000"/>
                  </a:schemeClr>
                </a:solidFill>
                <a:latin typeface="+mn-lt"/>
                <a:cs typeface="Arial" charset="0"/>
              </a:rPr>
              <a:t>oxygen from the lungs to the heart and then to the body’s tissues</a:t>
            </a:r>
          </a:p>
          <a:p>
            <a:pPr marL="355600" indent="-355600" fontAlgn="auto">
              <a:spcBef>
                <a:spcPct val="50000"/>
              </a:spcBef>
              <a:spcAft>
                <a:spcPts val="0"/>
              </a:spcAft>
              <a:buFontTx/>
              <a:buBlip>
                <a:blip r:embed="rId3"/>
              </a:buBlip>
              <a:defRPr/>
            </a:pPr>
            <a:r>
              <a:rPr lang="en-GB" sz="2400" dirty="0">
                <a:solidFill>
                  <a:schemeClr val="tx1">
                    <a:lumMod val="95000"/>
                    <a:lumOff val="5000"/>
                  </a:schemeClr>
                </a:solidFill>
                <a:latin typeface="+mn-lt"/>
                <a:cs typeface="Arial" charset="0"/>
              </a:rPr>
              <a:t>carbon dioxide from the tissues to the heart and then to the lungs to be expired</a:t>
            </a:r>
          </a:p>
          <a:p>
            <a:pPr marL="355600" indent="-355600" fontAlgn="auto">
              <a:spcBef>
                <a:spcPct val="50000"/>
              </a:spcBef>
              <a:spcAft>
                <a:spcPts val="0"/>
              </a:spcAft>
              <a:buFontTx/>
              <a:buBlip>
                <a:blip r:embed="rId3"/>
              </a:buBlip>
              <a:defRPr/>
            </a:pPr>
            <a:r>
              <a:rPr lang="en-GB" sz="2400" dirty="0">
                <a:solidFill>
                  <a:schemeClr val="tx1">
                    <a:lumMod val="95000"/>
                    <a:lumOff val="5000"/>
                  </a:schemeClr>
                </a:solidFill>
                <a:latin typeface="+mn-lt"/>
                <a:cs typeface="Arial" charset="0"/>
              </a:rPr>
              <a:t>materials like hormones from one organ to another</a:t>
            </a:r>
          </a:p>
          <a:p>
            <a:pPr marL="355600" indent="-355600" fontAlgn="auto">
              <a:spcBef>
                <a:spcPct val="50000"/>
              </a:spcBef>
              <a:spcAft>
                <a:spcPts val="0"/>
              </a:spcAft>
              <a:buFontTx/>
              <a:buBlip>
                <a:blip r:embed="rId3"/>
              </a:buBlip>
              <a:defRPr/>
            </a:pPr>
            <a:r>
              <a:rPr lang="en-GB" sz="2400" dirty="0">
                <a:solidFill>
                  <a:schemeClr val="tx1">
                    <a:lumMod val="95000"/>
                    <a:lumOff val="5000"/>
                  </a:schemeClr>
                </a:solidFill>
                <a:latin typeface="+mn-lt"/>
                <a:cs typeface="Arial" charset="0"/>
              </a:rPr>
              <a:t>nutrients (especially glucose) and minerals from the intestines to the tissues</a:t>
            </a:r>
          </a:p>
          <a:p>
            <a:pPr marL="355600" indent="-355600" fontAlgn="auto">
              <a:spcBef>
                <a:spcPct val="50000"/>
              </a:spcBef>
              <a:spcAft>
                <a:spcPts val="0"/>
              </a:spcAft>
              <a:buFontTx/>
              <a:buBlip>
                <a:blip r:embed="rId3"/>
              </a:buBlip>
              <a:defRPr/>
            </a:pPr>
            <a:r>
              <a:rPr lang="en-GB" sz="2400" dirty="0">
                <a:solidFill>
                  <a:schemeClr val="tx1">
                    <a:lumMod val="95000"/>
                    <a:lumOff val="5000"/>
                  </a:schemeClr>
                </a:solidFill>
                <a:latin typeface="+mn-lt"/>
                <a:cs typeface="Arial" charset="0"/>
              </a:rPr>
              <a:t>waste products to the kidneys.</a:t>
            </a:r>
          </a:p>
        </p:txBody>
      </p:sp>
    </p:spTree>
    <p:extLst>
      <p:ext uri="{BB962C8B-B14F-4D97-AF65-F5344CB8AC3E}">
        <p14:creationId xmlns:p14="http://schemas.microsoft.com/office/powerpoint/2010/main" val="38201617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70832"/>
            <a:ext cx="8183880" cy="1051560"/>
          </a:xfrm>
        </p:spPr>
        <p:txBody>
          <a:bodyPr/>
          <a:lstStyle/>
          <a:p>
            <a:pPr fontAlgn="auto">
              <a:spcAft>
                <a:spcPts val="0"/>
              </a:spcAft>
              <a:defRPr/>
            </a:pPr>
            <a:r>
              <a:rPr lang="en-GB" dirty="0" smtClean="0"/>
              <a:t>Blood Vessels</a:t>
            </a:r>
            <a:endParaRPr lang="en-GB" dirty="0"/>
          </a:p>
        </p:txBody>
      </p:sp>
      <p:sp>
        <p:nvSpPr>
          <p:cNvPr id="26626" name="Text Box 9"/>
          <p:cNvSpPr txBox="1">
            <a:spLocks noChangeArrowheads="1"/>
          </p:cNvSpPr>
          <p:nvPr/>
        </p:nvSpPr>
        <p:spPr bwMode="auto">
          <a:xfrm>
            <a:off x="323850" y="992188"/>
            <a:ext cx="7777163" cy="708025"/>
          </a:xfrm>
          <a:prstGeom prst="rect">
            <a:avLst/>
          </a:prstGeom>
          <a:noFill/>
          <a:ln w="9525">
            <a:noFill/>
            <a:miter lim="800000"/>
            <a:headEnd/>
            <a:tailEnd/>
          </a:ln>
        </p:spPr>
        <p:txBody>
          <a:bodyPr>
            <a:spAutoFit/>
          </a:bodyPr>
          <a:lstStyle/>
          <a:p>
            <a:r>
              <a:rPr lang="en-GB" sz="2000">
                <a:solidFill>
                  <a:srgbClr val="010066"/>
                </a:solidFill>
                <a:latin typeface="Trebuchet MS" pitchFamily="34" charset="0"/>
              </a:rPr>
              <a:t>There are </a:t>
            </a:r>
            <a:r>
              <a:rPr lang="en-GB" sz="2000">
                <a:solidFill>
                  <a:srgbClr val="FF6600"/>
                </a:solidFill>
                <a:latin typeface="Trebuchet MS" pitchFamily="34" charset="0"/>
              </a:rPr>
              <a:t>three types</a:t>
            </a:r>
            <a:r>
              <a:rPr lang="en-GB" sz="2000">
                <a:solidFill>
                  <a:srgbClr val="010066"/>
                </a:solidFill>
                <a:latin typeface="Trebuchet MS" pitchFamily="34" charset="0"/>
              </a:rPr>
              <a:t> of </a:t>
            </a:r>
            <a:r>
              <a:rPr lang="en-GB" sz="2000">
                <a:solidFill>
                  <a:srgbClr val="FF6600"/>
                </a:solidFill>
                <a:latin typeface="Trebuchet MS" pitchFamily="34" charset="0"/>
              </a:rPr>
              <a:t>blood vessels</a:t>
            </a:r>
            <a:r>
              <a:rPr lang="en-GB" sz="2000">
                <a:solidFill>
                  <a:srgbClr val="010066"/>
                </a:solidFill>
                <a:latin typeface="Trebuchet MS" pitchFamily="34" charset="0"/>
              </a:rPr>
              <a:t>, as shown in this </a:t>
            </a:r>
            <a:r>
              <a:rPr lang="en-GB" sz="2000">
                <a:solidFill>
                  <a:srgbClr val="000066"/>
                </a:solidFill>
                <a:latin typeface="Trebuchet MS" pitchFamily="34" charset="0"/>
              </a:rPr>
              <a:t>magnified part of the circulatory system.</a:t>
            </a:r>
          </a:p>
        </p:txBody>
      </p:sp>
      <p:sp>
        <p:nvSpPr>
          <p:cNvPr id="26627" name="Text Box 10"/>
          <p:cNvSpPr txBox="1">
            <a:spLocks noChangeArrowheads="1"/>
          </p:cNvSpPr>
          <p:nvPr/>
        </p:nvSpPr>
        <p:spPr bwMode="auto">
          <a:xfrm>
            <a:off x="1187450" y="6111875"/>
            <a:ext cx="6738938" cy="485775"/>
          </a:xfrm>
          <a:prstGeom prst="rect">
            <a:avLst/>
          </a:prstGeom>
          <a:noFill/>
          <a:ln w="28575">
            <a:solidFill>
              <a:srgbClr val="FF6600"/>
            </a:solidFill>
            <a:miter lim="800000"/>
            <a:headEnd/>
            <a:tailEnd/>
          </a:ln>
        </p:spPr>
        <p:txBody>
          <a:bodyPr>
            <a:spAutoFit/>
          </a:bodyPr>
          <a:lstStyle/>
          <a:p>
            <a:pPr algn="ctr"/>
            <a:r>
              <a:rPr lang="en-GB">
                <a:solidFill>
                  <a:srgbClr val="010066"/>
                </a:solidFill>
                <a:latin typeface="Trebuchet MS" pitchFamily="34" charset="0"/>
              </a:rPr>
              <a:t>Why are there different types of blood vessels?</a:t>
            </a:r>
          </a:p>
        </p:txBody>
      </p:sp>
      <p:pic>
        <p:nvPicPr>
          <p:cNvPr id="26628" name="Picture 11" descr="BV_capillary_bed"/>
          <p:cNvPicPr>
            <a:picLocks noChangeAspect="1" noChangeArrowheads="1"/>
          </p:cNvPicPr>
          <p:nvPr/>
        </p:nvPicPr>
        <p:blipFill>
          <a:blip r:embed="rId3"/>
          <a:srcRect/>
          <a:stretch>
            <a:fillRect/>
          </a:stretch>
        </p:blipFill>
        <p:spPr bwMode="auto">
          <a:xfrm>
            <a:off x="1911350" y="2425700"/>
            <a:ext cx="5240338" cy="3811588"/>
          </a:xfrm>
          <a:prstGeom prst="rect">
            <a:avLst/>
          </a:prstGeom>
          <a:noFill/>
          <a:ln w="9525">
            <a:noFill/>
            <a:miter lim="800000"/>
            <a:headEnd/>
            <a:tailEnd/>
          </a:ln>
        </p:spPr>
      </p:pic>
      <p:sp>
        <p:nvSpPr>
          <p:cNvPr id="26629" name="Text Box 13"/>
          <p:cNvSpPr txBox="1">
            <a:spLocks noChangeArrowheads="1"/>
          </p:cNvSpPr>
          <p:nvPr/>
        </p:nvSpPr>
        <p:spPr bwMode="auto">
          <a:xfrm>
            <a:off x="1562100" y="1814513"/>
            <a:ext cx="1871663" cy="695325"/>
          </a:xfrm>
          <a:prstGeom prst="rect">
            <a:avLst/>
          </a:prstGeom>
          <a:noFill/>
          <a:ln w="9525">
            <a:noFill/>
            <a:miter lim="800000"/>
            <a:headEnd/>
            <a:tailEnd/>
          </a:ln>
        </p:spPr>
        <p:txBody>
          <a:bodyPr>
            <a:spAutoFit/>
          </a:bodyPr>
          <a:lstStyle/>
          <a:p>
            <a:pPr algn="ctr">
              <a:lnSpc>
                <a:spcPct val="90000"/>
              </a:lnSpc>
            </a:pPr>
            <a:r>
              <a:rPr lang="en-GB" sz="2200">
                <a:solidFill>
                  <a:srgbClr val="CC0000"/>
                </a:solidFill>
                <a:latin typeface="Trebuchet MS" pitchFamily="34" charset="0"/>
              </a:rPr>
              <a:t>blood from the heart </a:t>
            </a:r>
          </a:p>
        </p:txBody>
      </p:sp>
      <p:sp>
        <p:nvSpPr>
          <p:cNvPr id="26630" name="AutoShape 14"/>
          <p:cNvSpPr>
            <a:spLocks noChangeAspect="1" noChangeArrowheads="1"/>
          </p:cNvSpPr>
          <p:nvPr/>
        </p:nvSpPr>
        <p:spPr bwMode="auto">
          <a:xfrm rot="16200000" flipH="1">
            <a:off x="2256631" y="2551907"/>
            <a:ext cx="454025" cy="325438"/>
          </a:xfrm>
          <a:prstGeom prst="rightArrow">
            <a:avLst>
              <a:gd name="adj1" fmla="val 44056"/>
              <a:gd name="adj2" fmla="val 58660"/>
            </a:avLst>
          </a:prstGeom>
          <a:solidFill>
            <a:srgbClr val="CC0000"/>
          </a:solidFill>
          <a:ln w="50800">
            <a:solidFill>
              <a:srgbClr val="010066"/>
            </a:solidFill>
            <a:miter lim="800000"/>
            <a:headEnd/>
            <a:tailEnd/>
          </a:ln>
        </p:spPr>
        <p:txBody>
          <a:bodyPr vert="eaVert" wrap="none" anchor="ctr"/>
          <a:lstStyle/>
          <a:p>
            <a:pPr algn="ctr"/>
            <a:endParaRPr lang="en-US">
              <a:latin typeface="Trebuchet MS" pitchFamily="34" charset="0"/>
            </a:endParaRPr>
          </a:p>
        </p:txBody>
      </p:sp>
      <p:grpSp>
        <p:nvGrpSpPr>
          <p:cNvPr id="26631" name="Group 15"/>
          <p:cNvGrpSpPr>
            <a:grpSpLocks/>
          </p:cNvGrpSpPr>
          <p:nvPr/>
        </p:nvGrpSpPr>
        <p:grpSpPr bwMode="auto">
          <a:xfrm>
            <a:off x="5724525" y="1773238"/>
            <a:ext cx="1871663" cy="1168400"/>
            <a:chOff x="3606" y="899"/>
            <a:chExt cx="1179" cy="736"/>
          </a:xfrm>
        </p:grpSpPr>
        <p:sp>
          <p:nvSpPr>
            <p:cNvPr id="26642" name="Text Box 16"/>
            <p:cNvSpPr txBox="1">
              <a:spLocks noChangeArrowheads="1"/>
            </p:cNvSpPr>
            <p:nvPr/>
          </p:nvSpPr>
          <p:spPr bwMode="auto">
            <a:xfrm>
              <a:off x="3606" y="899"/>
              <a:ext cx="1179" cy="438"/>
            </a:xfrm>
            <a:prstGeom prst="rect">
              <a:avLst/>
            </a:prstGeom>
            <a:noFill/>
            <a:ln w="9525">
              <a:noFill/>
              <a:miter lim="800000"/>
              <a:headEnd/>
              <a:tailEnd/>
            </a:ln>
          </p:spPr>
          <p:txBody>
            <a:bodyPr>
              <a:spAutoFit/>
            </a:bodyPr>
            <a:lstStyle/>
            <a:p>
              <a:pPr algn="ctr">
                <a:lnSpc>
                  <a:spcPct val="90000"/>
                </a:lnSpc>
              </a:pPr>
              <a:r>
                <a:rPr lang="en-GB" sz="2200">
                  <a:solidFill>
                    <a:srgbClr val="004B96"/>
                  </a:solidFill>
                  <a:latin typeface="Trebuchet MS" pitchFamily="34" charset="0"/>
                </a:rPr>
                <a:t>blood to the heart</a:t>
              </a:r>
            </a:p>
          </p:txBody>
        </p:sp>
        <p:sp>
          <p:nvSpPr>
            <p:cNvPr id="26643" name="AutoShape 17"/>
            <p:cNvSpPr>
              <a:spLocks noChangeAspect="1" noChangeArrowheads="1"/>
            </p:cNvSpPr>
            <p:nvPr/>
          </p:nvSpPr>
          <p:spPr bwMode="auto">
            <a:xfrm rot="5400000" flipH="1" flipV="1">
              <a:off x="4074" y="1389"/>
              <a:ext cx="286" cy="205"/>
            </a:xfrm>
            <a:prstGeom prst="rightArrow">
              <a:avLst>
                <a:gd name="adj1" fmla="val 44056"/>
                <a:gd name="adj2" fmla="val 58660"/>
              </a:avLst>
            </a:prstGeom>
            <a:solidFill>
              <a:srgbClr val="004B96"/>
            </a:solidFill>
            <a:ln w="50800">
              <a:solidFill>
                <a:srgbClr val="010066"/>
              </a:solidFill>
              <a:miter lim="800000"/>
              <a:headEnd/>
              <a:tailEnd/>
            </a:ln>
          </p:spPr>
          <p:txBody>
            <a:bodyPr wrap="none" anchor="ctr"/>
            <a:lstStyle/>
            <a:p>
              <a:endParaRPr lang="en-GB">
                <a:latin typeface="Trebuchet MS" pitchFamily="34" charset="0"/>
              </a:endParaRPr>
            </a:p>
          </p:txBody>
        </p:sp>
      </p:grpSp>
      <p:sp>
        <p:nvSpPr>
          <p:cNvPr id="26632" name="Text Box 19"/>
          <p:cNvSpPr txBox="1">
            <a:spLocks noChangeArrowheads="1"/>
          </p:cNvSpPr>
          <p:nvPr/>
        </p:nvSpPr>
        <p:spPr bwMode="auto">
          <a:xfrm>
            <a:off x="588963" y="3311525"/>
            <a:ext cx="1174750" cy="519113"/>
          </a:xfrm>
          <a:prstGeom prst="rect">
            <a:avLst/>
          </a:prstGeom>
          <a:noFill/>
          <a:ln w="9525">
            <a:noFill/>
            <a:miter lim="800000"/>
            <a:headEnd/>
            <a:tailEnd/>
          </a:ln>
        </p:spPr>
        <p:txBody>
          <a:bodyPr wrap="none">
            <a:spAutoFit/>
          </a:bodyPr>
          <a:lstStyle/>
          <a:p>
            <a:pPr algn="ctr"/>
            <a:r>
              <a:rPr lang="en-GB" sz="2800">
                <a:solidFill>
                  <a:srgbClr val="CC0000"/>
                </a:solidFill>
                <a:latin typeface="Trebuchet MS" pitchFamily="34" charset="0"/>
              </a:rPr>
              <a:t>artery</a:t>
            </a:r>
          </a:p>
        </p:txBody>
      </p:sp>
      <p:sp>
        <p:nvSpPr>
          <p:cNvPr id="26633" name="AutoShape 24"/>
          <p:cNvSpPr>
            <a:spLocks noChangeArrowheads="1"/>
          </p:cNvSpPr>
          <p:nvPr/>
        </p:nvSpPr>
        <p:spPr bwMode="auto">
          <a:xfrm>
            <a:off x="7092950" y="3302000"/>
            <a:ext cx="1800225" cy="468313"/>
          </a:xfrm>
          <a:prstGeom prst="roundRect">
            <a:avLst>
              <a:gd name="adj" fmla="val 12120"/>
            </a:avLst>
          </a:prstGeom>
          <a:solidFill>
            <a:schemeClr val="bg1"/>
          </a:solidFill>
          <a:ln w="38100">
            <a:solidFill>
              <a:srgbClr val="004B96"/>
            </a:solidFill>
            <a:round/>
            <a:headEnd/>
            <a:tailEnd/>
          </a:ln>
        </p:spPr>
        <p:txBody>
          <a:bodyPr wrap="none" anchor="ctr"/>
          <a:lstStyle/>
          <a:p>
            <a:pPr algn="ctr"/>
            <a:endParaRPr lang="en-US" sz="2800">
              <a:solidFill>
                <a:srgbClr val="FF3300"/>
              </a:solidFill>
              <a:latin typeface="Trebuchet MS" pitchFamily="34" charset="0"/>
            </a:endParaRPr>
          </a:p>
        </p:txBody>
      </p:sp>
      <p:grpSp>
        <p:nvGrpSpPr>
          <p:cNvPr id="26634" name="Group 26"/>
          <p:cNvGrpSpPr>
            <a:grpSpLocks/>
          </p:cNvGrpSpPr>
          <p:nvPr/>
        </p:nvGrpSpPr>
        <p:grpSpPr bwMode="auto">
          <a:xfrm>
            <a:off x="3276600" y="4006850"/>
            <a:ext cx="2476500" cy="950913"/>
            <a:chOff x="2082" y="2505"/>
            <a:chExt cx="1560" cy="599"/>
          </a:xfrm>
        </p:grpSpPr>
        <p:sp>
          <p:nvSpPr>
            <p:cNvPr id="26640" name="Line 27"/>
            <p:cNvSpPr>
              <a:spLocks noChangeShapeType="1"/>
            </p:cNvSpPr>
            <p:nvPr/>
          </p:nvSpPr>
          <p:spPr bwMode="auto">
            <a:xfrm flipV="1">
              <a:off x="3152" y="2505"/>
              <a:ext cx="0" cy="272"/>
            </a:xfrm>
            <a:prstGeom prst="line">
              <a:avLst/>
            </a:prstGeom>
            <a:noFill/>
            <a:ln w="50800">
              <a:solidFill>
                <a:schemeClr val="tx1"/>
              </a:solidFill>
              <a:round/>
              <a:headEnd/>
              <a:tailEnd type="arrow" w="med" len="med"/>
            </a:ln>
          </p:spPr>
          <p:txBody>
            <a:bodyPr/>
            <a:lstStyle/>
            <a:p>
              <a:endParaRPr lang="en-US"/>
            </a:p>
          </p:txBody>
        </p:sp>
        <p:pic>
          <p:nvPicPr>
            <p:cNvPr id="26641" name="Picture 28" descr="gfx_capillary1"/>
            <p:cNvPicPr>
              <a:picLocks noChangeAspect="1" noChangeArrowheads="1"/>
            </p:cNvPicPr>
            <p:nvPr/>
          </p:nvPicPr>
          <p:blipFill>
            <a:blip r:embed="rId4"/>
            <a:srcRect/>
            <a:stretch>
              <a:fillRect/>
            </a:stretch>
          </p:blipFill>
          <p:spPr bwMode="auto">
            <a:xfrm>
              <a:off x="2082" y="2744"/>
              <a:ext cx="1560" cy="360"/>
            </a:xfrm>
            <a:prstGeom prst="rect">
              <a:avLst/>
            </a:prstGeom>
            <a:noFill/>
            <a:ln w="9525">
              <a:noFill/>
              <a:miter lim="800000"/>
              <a:headEnd/>
              <a:tailEnd/>
            </a:ln>
          </p:spPr>
        </p:pic>
      </p:grpSp>
      <p:sp>
        <p:nvSpPr>
          <p:cNvPr id="26635" name="Text Box 32"/>
          <p:cNvSpPr txBox="1">
            <a:spLocks noChangeArrowheads="1"/>
          </p:cNvSpPr>
          <p:nvPr/>
        </p:nvSpPr>
        <p:spPr bwMode="auto">
          <a:xfrm>
            <a:off x="6804025" y="3860800"/>
            <a:ext cx="1863725" cy="1008063"/>
          </a:xfrm>
          <a:prstGeom prst="rect">
            <a:avLst/>
          </a:prstGeom>
          <a:noFill/>
          <a:ln w="9525">
            <a:noFill/>
            <a:miter lim="800000"/>
            <a:headEnd/>
            <a:tailEnd/>
          </a:ln>
        </p:spPr>
        <p:txBody>
          <a:bodyPr/>
          <a:lstStyle/>
          <a:p>
            <a:pPr algn="ctr">
              <a:lnSpc>
                <a:spcPct val="90000"/>
              </a:lnSpc>
            </a:pPr>
            <a:r>
              <a:rPr lang="en-GB" sz="2200">
                <a:solidFill>
                  <a:srgbClr val="010066"/>
                </a:solidFill>
                <a:latin typeface="Trebuchet MS" pitchFamily="34" charset="0"/>
              </a:rPr>
              <a:t>carries blood back </a:t>
            </a:r>
            <a:r>
              <a:rPr lang="en-GB" sz="2200">
                <a:solidFill>
                  <a:srgbClr val="004B96"/>
                </a:solidFill>
                <a:latin typeface="Trebuchet MS" pitchFamily="34" charset="0"/>
              </a:rPr>
              <a:t>in</a:t>
            </a:r>
            <a:r>
              <a:rPr lang="en-GB" sz="2200">
                <a:solidFill>
                  <a:srgbClr val="010066"/>
                </a:solidFill>
                <a:latin typeface="Trebuchet MS" pitchFamily="34" charset="0"/>
              </a:rPr>
              <a:t>to</a:t>
            </a:r>
          </a:p>
          <a:p>
            <a:pPr algn="ctr">
              <a:lnSpc>
                <a:spcPct val="90000"/>
              </a:lnSpc>
            </a:pPr>
            <a:r>
              <a:rPr lang="en-GB" sz="2200">
                <a:solidFill>
                  <a:srgbClr val="010066"/>
                </a:solidFill>
                <a:latin typeface="Trebuchet MS" pitchFamily="34" charset="0"/>
              </a:rPr>
              <a:t>the heart </a:t>
            </a:r>
          </a:p>
        </p:txBody>
      </p:sp>
      <p:sp>
        <p:nvSpPr>
          <p:cNvPr id="26636" name="Text Box 34"/>
          <p:cNvSpPr txBox="1">
            <a:spLocks noChangeArrowheads="1"/>
          </p:cNvSpPr>
          <p:nvPr/>
        </p:nvSpPr>
        <p:spPr bwMode="auto">
          <a:xfrm>
            <a:off x="287338" y="3805238"/>
            <a:ext cx="1800225" cy="1008062"/>
          </a:xfrm>
          <a:prstGeom prst="rect">
            <a:avLst/>
          </a:prstGeom>
          <a:noFill/>
          <a:ln w="9525">
            <a:noFill/>
            <a:miter lim="800000"/>
            <a:headEnd/>
            <a:tailEnd/>
          </a:ln>
        </p:spPr>
        <p:txBody>
          <a:bodyPr/>
          <a:lstStyle/>
          <a:p>
            <a:pPr algn="ctr">
              <a:lnSpc>
                <a:spcPct val="90000"/>
              </a:lnSpc>
            </a:pPr>
            <a:r>
              <a:rPr lang="en-GB" sz="2200">
                <a:solidFill>
                  <a:srgbClr val="010066"/>
                </a:solidFill>
                <a:latin typeface="Trebuchet MS" pitchFamily="34" charset="0"/>
              </a:rPr>
              <a:t>carries blood </a:t>
            </a:r>
            <a:r>
              <a:rPr lang="en-GB" sz="2200">
                <a:solidFill>
                  <a:srgbClr val="FF0000"/>
                </a:solidFill>
                <a:latin typeface="Trebuchet MS" pitchFamily="34" charset="0"/>
              </a:rPr>
              <a:t>a</a:t>
            </a:r>
            <a:r>
              <a:rPr lang="en-GB" sz="2200">
                <a:solidFill>
                  <a:srgbClr val="010066"/>
                </a:solidFill>
                <a:latin typeface="Trebuchet MS" pitchFamily="34" charset="0"/>
              </a:rPr>
              <a:t>way from</a:t>
            </a:r>
          </a:p>
          <a:p>
            <a:pPr algn="ctr">
              <a:lnSpc>
                <a:spcPct val="90000"/>
              </a:lnSpc>
            </a:pPr>
            <a:r>
              <a:rPr lang="en-GB" sz="2200">
                <a:solidFill>
                  <a:srgbClr val="010066"/>
                </a:solidFill>
                <a:latin typeface="Trebuchet MS" pitchFamily="34" charset="0"/>
              </a:rPr>
              <a:t>the heart </a:t>
            </a:r>
          </a:p>
        </p:txBody>
      </p:sp>
      <p:pic>
        <p:nvPicPr>
          <p:cNvPr id="26637" name="Picture 38" descr="gfx_capillary2"/>
          <p:cNvPicPr>
            <a:picLocks noChangeAspect="1" noChangeArrowheads="1"/>
          </p:cNvPicPr>
          <p:nvPr/>
        </p:nvPicPr>
        <p:blipFill>
          <a:blip r:embed="rId5"/>
          <a:srcRect/>
          <a:stretch>
            <a:fillRect/>
          </a:stretch>
        </p:blipFill>
        <p:spPr bwMode="auto">
          <a:xfrm>
            <a:off x="3276600" y="4886325"/>
            <a:ext cx="2476500" cy="1079500"/>
          </a:xfrm>
          <a:prstGeom prst="rect">
            <a:avLst/>
          </a:prstGeom>
          <a:noFill/>
          <a:ln w="9525">
            <a:noFill/>
            <a:miter lim="800000"/>
            <a:headEnd/>
            <a:tailEnd/>
          </a:ln>
        </p:spPr>
      </p:pic>
      <p:sp>
        <p:nvSpPr>
          <p:cNvPr id="26638" name="Text Box 23"/>
          <p:cNvSpPr txBox="1">
            <a:spLocks noChangeArrowheads="1"/>
          </p:cNvSpPr>
          <p:nvPr/>
        </p:nvSpPr>
        <p:spPr bwMode="auto">
          <a:xfrm>
            <a:off x="7596188" y="3286125"/>
            <a:ext cx="896937" cy="519113"/>
          </a:xfrm>
          <a:prstGeom prst="rect">
            <a:avLst/>
          </a:prstGeom>
          <a:noFill/>
          <a:ln w="9525">
            <a:noFill/>
            <a:miter lim="800000"/>
            <a:headEnd/>
            <a:tailEnd/>
          </a:ln>
        </p:spPr>
        <p:txBody>
          <a:bodyPr wrap="none">
            <a:spAutoFit/>
          </a:bodyPr>
          <a:lstStyle/>
          <a:p>
            <a:pPr algn="ctr"/>
            <a:r>
              <a:rPr lang="en-GB" sz="2800">
                <a:solidFill>
                  <a:srgbClr val="004B96"/>
                </a:solidFill>
                <a:latin typeface="Trebuchet MS" pitchFamily="34" charset="0"/>
              </a:rPr>
              <a:t>vein</a:t>
            </a:r>
          </a:p>
        </p:txBody>
      </p:sp>
      <p:sp>
        <p:nvSpPr>
          <p:cNvPr id="26639" name="Text Box 37"/>
          <p:cNvSpPr txBox="1">
            <a:spLocks noChangeArrowheads="1"/>
          </p:cNvSpPr>
          <p:nvPr/>
        </p:nvSpPr>
        <p:spPr bwMode="auto">
          <a:xfrm>
            <a:off x="3203575" y="4953000"/>
            <a:ext cx="2590800" cy="996950"/>
          </a:xfrm>
          <a:prstGeom prst="rect">
            <a:avLst/>
          </a:prstGeom>
          <a:noFill/>
          <a:ln w="9525">
            <a:noFill/>
            <a:miter lim="800000"/>
            <a:headEnd/>
            <a:tailEnd/>
          </a:ln>
        </p:spPr>
        <p:txBody>
          <a:bodyPr>
            <a:spAutoFit/>
          </a:bodyPr>
          <a:lstStyle/>
          <a:p>
            <a:pPr algn="ctr">
              <a:lnSpc>
                <a:spcPct val="90000"/>
              </a:lnSpc>
            </a:pPr>
            <a:r>
              <a:rPr lang="en-GB" sz="2200">
                <a:solidFill>
                  <a:srgbClr val="010066"/>
                </a:solidFill>
                <a:latin typeface="Trebuchet MS" pitchFamily="34" charset="0"/>
              </a:rPr>
              <a:t>carries blood to and from the body’s cells</a:t>
            </a:r>
          </a:p>
        </p:txBody>
      </p:sp>
    </p:spTree>
    <p:extLst>
      <p:ext uri="{BB962C8B-B14F-4D97-AF65-F5344CB8AC3E}">
        <p14:creationId xmlns:p14="http://schemas.microsoft.com/office/powerpoint/2010/main" val="28700930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76"/>
            <a:ext cx="8183880" cy="1051560"/>
          </a:xfrm>
        </p:spPr>
        <p:txBody>
          <a:bodyPr/>
          <a:lstStyle/>
          <a:p>
            <a:pPr fontAlgn="auto">
              <a:spcAft>
                <a:spcPts val="0"/>
              </a:spcAft>
              <a:defRPr/>
            </a:pPr>
            <a:r>
              <a:rPr lang="en-GB" dirty="0" smtClean="0"/>
              <a:t>Blood Vessels</a:t>
            </a:r>
            <a:endParaRPr lang="en-GB" dirty="0"/>
          </a:p>
        </p:txBody>
      </p:sp>
      <p:sp>
        <p:nvSpPr>
          <p:cNvPr id="28674" name="Content Placeholder 2"/>
          <p:cNvSpPr>
            <a:spLocks noGrp="1"/>
          </p:cNvSpPr>
          <p:nvPr>
            <p:ph idx="1"/>
          </p:nvPr>
        </p:nvSpPr>
        <p:spPr>
          <a:xfrm>
            <a:off x="468313" y="1557338"/>
            <a:ext cx="8183562" cy="4187825"/>
          </a:xfrm>
        </p:spPr>
        <p:txBody>
          <a:bodyPr/>
          <a:lstStyle/>
          <a:p>
            <a:pPr>
              <a:buFont typeface="Wingdings 2" pitchFamily="18" charset="2"/>
              <a:buNone/>
            </a:pPr>
            <a:endParaRPr lang="en-GB" smtClean="0"/>
          </a:p>
        </p:txBody>
      </p:sp>
      <p:pic>
        <p:nvPicPr>
          <p:cNvPr id="28675" name="Picture 5" descr="BV_artery_CROPPED"/>
          <p:cNvPicPr>
            <a:picLocks noChangeAspect="1" noChangeArrowheads="1"/>
          </p:cNvPicPr>
          <p:nvPr/>
        </p:nvPicPr>
        <p:blipFill>
          <a:blip r:embed="rId3"/>
          <a:srcRect/>
          <a:stretch>
            <a:fillRect/>
          </a:stretch>
        </p:blipFill>
        <p:spPr bwMode="auto">
          <a:xfrm>
            <a:off x="6048375" y="1125538"/>
            <a:ext cx="2619375" cy="2435225"/>
          </a:xfrm>
          <a:prstGeom prst="rect">
            <a:avLst/>
          </a:prstGeom>
          <a:noFill/>
          <a:ln w="9525">
            <a:noFill/>
            <a:miter lim="800000"/>
            <a:headEnd/>
            <a:tailEnd/>
          </a:ln>
        </p:spPr>
      </p:pic>
      <p:pic>
        <p:nvPicPr>
          <p:cNvPr id="28676" name="Picture 6" descr="BV_vein_CROPPED"/>
          <p:cNvPicPr>
            <a:picLocks noChangeAspect="1" noChangeArrowheads="1"/>
          </p:cNvPicPr>
          <p:nvPr/>
        </p:nvPicPr>
        <p:blipFill>
          <a:blip r:embed="rId4"/>
          <a:srcRect/>
          <a:stretch>
            <a:fillRect/>
          </a:stretch>
        </p:blipFill>
        <p:spPr bwMode="auto">
          <a:xfrm>
            <a:off x="287338" y="3182938"/>
            <a:ext cx="2520950" cy="2346325"/>
          </a:xfrm>
          <a:prstGeom prst="rect">
            <a:avLst/>
          </a:prstGeom>
          <a:noFill/>
          <a:ln w="9525">
            <a:noFill/>
            <a:miter lim="800000"/>
            <a:headEnd/>
            <a:tailEnd/>
          </a:ln>
        </p:spPr>
      </p:pic>
      <p:pic>
        <p:nvPicPr>
          <p:cNvPr id="28677" name="Picture 7" descr="BV_capillary_CROPPED"/>
          <p:cNvPicPr>
            <a:picLocks noChangeAspect="1" noChangeArrowheads="1"/>
          </p:cNvPicPr>
          <p:nvPr/>
        </p:nvPicPr>
        <p:blipFill>
          <a:blip r:embed="rId5"/>
          <a:srcRect/>
          <a:stretch>
            <a:fillRect/>
          </a:stretch>
        </p:blipFill>
        <p:spPr bwMode="auto">
          <a:xfrm>
            <a:off x="6911975" y="5084763"/>
            <a:ext cx="1727200" cy="1511300"/>
          </a:xfrm>
          <a:prstGeom prst="rect">
            <a:avLst/>
          </a:prstGeom>
          <a:noFill/>
          <a:ln w="9525">
            <a:noFill/>
            <a:miter lim="800000"/>
            <a:headEnd/>
            <a:tailEnd/>
          </a:ln>
        </p:spPr>
      </p:pic>
      <p:sp>
        <p:nvSpPr>
          <p:cNvPr id="28678" name="Text Box 9"/>
          <p:cNvSpPr txBox="1">
            <a:spLocks noChangeArrowheads="1"/>
          </p:cNvSpPr>
          <p:nvPr/>
        </p:nvSpPr>
        <p:spPr bwMode="auto">
          <a:xfrm>
            <a:off x="3490913" y="1125538"/>
            <a:ext cx="2484437" cy="400050"/>
          </a:xfrm>
          <a:prstGeom prst="rect">
            <a:avLst/>
          </a:prstGeom>
          <a:noFill/>
          <a:ln w="9525">
            <a:noFill/>
            <a:miter lim="800000"/>
            <a:headEnd/>
            <a:tailEnd/>
          </a:ln>
        </p:spPr>
        <p:txBody>
          <a:bodyPr>
            <a:spAutoFit/>
          </a:bodyPr>
          <a:lstStyle/>
          <a:p>
            <a:r>
              <a:rPr lang="en-GB" sz="2000">
                <a:solidFill>
                  <a:srgbClr val="FF6600"/>
                </a:solidFill>
                <a:latin typeface="Trebuchet MS" pitchFamily="34" charset="0"/>
              </a:rPr>
              <a:t>thick</a:t>
            </a:r>
            <a:r>
              <a:rPr lang="en-GB" sz="2000">
                <a:solidFill>
                  <a:schemeClr val="folHlink"/>
                </a:solidFill>
                <a:latin typeface="Trebuchet MS" pitchFamily="34" charset="0"/>
              </a:rPr>
              <a:t> </a:t>
            </a:r>
            <a:r>
              <a:rPr lang="en-GB" sz="2000">
                <a:solidFill>
                  <a:srgbClr val="010066"/>
                </a:solidFill>
                <a:latin typeface="Trebuchet MS" pitchFamily="34" charset="0"/>
              </a:rPr>
              <a:t>outer wall</a:t>
            </a:r>
            <a:r>
              <a:rPr lang="en-GB" sz="2000">
                <a:solidFill>
                  <a:schemeClr val="folHlink"/>
                </a:solidFill>
                <a:latin typeface="Trebuchet MS" pitchFamily="34" charset="0"/>
              </a:rPr>
              <a:t> </a:t>
            </a:r>
          </a:p>
        </p:txBody>
      </p:sp>
      <p:sp>
        <p:nvSpPr>
          <p:cNvPr id="28679" name="Text Box 12"/>
          <p:cNvSpPr txBox="1">
            <a:spLocks noChangeArrowheads="1"/>
          </p:cNvSpPr>
          <p:nvPr/>
        </p:nvSpPr>
        <p:spPr bwMode="auto">
          <a:xfrm>
            <a:off x="1798638" y="1630363"/>
            <a:ext cx="3889375" cy="706437"/>
          </a:xfrm>
          <a:prstGeom prst="rect">
            <a:avLst/>
          </a:prstGeom>
          <a:noFill/>
          <a:ln w="9525">
            <a:noFill/>
            <a:miter lim="800000"/>
            <a:headEnd/>
            <a:tailEnd/>
          </a:ln>
        </p:spPr>
        <p:txBody>
          <a:bodyPr>
            <a:spAutoFit/>
          </a:bodyPr>
          <a:lstStyle/>
          <a:p>
            <a:r>
              <a:rPr lang="en-GB" sz="2000">
                <a:solidFill>
                  <a:srgbClr val="FF6600"/>
                </a:solidFill>
                <a:latin typeface="Trebuchet MS" pitchFamily="34" charset="0"/>
              </a:rPr>
              <a:t>thick</a:t>
            </a:r>
            <a:r>
              <a:rPr lang="en-GB" sz="2000">
                <a:solidFill>
                  <a:schemeClr val="folHlink"/>
                </a:solidFill>
                <a:latin typeface="Trebuchet MS" pitchFamily="34" charset="0"/>
              </a:rPr>
              <a:t> </a:t>
            </a:r>
            <a:r>
              <a:rPr lang="en-GB" sz="2000">
                <a:solidFill>
                  <a:srgbClr val="010066"/>
                </a:solidFill>
                <a:latin typeface="Trebuchet MS" pitchFamily="34" charset="0"/>
              </a:rPr>
              <a:t>inner layer of muscle and elastic fibres</a:t>
            </a:r>
          </a:p>
        </p:txBody>
      </p:sp>
      <p:sp>
        <p:nvSpPr>
          <p:cNvPr id="28680" name="Text Box 15"/>
          <p:cNvSpPr txBox="1">
            <a:spLocks noChangeArrowheads="1"/>
          </p:cNvSpPr>
          <p:nvPr/>
        </p:nvSpPr>
        <p:spPr bwMode="auto">
          <a:xfrm>
            <a:off x="2808288" y="2493963"/>
            <a:ext cx="3024187" cy="706437"/>
          </a:xfrm>
          <a:prstGeom prst="rect">
            <a:avLst/>
          </a:prstGeom>
          <a:noFill/>
          <a:ln w="9525">
            <a:noFill/>
            <a:miter lim="800000"/>
            <a:headEnd/>
            <a:tailEnd/>
          </a:ln>
        </p:spPr>
        <p:txBody>
          <a:bodyPr>
            <a:spAutoFit/>
          </a:bodyPr>
          <a:lstStyle/>
          <a:p>
            <a:pPr algn="ctr"/>
            <a:r>
              <a:rPr lang="en-GB" sz="2000">
                <a:solidFill>
                  <a:srgbClr val="FF6600"/>
                </a:solidFill>
                <a:latin typeface="Trebuchet MS" pitchFamily="34" charset="0"/>
              </a:rPr>
              <a:t>narrow</a:t>
            </a:r>
            <a:r>
              <a:rPr lang="en-GB" sz="2000">
                <a:solidFill>
                  <a:schemeClr val="folHlink"/>
                </a:solidFill>
                <a:latin typeface="Trebuchet MS" pitchFamily="34" charset="0"/>
              </a:rPr>
              <a:t> </a:t>
            </a:r>
            <a:r>
              <a:rPr lang="en-GB" sz="2000">
                <a:solidFill>
                  <a:srgbClr val="010066"/>
                </a:solidFill>
                <a:latin typeface="Trebuchet MS" pitchFamily="34" charset="0"/>
              </a:rPr>
              <a:t>central tube (lumen)</a:t>
            </a:r>
          </a:p>
        </p:txBody>
      </p:sp>
      <p:sp>
        <p:nvSpPr>
          <p:cNvPr id="28681" name="Line 17"/>
          <p:cNvSpPr>
            <a:spLocks noChangeShapeType="1"/>
          </p:cNvSpPr>
          <p:nvPr/>
        </p:nvSpPr>
        <p:spPr bwMode="auto">
          <a:xfrm>
            <a:off x="5759450" y="1484313"/>
            <a:ext cx="1008063" cy="361950"/>
          </a:xfrm>
          <a:prstGeom prst="line">
            <a:avLst/>
          </a:prstGeom>
          <a:noFill/>
          <a:ln w="28575">
            <a:solidFill>
              <a:schemeClr val="tx1"/>
            </a:solidFill>
            <a:round/>
            <a:headEnd/>
            <a:tailEnd type="triangle" w="med" len="med"/>
          </a:ln>
        </p:spPr>
        <p:txBody>
          <a:bodyPr/>
          <a:lstStyle/>
          <a:p>
            <a:endParaRPr lang="en-US"/>
          </a:p>
        </p:txBody>
      </p:sp>
      <p:sp>
        <p:nvSpPr>
          <p:cNvPr id="28682" name="Line 18"/>
          <p:cNvSpPr>
            <a:spLocks noChangeShapeType="1"/>
          </p:cNvSpPr>
          <p:nvPr/>
        </p:nvSpPr>
        <p:spPr bwMode="auto">
          <a:xfrm>
            <a:off x="5327650" y="2062163"/>
            <a:ext cx="1152525" cy="215900"/>
          </a:xfrm>
          <a:prstGeom prst="line">
            <a:avLst/>
          </a:prstGeom>
          <a:noFill/>
          <a:ln w="28575">
            <a:solidFill>
              <a:schemeClr val="tx1"/>
            </a:solidFill>
            <a:round/>
            <a:headEnd/>
            <a:tailEnd type="triangle" w="med" len="med"/>
          </a:ln>
        </p:spPr>
        <p:txBody>
          <a:bodyPr/>
          <a:lstStyle/>
          <a:p>
            <a:endParaRPr lang="en-US"/>
          </a:p>
        </p:txBody>
      </p:sp>
      <p:sp>
        <p:nvSpPr>
          <p:cNvPr id="28683" name="Line 19"/>
          <p:cNvSpPr>
            <a:spLocks noChangeShapeType="1"/>
          </p:cNvSpPr>
          <p:nvPr/>
        </p:nvSpPr>
        <p:spPr bwMode="auto">
          <a:xfrm>
            <a:off x="5759450" y="2779713"/>
            <a:ext cx="936625" cy="3175"/>
          </a:xfrm>
          <a:prstGeom prst="line">
            <a:avLst/>
          </a:prstGeom>
          <a:noFill/>
          <a:ln w="28575">
            <a:solidFill>
              <a:schemeClr val="tx1"/>
            </a:solidFill>
            <a:round/>
            <a:headEnd/>
            <a:tailEnd type="triangle" w="med" len="med"/>
          </a:ln>
        </p:spPr>
        <p:txBody>
          <a:bodyPr/>
          <a:lstStyle/>
          <a:p>
            <a:endParaRPr lang="en-US"/>
          </a:p>
        </p:txBody>
      </p:sp>
      <p:sp>
        <p:nvSpPr>
          <p:cNvPr id="28684" name="Text Box 21"/>
          <p:cNvSpPr txBox="1">
            <a:spLocks noChangeArrowheads="1"/>
          </p:cNvSpPr>
          <p:nvPr/>
        </p:nvSpPr>
        <p:spPr bwMode="auto">
          <a:xfrm>
            <a:off x="3024188" y="3614738"/>
            <a:ext cx="2484437" cy="400050"/>
          </a:xfrm>
          <a:prstGeom prst="rect">
            <a:avLst/>
          </a:prstGeom>
          <a:noFill/>
          <a:ln w="9525">
            <a:noFill/>
            <a:miter lim="800000"/>
            <a:headEnd/>
            <a:tailEnd/>
          </a:ln>
        </p:spPr>
        <p:txBody>
          <a:bodyPr>
            <a:spAutoFit/>
          </a:bodyPr>
          <a:lstStyle/>
          <a:p>
            <a:r>
              <a:rPr lang="en-GB" sz="2000">
                <a:solidFill>
                  <a:srgbClr val="FF6600"/>
                </a:solidFill>
                <a:latin typeface="Trebuchet MS" pitchFamily="34" charset="0"/>
              </a:rPr>
              <a:t>thin</a:t>
            </a:r>
            <a:r>
              <a:rPr lang="en-GB" sz="2000">
                <a:solidFill>
                  <a:srgbClr val="010066"/>
                </a:solidFill>
                <a:latin typeface="Trebuchet MS" pitchFamily="34" charset="0"/>
              </a:rPr>
              <a:t> outer wall </a:t>
            </a:r>
          </a:p>
        </p:txBody>
      </p:sp>
      <p:sp>
        <p:nvSpPr>
          <p:cNvPr id="28685" name="Text Box 24"/>
          <p:cNvSpPr txBox="1">
            <a:spLocks noChangeArrowheads="1"/>
          </p:cNvSpPr>
          <p:nvPr/>
        </p:nvSpPr>
        <p:spPr bwMode="auto">
          <a:xfrm>
            <a:off x="3240088" y="4129088"/>
            <a:ext cx="3887787" cy="708025"/>
          </a:xfrm>
          <a:prstGeom prst="rect">
            <a:avLst/>
          </a:prstGeom>
          <a:noFill/>
          <a:ln w="9525">
            <a:noFill/>
            <a:miter lim="800000"/>
            <a:headEnd/>
            <a:tailEnd/>
          </a:ln>
        </p:spPr>
        <p:txBody>
          <a:bodyPr>
            <a:spAutoFit/>
          </a:bodyPr>
          <a:lstStyle/>
          <a:p>
            <a:r>
              <a:rPr lang="en-GB" sz="2000">
                <a:solidFill>
                  <a:srgbClr val="FF6600"/>
                </a:solidFill>
                <a:latin typeface="Trebuchet MS" pitchFamily="34" charset="0"/>
              </a:rPr>
              <a:t>thin</a:t>
            </a:r>
            <a:r>
              <a:rPr lang="en-GB" sz="2000">
                <a:solidFill>
                  <a:srgbClr val="010066"/>
                </a:solidFill>
                <a:latin typeface="Trebuchet MS" pitchFamily="34" charset="0"/>
              </a:rPr>
              <a:t> inner layer of muscle and elastic fibres</a:t>
            </a:r>
          </a:p>
        </p:txBody>
      </p:sp>
      <p:sp>
        <p:nvSpPr>
          <p:cNvPr id="28686" name="Text Box 27"/>
          <p:cNvSpPr txBox="1">
            <a:spLocks noChangeArrowheads="1"/>
          </p:cNvSpPr>
          <p:nvPr/>
        </p:nvSpPr>
        <p:spPr bwMode="auto">
          <a:xfrm>
            <a:off x="2735263" y="4983163"/>
            <a:ext cx="2881312" cy="706437"/>
          </a:xfrm>
          <a:prstGeom prst="rect">
            <a:avLst/>
          </a:prstGeom>
          <a:noFill/>
          <a:ln w="9525">
            <a:noFill/>
            <a:miter lim="800000"/>
            <a:headEnd/>
            <a:tailEnd/>
          </a:ln>
        </p:spPr>
        <p:txBody>
          <a:bodyPr>
            <a:spAutoFit/>
          </a:bodyPr>
          <a:lstStyle/>
          <a:p>
            <a:pPr algn="ctr"/>
            <a:r>
              <a:rPr lang="en-GB" sz="2000">
                <a:solidFill>
                  <a:srgbClr val="FF6600"/>
                </a:solidFill>
                <a:latin typeface="Trebuchet MS" pitchFamily="34" charset="0"/>
              </a:rPr>
              <a:t>wide </a:t>
            </a:r>
            <a:r>
              <a:rPr lang="en-GB" sz="2000">
                <a:solidFill>
                  <a:srgbClr val="010066"/>
                </a:solidFill>
                <a:latin typeface="Trebuchet MS" pitchFamily="34" charset="0"/>
              </a:rPr>
              <a:t>central tube (lumen)</a:t>
            </a:r>
          </a:p>
        </p:txBody>
      </p:sp>
      <p:sp>
        <p:nvSpPr>
          <p:cNvPr id="28687" name="Line 29"/>
          <p:cNvSpPr>
            <a:spLocks noChangeShapeType="1"/>
          </p:cNvSpPr>
          <p:nvPr/>
        </p:nvSpPr>
        <p:spPr bwMode="auto">
          <a:xfrm flipH="1" flipV="1">
            <a:off x="2087563" y="3684588"/>
            <a:ext cx="936625" cy="146050"/>
          </a:xfrm>
          <a:prstGeom prst="line">
            <a:avLst/>
          </a:prstGeom>
          <a:noFill/>
          <a:ln w="28575">
            <a:solidFill>
              <a:schemeClr val="tx1"/>
            </a:solidFill>
            <a:round/>
            <a:headEnd/>
            <a:tailEnd type="triangle" w="med" len="med"/>
          </a:ln>
        </p:spPr>
        <p:txBody>
          <a:bodyPr/>
          <a:lstStyle/>
          <a:p>
            <a:endParaRPr lang="en-US"/>
          </a:p>
        </p:txBody>
      </p:sp>
      <p:sp>
        <p:nvSpPr>
          <p:cNvPr id="28688" name="Line 30"/>
          <p:cNvSpPr>
            <a:spLocks noChangeShapeType="1"/>
          </p:cNvSpPr>
          <p:nvPr/>
        </p:nvSpPr>
        <p:spPr bwMode="auto">
          <a:xfrm flipH="1" flipV="1">
            <a:off x="2663825" y="4262438"/>
            <a:ext cx="576263" cy="142875"/>
          </a:xfrm>
          <a:prstGeom prst="line">
            <a:avLst/>
          </a:prstGeom>
          <a:noFill/>
          <a:ln w="28575">
            <a:solidFill>
              <a:schemeClr val="tx1"/>
            </a:solidFill>
            <a:round/>
            <a:headEnd/>
            <a:tailEnd type="triangle" w="med" len="med"/>
          </a:ln>
        </p:spPr>
        <p:txBody>
          <a:bodyPr/>
          <a:lstStyle/>
          <a:p>
            <a:endParaRPr lang="en-US"/>
          </a:p>
        </p:txBody>
      </p:sp>
      <p:sp>
        <p:nvSpPr>
          <p:cNvPr id="28689" name="Line 31"/>
          <p:cNvSpPr>
            <a:spLocks noChangeShapeType="1"/>
          </p:cNvSpPr>
          <p:nvPr/>
        </p:nvSpPr>
        <p:spPr bwMode="auto">
          <a:xfrm flipH="1" flipV="1">
            <a:off x="2232025" y="4837113"/>
            <a:ext cx="576263" cy="361950"/>
          </a:xfrm>
          <a:prstGeom prst="line">
            <a:avLst/>
          </a:prstGeom>
          <a:noFill/>
          <a:ln w="28575">
            <a:solidFill>
              <a:schemeClr val="tx1"/>
            </a:solidFill>
            <a:round/>
            <a:headEnd/>
            <a:tailEnd type="triangle" w="med" len="med"/>
          </a:ln>
        </p:spPr>
        <p:txBody>
          <a:bodyPr/>
          <a:lstStyle/>
          <a:p>
            <a:endParaRPr lang="en-US"/>
          </a:p>
        </p:txBody>
      </p:sp>
      <p:sp>
        <p:nvSpPr>
          <p:cNvPr id="28690" name="Text Box 32"/>
          <p:cNvSpPr txBox="1">
            <a:spLocks noChangeArrowheads="1"/>
          </p:cNvSpPr>
          <p:nvPr/>
        </p:nvSpPr>
        <p:spPr bwMode="auto">
          <a:xfrm>
            <a:off x="2663825" y="6164263"/>
            <a:ext cx="3311525" cy="401637"/>
          </a:xfrm>
          <a:prstGeom prst="rect">
            <a:avLst/>
          </a:prstGeom>
          <a:noFill/>
          <a:ln w="9525">
            <a:noFill/>
            <a:miter lim="800000"/>
            <a:headEnd/>
            <a:tailEnd/>
          </a:ln>
        </p:spPr>
        <p:txBody>
          <a:bodyPr>
            <a:spAutoFit/>
          </a:bodyPr>
          <a:lstStyle/>
          <a:p>
            <a:pPr algn="ctr"/>
            <a:r>
              <a:rPr lang="en-GB" sz="2000">
                <a:solidFill>
                  <a:srgbClr val="010066"/>
                </a:solidFill>
                <a:latin typeface="Trebuchet MS" pitchFamily="34" charset="0"/>
              </a:rPr>
              <a:t>wall only </a:t>
            </a:r>
            <a:r>
              <a:rPr lang="en-GB" sz="2000">
                <a:solidFill>
                  <a:srgbClr val="FF6600"/>
                </a:solidFill>
                <a:latin typeface="Trebuchet MS" pitchFamily="34" charset="0"/>
              </a:rPr>
              <a:t>one cell</a:t>
            </a:r>
            <a:r>
              <a:rPr lang="en-GB" sz="2000">
                <a:solidFill>
                  <a:srgbClr val="010066"/>
                </a:solidFill>
                <a:latin typeface="Trebuchet MS" pitchFamily="34" charset="0"/>
              </a:rPr>
              <a:t> thick</a:t>
            </a:r>
          </a:p>
        </p:txBody>
      </p:sp>
      <p:sp>
        <p:nvSpPr>
          <p:cNvPr id="28691" name="Line 33"/>
          <p:cNvSpPr>
            <a:spLocks noChangeShapeType="1"/>
          </p:cNvSpPr>
          <p:nvPr/>
        </p:nvSpPr>
        <p:spPr bwMode="auto">
          <a:xfrm flipV="1">
            <a:off x="6048375" y="6164263"/>
            <a:ext cx="1008063" cy="215900"/>
          </a:xfrm>
          <a:prstGeom prst="line">
            <a:avLst/>
          </a:prstGeom>
          <a:noFill/>
          <a:ln w="28575">
            <a:solidFill>
              <a:schemeClr val="tx1"/>
            </a:solidFill>
            <a:round/>
            <a:headEnd/>
            <a:tailEnd type="triangle" w="med" len="med"/>
          </a:ln>
        </p:spPr>
        <p:txBody>
          <a:bodyPr/>
          <a:lstStyle/>
          <a:p>
            <a:endParaRPr lang="en-US"/>
          </a:p>
        </p:txBody>
      </p:sp>
      <p:sp>
        <p:nvSpPr>
          <p:cNvPr id="28692" name="Text Box 34"/>
          <p:cNvSpPr txBox="1">
            <a:spLocks noChangeArrowheads="1"/>
          </p:cNvSpPr>
          <p:nvPr/>
        </p:nvSpPr>
        <p:spPr bwMode="auto">
          <a:xfrm>
            <a:off x="7488238" y="3211513"/>
            <a:ext cx="1512887" cy="401637"/>
          </a:xfrm>
          <a:prstGeom prst="rect">
            <a:avLst/>
          </a:prstGeom>
          <a:solidFill>
            <a:srgbClr val="D1E8FF"/>
          </a:solidFill>
          <a:ln w="9525">
            <a:noFill/>
            <a:miter lim="800000"/>
            <a:headEnd/>
            <a:tailEnd/>
          </a:ln>
        </p:spPr>
        <p:txBody>
          <a:bodyPr>
            <a:spAutoFit/>
          </a:bodyPr>
          <a:lstStyle/>
          <a:p>
            <a:pPr>
              <a:spcBef>
                <a:spcPct val="50000"/>
              </a:spcBef>
            </a:pPr>
            <a:r>
              <a:rPr lang="en-GB" sz="2000">
                <a:solidFill>
                  <a:schemeClr val="folHlink"/>
                </a:solidFill>
                <a:latin typeface="Trebuchet MS" pitchFamily="34" charset="0"/>
              </a:rPr>
              <a:t>ARTERY</a:t>
            </a:r>
          </a:p>
        </p:txBody>
      </p:sp>
      <p:sp>
        <p:nvSpPr>
          <p:cNvPr id="28693" name="Text Box 35"/>
          <p:cNvSpPr txBox="1">
            <a:spLocks noChangeArrowheads="1"/>
          </p:cNvSpPr>
          <p:nvPr/>
        </p:nvSpPr>
        <p:spPr bwMode="auto">
          <a:xfrm>
            <a:off x="431800" y="5167313"/>
            <a:ext cx="935038" cy="401637"/>
          </a:xfrm>
          <a:prstGeom prst="rect">
            <a:avLst/>
          </a:prstGeom>
          <a:solidFill>
            <a:srgbClr val="D1E8FF"/>
          </a:solidFill>
          <a:ln w="9525">
            <a:noFill/>
            <a:miter lim="800000"/>
            <a:headEnd/>
            <a:tailEnd/>
          </a:ln>
        </p:spPr>
        <p:txBody>
          <a:bodyPr>
            <a:spAutoFit/>
          </a:bodyPr>
          <a:lstStyle/>
          <a:p>
            <a:pPr>
              <a:spcBef>
                <a:spcPct val="50000"/>
              </a:spcBef>
            </a:pPr>
            <a:r>
              <a:rPr lang="en-GB" sz="2000">
                <a:solidFill>
                  <a:schemeClr val="folHlink"/>
                </a:solidFill>
                <a:latin typeface="Trebuchet MS" pitchFamily="34" charset="0"/>
              </a:rPr>
              <a:t>VEIN</a:t>
            </a:r>
          </a:p>
        </p:txBody>
      </p:sp>
      <p:sp>
        <p:nvSpPr>
          <p:cNvPr id="28694" name="Text Box 36"/>
          <p:cNvSpPr txBox="1">
            <a:spLocks noChangeArrowheads="1"/>
          </p:cNvSpPr>
          <p:nvPr/>
        </p:nvSpPr>
        <p:spPr bwMode="auto">
          <a:xfrm>
            <a:off x="7200900" y="4941888"/>
            <a:ext cx="1943100" cy="400050"/>
          </a:xfrm>
          <a:prstGeom prst="rect">
            <a:avLst/>
          </a:prstGeom>
          <a:solidFill>
            <a:srgbClr val="D1E8FF"/>
          </a:solidFill>
          <a:ln w="9525">
            <a:noFill/>
            <a:miter lim="800000"/>
            <a:headEnd/>
            <a:tailEnd/>
          </a:ln>
        </p:spPr>
        <p:txBody>
          <a:bodyPr>
            <a:spAutoFit/>
          </a:bodyPr>
          <a:lstStyle/>
          <a:p>
            <a:pPr>
              <a:spcBef>
                <a:spcPct val="50000"/>
              </a:spcBef>
            </a:pPr>
            <a:r>
              <a:rPr lang="en-GB" sz="2000">
                <a:solidFill>
                  <a:schemeClr val="folHlink"/>
                </a:solidFill>
                <a:latin typeface="Trebuchet MS" pitchFamily="34" charset="0"/>
              </a:rPr>
              <a:t>CAPILLARY</a:t>
            </a:r>
          </a:p>
        </p:txBody>
      </p:sp>
    </p:spTree>
    <p:extLst>
      <p:ext uri="{BB962C8B-B14F-4D97-AF65-F5344CB8AC3E}">
        <p14:creationId xmlns:p14="http://schemas.microsoft.com/office/powerpoint/2010/main" val="39867437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183880" cy="1051560"/>
          </a:xfrm>
        </p:spPr>
        <p:txBody>
          <a:bodyPr/>
          <a:lstStyle/>
          <a:p>
            <a:pPr fontAlgn="auto">
              <a:spcAft>
                <a:spcPts val="0"/>
              </a:spcAft>
              <a:defRPr/>
            </a:pPr>
            <a:r>
              <a:rPr lang="en-GB" dirty="0" smtClean="0"/>
              <a:t>Arteries</a:t>
            </a:r>
            <a:endParaRPr lang="en-GB" dirty="0"/>
          </a:p>
        </p:txBody>
      </p:sp>
      <p:pic>
        <p:nvPicPr>
          <p:cNvPr id="30722" name="Picture 2"/>
          <p:cNvPicPr>
            <a:picLocks noChangeAspect="1" noChangeArrowheads="1"/>
          </p:cNvPicPr>
          <p:nvPr/>
        </p:nvPicPr>
        <p:blipFill>
          <a:blip r:embed="rId3"/>
          <a:srcRect/>
          <a:stretch>
            <a:fillRect/>
          </a:stretch>
        </p:blipFill>
        <p:spPr bwMode="auto">
          <a:xfrm>
            <a:off x="395288" y="1557338"/>
            <a:ext cx="8391525" cy="4600575"/>
          </a:xfrm>
          <a:prstGeom prst="rect">
            <a:avLst/>
          </a:prstGeom>
          <a:noFill/>
          <a:ln w="9525">
            <a:noFill/>
            <a:miter lim="800000"/>
            <a:headEnd/>
            <a:tailEnd/>
          </a:ln>
        </p:spPr>
      </p:pic>
    </p:spTree>
    <p:extLst>
      <p:ext uri="{BB962C8B-B14F-4D97-AF65-F5344CB8AC3E}">
        <p14:creationId xmlns:p14="http://schemas.microsoft.com/office/powerpoint/2010/main" val="39758814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183880" cy="1051560"/>
          </a:xfrm>
        </p:spPr>
        <p:txBody>
          <a:bodyPr/>
          <a:lstStyle/>
          <a:p>
            <a:pPr fontAlgn="auto">
              <a:spcAft>
                <a:spcPts val="0"/>
              </a:spcAft>
              <a:defRPr/>
            </a:pPr>
            <a:r>
              <a:rPr lang="en-GB" dirty="0" smtClean="0"/>
              <a:t>Capillaries</a:t>
            </a:r>
            <a:endParaRPr lang="en-GB" dirty="0"/>
          </a:p>
        </p:txBody>
      </p:sp>
      <p:pic>
        <p:nvPicPr>
          <p:cNvPr id="32770" name="Picture 2"/>
          <p:cNvPicPr>
            <a:picLocks noChangeAspect="1" noChangeArrowheads="1"/>
          </p:cNvPicPr>
          <p:nvPr/>
        </p:nvPicPr>
        <p:blipFill>
          <a:blip r:embed="rId3"/>
          <a:srcRect/>
          <a:stretch>
            <a:fillRect/>
          </a:stretch>
        </p:blipFill>
        <p:spPr bwMode="auto">
          <a:xfrm>
            <a:off x="395288" y="1412875"/>
            <a:ext cx="8353425" cy="4600575"/>
          </a:xfrm>
          <a:prstGeom prst="rect">
            <a:avLst/>
          </a:prstGeom>
          <a:noFill/>
          <a:ln w="9525">
            <a:noFill/>
            <a:miter lim="800000"/>
            <a:headEnd/>
            <a:tailEnd/>
          </a:ln>
        </p:spPr>
      </p:pic>
    </p:spTree>
    <p:extLst>
      <p:ext uri="{BB962C8B-B14F-4D97-AF65-F5344CB8AC3E}">
        <p14:creationId xmlns:p14="http://schemas.microsoft.com/office/powerpoint/2010/main" val="25705956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183880" cy="1051560"/>
          </a:xfrm>
        </p:spPr>
        <p:txBody>
          <a:bodyPr/>
          <a:lstStyle/>
          <a:p>
            <a:pPr fontAlgn="auto">
              <a:spcAft>
                <a:spcPts val="0"/>
              </a:spcAft>
              <a:defRPr/>
            </a:pPr>
            <a:r>
              <a:rPr lang="en-GB" dirty="0" smtClean="0"/>
              <a:t>Veins</a:t>
            </a:r>
            <a:endParaRPr lang="en-GB" dirty="0"/>
          </a:p>
        </p:txBody>
      </p:sp>
      <p:pic>
        <p:nvPicPr>
          <p:cNvPr id="34818" name="Picture 2"/>
          <p:cNvPicPr>
            <a:picLocks noChangeAspect="1" noChangeArrowheads="1"/>
          </p:cNvPicPr>
          <p:nvPr/>
        </p:nvPicPr>
        <p:blipFill>
          <a:blip r:embed="rId3"/>
          <a:srcRect/>
          <a:stretch>
            <a:fillRect/>
          </a:stretch>
        </p:blipFill>
        <p:spPr bwMode="auto">
          <a:xfrm>
            <a:off x="395288" y="1412875"/>
            <a:ext cx="8353425" cy="4619625"/>
          </a:xfrm>
          <a:prstGeom prst="rect">
            <a:avLst/>
          </a:prstGeom>
          <a:noFill/>
          <a:ln w="9525">
            <a:noFill/>
            <a:miter lim="800000"/>
            <a:headEnd/>
            <a:tailEnd/>
          </a:ln>
        </p:spPr>
      </p:pic>
    </p:spTree>
    <p:extLst>
      <p:ext uri="{BB962C8B-B14F-4D97-AF65-F5344CB8AC3E}">
        <p14:creationId xmlns:p14="http://schemas.microsoft.com/office/powerpoint/2010/main" val="397511573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99392"/>
            <a:ext cx="8183880" cy="1051560"/>
          </a:xfrm>
        </p:spPr>
        <p:txBody>
          <a:bodyPr/>
          <a:lstStyle/>
          <a:p>
            <a:pPr fontAlgn="auto">
              <a:spcAft>
                <a:spcPts val="0"/>
              </a:spcAft>
              <a:defRPr/>
            </a:pPr>
            <a:r>
              <a:rPr lang="en-GB" dirty="0" smtClean="0"/>
              <a:t>Veins</a:t>
            </a:r>
            <a:endParaRPr lang="en-GB" dirty="0"/>
          </a:p>
        </p:txBody>
      </p:sp>
      <p:pic>
        <p:nvPicPr>
          <p:cNvPr id="36867" name="Picture 5" descr="BV_vein_valves_CLOSED"/>
          <p:cNvPicPr>
            <a:picLocks noChangeAspect="1" noChangeArrowheads="1"/>
          </p:cNvPicPr>
          <p:nvPr/>
        </p:nvPicPr>
        <p:blipFill>
          <a:blip r:embed="rId3"/>
          <a:srcRect/>
          <a:stretch>
            <a:fillRect/>
          </a:stretch>
        </p:blipFill>
        <p:spPr bwMode="auto">
          <a:xfrm>
            <a:off x="5400675" y="2133600"/>
            <a:ext cx="1314450" cy="3330575"/>
          </a:xfrm>
          <a:prstGeom prst="rect">
            <a:avLst/>
          </a:prstGeom>
          <a:noFill/>
          <a:ln w="9525">
            <a:noFill/>
            <a:miter lim="800000"/>
            <a:headEnd/>
            <a:tailEnd/>
          </a:ln>
        </p:spPr>
      </p:pic>
      <p:pic>
        <p:nvPicPr>
          <p:cNvPr id="36868" name="Picture 6" descr="BV_vein_valves_OPEN"/>
          <p:cNvPicPr>
            <a:picLocks noChangeAspect="1" noChangeArrowheads="1"/>
          </p:cNvPicPr>
          <p:nvPr/>
        </p:nvPicPr>
        <p:blipFill>
          <a:blip r:embed="rId4"/>
          <a:srcRect/>
          <a:stretch>
            <a:fillRect/>
          </a:stretch>
        </p:blipFill>
        <p:spPr bwMode="auto">
          <a:xfrm>
            <a:off x="2740025" y="2133600"/>
            <a:ext cx="1363663" cy="3384550"/>
          </a:xfrm>
          <a:prstGeom prst="rect">
            <a:avLst/>
          </a:prstGeom>
          <a:noFill/>
          <a:ln w="9525">
            <a:noFill/>
            <a:miter lim="800000"/>
            <a:headEnd/>
            <a:tailEnd/>
          </a:ln>
        </p:spPr>
      </p:pic>
      <p:sp>
        <p:nvSpPr>
          <p:cNvPr id="36869" name="Text Box 7"/>
          <p:cNvSpPr txBox="1">
            <a:spLocks noChangeArrowheads="1"/>
          </p:cNvSpPr>
          <p:nvPr/>
        </p:nvSpPr>
        <p:spPr bwMode="auto">
          <a:xfrm>
            <a:off x="431800" y="981075"/>
            <a:ext cx="8712200" cy="1187450"/>
          </a:xfrm>
          <a:prstGeom prst="rect">
            <a:avLst/>
          </a:prstGeom>
          <a:noFill/>
          <a:ln w="9525">
            <a:noFill/>
            <a:miter lim="800000"/>
            <a:headEnd/>
            <a:tailEnd/>
          </a:ln>
        </p:spPr>
        <p:txBody>
          <a:bodyPr>
            <a:spAutoFit/>
          </a:bodyPr>
          <a:lstStyle/>
          <a:p>
            <a:r>
              <a:rPr lang="en-GB">
                <a:solidFill>
                  <a:srgbClr val="010066"/>
                </a:solidFill>
                <a:latin typeface="Trebuchet MS" pitchFamily="34" charset="0"/>
              </a:rPr>
              <a:t>When blood is flowing against gravity, or when a vein is squeezed by muscle action, there is a risk that blood will flow in the wrong direction. </a:t>
            </a:r>
            <a:r>
              <a:rPr lang="en-GB">
                <a:solidFill>
                  <a:srgbClr val="FF6600"/>
                </a:solidFill>
                <a:latin typeface="Trebuchet MS" pitchFamily="34" charset="0"/>
              </a:rPr>
              <a:t>Veins</a:t>
            </a:r>
            <a:r>
              <a:rPr lang="en-GB">
                <a:solidFill>
                  <a:srgbClr val="010066"/>
                </a:solidFill>
                <a:latin typeface="Trebuchet MS" pitchFamily="34" charset="0"/>
              </a:rPr>
              <a:t> have </a:t>
            </a:r>
            <a:r>
              <a:rPr lang="en-GB">
                <a:solidFill>
                  <a:srgbClr val="FF6600"/>
                </a:solidFill>
                <a:latin typeface="Trebuchet MS" pitchFamily="34" charset="0"/>
              </a:rPr>
              <a:t>valves</a:t>
            </a:r>
            <a:r>
              <a:rPr lang="en-GB">
                <a:solidFill>
                  <a:srgbClr val="010066"/>
                </a:solidFill>
                <a:latin typeface="Trebuchet MS" pitchFamily="34" charset="0"/>
              </a:rPr>
              <a:t> to prevent backflow.</a:t>
            </a:r>
          </a:p>
        </p:txBody>
      </p:sp>
      <p:sp>
        <p:nvSpPr>
          <p:cNvPr id="36870" name="Text Box 17"/>
          <p:cNvSpPr txBox="1">
            <a:spLocks noChangeArrowheads="1"/>
          </p:cNvSpPr>
          <p:nvPr/>
        </p:nvSpPr>
        <p:spPr bwMode="auto">
          <a:xfrm>
            <a:off x="1516063" y="3862388"/>
            <a:ext cx="1295400" cy="1077912"/>
          </a:xfrm>
          <a:prstGeom prst="rect">
            <a:avLst/>
          </a:prstGeom>
          <a:noFill/>
          <a:ln w="9525">
            <a:noFill/>
            <a:miter lim="800000"/>
            <a:headEnd/>
            <a:tailEnd/>
          </a:ln>
        </p:spPr>
        <p:txBody>
          <a:bodyPr>
            <a:spAutoFit/>
          </a:bodyPr>
          <a:lstStyle/>
          <a:p>
            <a:pPr algn="ctr">
              <a:lnSpc>
                <a:spcPct val="90000"/>
              </a:lnSpc>
            </a:pPr>
            <a:r>
              <a:rPr lang="en-GB">
                <a:solidFill>
                  <a:srgbClr val="004B96"/>
                </a:solidFill>
                <a:latin typeface="Trebuchet MS" pitchFamily="34" charset="0"/>
              </a:rPr>
              <a:t>blood to the heart</a:t>
            </a:r>
          </a:p>
        </p:txBody>
      </p:sp>
      <p:sp>
        <p:nvSpPr>
          <p:cNvPr id="36871" name="AutoShape 18"/>
          <p:cNvSpPr>
            <a:spLocks noChangeAspect="1" noChangeArrowheads="1"/>
          </p:cNvSpPr>
          <p:nvPr/>
        </p:nvSpPr>
        <p:spPr bwMode="auto">
          <a:xfrm rot="-5400000">
            <a:off x="2858294" y="3815557"/>
            <a:ext cx="1060450" cy="576262"/>
          </a:xfrm>
          <a:prstGeom prst="rightArrow">
            <a:avLst>
              <a:gd name="adj1" fmla="val 41056"/>
              <a:gd name="adj2" fmla="val 59236"/>
            </a:avLst>
          </a:prstGeom>
          <a:solidFill>
            <a:srgbClr val="0000FF"/>
          </a:solidFill>
          <a:ln w="50800">
            <a:solidFill>
              <a:srgbClr val="010066"/>
            </a:solidFill>
            <a:miter lim="800000"/>
            <a:headEnd/>
            <a:tailEnd/>
          </a:ln>
        </p:spPr>
        <p:txBody>
          <a:bodyPr wrap="none" anchor="ctr"/>
          <a:lstStyle/>
          <a:p>
            <a:endParaRPr lang="en-GB">
              <a:latin typeface="Trebuchet MS" pitchFamily="34" charset="0"/>
            </a:endParaRPr>
          </a:p>
        </p:txBody>
      </p:sp>
      <p:sp>
        <p:nvSpPr>
          <p:cNvPr id="36872" name="Text Box 19"/>
          <p:cNvSpPr txBox="1">
            <a:spLocks noChangeArrowheads="1"/>
          </p:cNvSpPr>
          <p:nvPr/>
        </p:nvSpPr>
        <p:spPr bwMode="auto">
          <a:xfrm>
            <a:off x="6624638" y="2565400"/>
            <a:ext cx="1728787" cy="749300"/>
          </a:xfrm>
          <a:prstGeom prst="rect">
            <a:avLst/>
          </a:prstGeom>
          <a:noFill/>
          <a:ln w="9525">
            <a:noFill/>
            <a:miter lim="800000"/>
            <a:headEnd/>
            <a:tailEnd/>
          </a:ln>
        </p:spPr>
        <p:txBody>
          <a:bodyPr>
            <a:spAutoFit/>
          </a:bodyPr>
          <a:lstStyle/>
          <a:p>
            <a:pPr algn="ctr">
              <a:lnSpc>
                <a:spcPct val="90000"/>
              </a:lnSpc>
            </a:pPr>
            <a:r>
              <a:rPr lang="en-GB">
                <a:solidFill>
                  <a:srgbClr val="004B96"/>
                </a:solidFill>
                <a:latin typeface="Trebuchet MS" pitchFamily="34" charset="0"/>
              </a:rPr>
              <a:t>backflow </a:t>
            </a:r>
          </a:p>
          <a:p>
            <a:pPr algn="ctr">
              <a:lnSpc>
                <a:spcPct val="90000"/>
              </a:lnSpc>
            </a:pPr>
            <a:r>
              <a:rPr lang="en-GB">
                <a:solidFill>
                  <a:srgbClr val="004B96"/>
                </a:solidFill>
                <a:latin typeface="Trebuchet MS" pitchFamily="34" charset="0"/>
              </a:rPr>
              <a:t>prevented</a:t>
            </a:r>
            <a:r>
              <a:rPr lang="en-GB" sz="2200">
                <a:solidFill>
                  <a:srgbClr val="004B96"/>
                </a:solidFill>
                <a:latin typeface="Trebuchet MS" pitchFamily="34" charset="0"/>
              </a:rPr>
              <a:t> </a:t>
            </a:r>
          </a:p>
        </p:txBody>
      </p:sp>
      <p:grpSp>
        <p:nvGrpSpPr>
          <p:cNvPr id="36873" name="Group 20"/>
          <p:cNvGrpSpPr>
            <a:grpSpLocks/>
          </p:cNvGrpSpPr>
          <p:nvPr/>
        </p:nvGrpSpPr>
        <p:grpSpPr bwMode="auto">
          <a:xfrm>
            <a:off x="723900" y="2997200"/>
            <a:ext cx="2605088" cy="792163"/>
            <a:chOff x="504" y="1519"/>
            <a:chExt cx="1641" cy="499"/>
          </a:xfrm>
        </p:grpSpPr>
        <p:sp>
          <p:nvSpPr>
            <p:cNvPr id="36880" name="Text Box 21"/>
            <p:cNvSpPr txBox="1">
              <a:spLocks noChangeArrowheads="1"/>
            </p:cNvSpPr>
            <p:nvPr/>
          </p:nvSpPr>
          <p:spPr bwMode="auto">
            <a:xfrm>
              <a:off x="504" y="1531"/>
              <a:ext cx="1060" cy="472"/>
            </a:xfrm>
            <a:prstGeom prst="rect">
              <a:avLst/>
            </a:prstGeom>
            <a:noFill/>
            <a:ln w="9525">
              <a:noFill/>
              <a:miter lim="800000"/>
              <a:headEnd/>
              <a:tailEnd/>
            </a:ln>
          </p:spPr>
          <p:txBody>
            <a:bodyPr>
              <a:spAutoFit/>
            </a:bodyPr>
            <a:lstStyle/>
            <a:p>
              <a:pPr algn="ctr">
                <a:lnSpc>
                  <a:spcPct val="90000"/>
                </a:lnSpc>
              </a:pPr>
              <a:r>
                <a:rPr lang="en-GB">
                  <a:solidFill>
                    <a:srgbClr val="000066"/>
                  </a:solidFill>
                  <a:latin typeface="Trebuchet MS" pitchFamily="34" charset="0"/>
                </a:rPr>
                <a:t>vein valve</a:t>
              </a:r>
              <a:r>
                <a:rPr lang="en-GB">
                  <a:solidFill>
                    <a:srgbClr val="FF6600"/>
                  </a:solidFill>
                  <a:latin typeface="Trebuchet MS" pitchFamily="34" charset="0"/>
                </a:rPr>
                <a:t> </a:t>
              </a:r>
            </a:p>
            <a:p>
              <a:pPr algn="ctr">
                <a:lnSpc>
                  <a:spcPct val="90000"/>
                </a:lnSpc>
              </a:pPr>
              <a:r>
                <a:rPr lang="en-GB">
                  <a:solidFill>
                    <a:srgbClr val="FF6600"/>
                  </a:solidFill>
                  <a:latin typeface="Trebuchet MS" pitchFamily="34" charset="0"/>
                </a:rPr>
                <a:t>open</a:t>
              </a:r>
            </a:p>
          </p:txBody>
        </p:sp>
        <p:sp>
          <p:nvSpPr>
            <p:cNvPr id="36881" name="AutoShape 22"/>
            <p:cNvSpPr>
              <a:spLocks noChangeArrowheads="1"/>
            </p:cNvSpPr>
            <p:nvPr/>
          </p:nvSpPr>
          <p:spPr bwMode="auto">
            <a:xfrm>
              <a:off x="545" y="1519"/>
              <a:ext cx="998" cy="499"/>
            </a:xfrm>
            <a:prstGeom prst="roundRect">
              <a:avLst>
                <a:gd name="adj" fmla="val 5528"/>
              </a:avLst>
            </a:prstGeom>
            <a:noFill/>
            <a:ln w="38100">
              <a:solidFill>
                <a:srgbClr val="FF6600"/>
              </a:solidFill>
              <a:round/>
              <a:headEnd/>
              <a:tailEnd/>
            </a:ln>
          </p:spPr>
          <p:txBody>
            <a:bodyPr wrap="none" anchor="ctr"/>
            <a:lstStyle/>
            <a:p>
              <a:pPr algn="ctr"/>
              <a:endParaRPr lang="en-US" sz="2800">
                <a:solidFill>
                  <a:srgbClr val="FF3300"/>
                </a:solidFill>
                <a:latin typeface="Trebuchet MS" pitchFamily="34" charset="0"/>
              </a:endParaRPr>
            </a:p>
          </p:txBody>
        </p:sp>
        <p:sp>
          <p:nvSpPr>
            <p:cNvPr id="36882" name="Line 23"/>
            <p:cNvSpPr>
              <a:spLocks noChangeShapeType="1"/>
            </p:cNvSpPr>
            <p:nvPr/>
          </p:nvSpPr>
          <p:spPr bwMode="auto">
            <a:xfrm rot="5400000" flipV="1">
              <a:off x="1850" y="1475"/>
              <a:ext cx="0" cy="590"/>
            </a:xfrm>
            <a:prstGeom prst="line">
              <a:avLst/>
            </a:prstGeom>
            <a:noFill/>
            <a:ln w="50800">
              <a:solidFill>
                <a:schemeClr val="tx1"/>
              </a:solidFill>
              <a:round/>
              <a:headEnd/>
              <a:tailEnd type="arrow" w="med" len="med"/>
            </a:ln>
          </p:spPr>
          <p:txBody>
            <a:bodyPr/>
            <a:lstStyle/>
            <a:p>
              <a:endParaRPr lang="en-US"/>
            </a:p>
          </p:txBody>
        </p:sp>
      </p:grpSp>
      <p:grpSp>
        <p:nvGrpSpPr>
          <p:cNvPr id="36874" name="Group 24"/>
          <p:cNvGrpSpPr>
            <a:grpSpLocks/>
          </p:cNvGrpSpPr>
          <p:nvPr/>
        </p:nvGrpSpPr>
        <p:grpSpPr bwMode="auto">
          <a:xfrm>
            <a:off x="6119813" y="3646488"/>
            <a:ext cx="2582862" cy="792162"/>
            <a:chOff x="3793" y="1827"/>
            <a:chExt cx="1627" cy="499"/>
          </a:xfrm>
        </p:grpSpPr>
        <p:sp>
          <p:nvSpPr>
            <p:cNvPr id="36877" name="Text Box 25"/>
            <p:cNvSpPr txBox="1">
              <a:spLocks noChangeArrowheads="1"/>
            </p:cNvSpPr>
            <p:nvPr/>
          </p:nvSpPr>
          <p:spPr bwMode="auto">
            <a:xfrm>
              <a:off x="4360" y="1839"/>
              <a:ext cx="1060" cy="472"/>
            </a:xfrm>
            <a:prstGeom prst="rect">
              <a:avLst/>
            </a:prstGeom>
            <a:noFill/>
            <a:ln w="9525">
              <a:noFill/>
              <a:miter lim="800000"/>
              <a:headEnd/>
              <a:tailEnd/>
            </a:ln>
          </p:spPr>
          <p:txBody>
            <a:bodyPr>
              <a:spAutoFit/>
            </a:bodyPr>
            <a:lstStyle/>
            <a:p>
              <a:pPr algn="ctr">
                <a:lnSpc>
                  <a:spcPct val="90000"/>
                </a:lnSpc>
              </a:pPr>
              <a:r>
                <a:rPr lang="en-GB">
                  <a:solidFill>
                    <a:srgbClr val="000066"/>
                  </a:solidFill>
                  <a:latin typeface="Trebuchet MS" pitchFamily="34" charset="0"/>
                </a:rPr>
                <a:t>vein valve</a:t>
              </a:r>
              <a:r>
                <a:rPr lang="en-GB">
                  <a:solidFill>
                    <a:srgbClr val="FF6600"/>
                  </a:solidFill>
                  <a:latin typeface="Trebuchet MS" pitchFamily="34" charset="0"/>
                </a:rPr>
                <a:t> </a:t>
              </a:r>
            </a:p>
            <a:p>
              <a:pPr algn="ctr">
                <a:lnSpc>
                  <a:spcPct val="90000"/>
                </a:lnSpc>
              </a:pPr>
              <a:r>
                <a:rPr lang="en-GB">
                  <a:solidFill>
                    <a:srgbClr val="FF6600"/>
                  </a:solidFill>
                  <a:latin typeface="Trebuchet MS" pitchFamily="34" charset="0"/>
                </a:rPr>
                <a:t>closed</a:t>
              </a:r>
            </a:p>
          </p:txBody>
        </p:sp>
        <p:sp>
          <p:nvSpPr>
            <p:cNvPr id="36878" name="AutoShape 26"/>
            <p:cNvSpPr>
              <a:spLocks noChangeArrowheads="1"/>
            </p:cNvSpPr>
            <p:nvPr/>
          </p:nvSpPr>
          <p:spPr bwMode="auto">
            <a:xfrm>
              <a:off x="4401" y="1827"/>
              <a:ext cx="998" cy="499"/>
            </a:xfrm>
            <a:prstGeom prst="roundRect">
              <a:avLst>
                <a:gd name="adj" fmla="val 5528"/>
              </a:avLst>
            </a:prstGeom>
            <a:noFill/>
            <a:ln w="38100">
              <a:solidFill>
                <a:srgbClr val="FF6600"/>
              </a:solidFill>
              <a:round/>
              <a:headEnd/>
              <a:tailEnd/>
            </a:ln>
          </p:spPr>
          <p:txBody>
            <a:bodyPr wrap="none" anchor="ctr"/>
            <a:lstStyle/>
            <a:p>
              <a:pPr algn="ctr"/>
              <a:endParaRPr lang="en-US" sz="2800">
                <a:solidFill>
                  <a:srgbClr val="FF3300"/>
                </a:solidFill>
                <a:latin typeface="Trebuchet MS" pitchFamily="34" charset="0"/>
              </a:endParaRPr>
            </a:p>
          </p:txBody>
        </p:sp>
        <p:sp>
          <p:nvSpPr>
            <p:cNvPr id="36879" name="Line 27"/>
            <p:cNvSpPr>
              <a:spLocks noChangeShapeType="1"/>
            </p:cNvSpPr>
            <p:nvPr/>
          </p:nvSpPr>
          <p:spPr bwMode="auto">
            <a:xfrm rot="-5400000" flipH="1" flipV="1">
              <a:off x="4088" y="1759"/>
              <a:ext cx="0" cy="590"/>
            </a:xfrm>
            <a:prstGeom prst="line">
              <a:avLst/>
            </a:prstGeom>
            <a:noFill/>
            <a:ln w="50800">
              <a:solidFill>
                <a:schemeClr val="tx1"/>
              </a:solidFill>
              <a:round/>
              <a:headEnd/>
              <a:tailEnd type="arrow" w="med" len="med"/>
            </a:ln>
          </p:spPr>
          <p:txBody>
            <a:bodyPr/>
            <a:lstStyle/>
            <a:p>
              <a:endParaRPr lang="en-US"/>
            </a:p>
          </p:txBody>
        </p:sp>
      </p:grpSp>
      <p:sp>
        <p:nvSpPr>
          <p:cNvPr id="36875" name="Text Box 29"/>
          <p:cNvSpPr txBox="1">
            <a:spLocks noChangeArrowheads="1"/>
          </p:cNvSpPr>
          <p:nvPr/>
        </p:nvSpPr>
        <p:spPr bwMode="auto">
          <a:xfrm rot="10800000" flipV="1">
            <a:off x="1727200" y="5483225"/>
            <a:ext cx="2808288" cy="1187450"/>
          </a:xfrm>
          <a:prstGeom prst="rect">
            <a:avLst/>
          </a:prstGeom>
          <a:solidFill>
            <a:srgbClr val="D1E8FF"/>
          </a:solidFill>
          <a:ln w="9525" algn="ctr">
            <a:noFill/>
            <a:miter lim="800000"/>
            <a:headEnd/>
            <a:tailEnd/>
          </a:ln>
        </p:spPr>
        <p:txBody>
          <a:bodyPr>
            <a:spAutoFit/>
          </a:bodyPr>
          <a:lstStyle/>
          <a:p>
            <a:pPr algn="ctr">
              <a:spcBef>
                <a:spcPct val="50000"/>
              </a:spcBef>
            </a:pPr>
            <a:r>
              <a:rPr lang="en-GB">
                <a:solidFill>
                  <a:schemeClr val="folHlink"/>
                </a:solidFill>
                <a:latin typeface="Trebuchet MS" pitchFamily="34" charset="0"/>
              </a:rPr>
              <a:t>The valves allow blood to flow in the correct direction…</a:t>
            </a:r>
          </a:p>
        </p:txBody>
      </p:sp>
      <p:sp>
        <p:nvSpPr>
          <p:cNvPr id="36876" name="Text Box 32"/>
          <p:cNvSpPr txBox="1">
            <a:spLocks noChangeArrowheads="1"/>
          </p:cNvSpPr>
          <p:nvPr/>
        </p:nvSpPr>
        <p:spPr bwMode="auto">
          <a:xfrm rot="10800000" flipV="1">
            <a:off x="5040313" y="5483225"/>
            <a:ext cx="2882900" cy="1187450"/>
          </a:xfrm>
          <a:prstGeom prst="rect">
            <a:avLst/>
          </a:prstGeom>
          <a:solidFill>
            <a:srgbClr val="D1E8FF"/>
          </a:solidFill>
          <a:ln w="9525" algn="ctr">
            <a:noFill/>
            <a:miter lim="800000"/>
            <a:headEnd/>
            <a:tailEnd/>
          </a:ln>
        </p:spPr>
        <p:txBody>
          <a:bodyPr>
            <a:spAutoFit/>
          </a:bodyPr>
          <a:lstStyle/>
          <a:p>
            <a:pPr algn="ctr">
              <a:spcBef>
                <a:spcPct val="50000"/>
              </a:spcBef>
            </a:pPr>
            <a:r>
              <a:rPr lang="en-GB">
                <a:solidFill>
                  <a:schemeClr val="folHlink"/>
                </a:solidFill>
                <a:latin typeface="Trebuchet MS" pitchFamily="34" charset="0"/>
              </a:rPr>
              <a:t>…but close if blood starts to flow in the wrong direction.</a:t>
            </a:r>
          </a:p>
        </p:txBody>
      </p:sp>
    </p:spTree>
    <p:extLst>
      <p:ext uri="{BB962C8B-B14F-4D97-AF65-F5344CB8AC3E}">
        <p14:creationId xmlns:p14="http://schemas.microsoft.com/office/powerpoint/2010/main" val="203895945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197768"/>
            <a:ext cx="7239000" cy="1143000"/>
          </a:xfrm>
        </p:spPr>
        <p:txBody>
          <a:bodyPr/>
          <a:lstStyle/>
          <a:p>
            <a:pPr eaLnBrk="1" fontAlgn="auto" hangingPunct="1">
              <a:spcAft>
                <a:spcPts val="0"/>
              </a:spcAft>
              <a:defRPr/>
            </a:pPr>
            <a:r>
              <a:rPr lang="en-GB" dirty="0" smtClean="0"/>
              <a:t>H/W</a:t>
            </a:r>
            <a:endParaRPr lang="en-GB" dirty="0"/>
          </a:p>
        </p:txBody>
      </p:sp>
      <p:sp>
        <p:nvSpPr>
          <p:cNvPr id="3" name="TextBox 2"/>
          <p:cNvSpPr txBox="1"/>
          <p:nvPr/>
        </p:nvSpPr>
        <p:spPr>
          <a:xfrm>
            <a:off x="683568" y="1700808"/>
            <a:ext cx="7599040" cy="3785652"/>
          </a:xfrm>
          <a:prstGeom prst="rect">
            <a:avLst/>
          </a:prstGeom>
          <a:solidFill>
            <a:srgbClr val="FFFF00"/>
          </a:solidFill>
        </p:spPr>
        <p:txBody>
          <a:bodyPr wrap="square" rtlCol="0">
            <a:spAutoFit/>
          </a:bodyPr>
          <a:lstStyle/>
          <a:p>
            <a:pPr algn="ctr"/>
            <a:r>
              <a:rPr lang="en-GB" sz="4000" b="1" dirty="0" smtClean="0">
                <a:solidFill>
                  <a:srgbClr val="FF0000"/>
                </a:solidFill>
              </a:rPr>
              <a:t>USE TEXT BOOK TO RESEARCH </a:t>
            </a:r>
            <a:r>
              <a:rPr lang="en-GB" sz="4000" b="1" dirty="0" smtClean="0">
                <a:solidFill>
                  <a:srgbClr val="FF0000"/>
                </a:solidFill>
              </a:rPr>
              <a:t>The Cardiac Cycle fill in</a:t>
            </a:r>
            <a:r>
              <a:rPr lang="en-GB" sz="4000" b="1" dirty="0" smtClean="0">
                <a:solidFill>
                  <a:srgbClr val="FF0000"/>
                </a:solidFill>
              </a:rPr>
              <a:t> </a:t>
            </a:r>
            <a:r>
              <a:rPr lang="en-GB" sz="4000" b="1" dirty="0" smtClean="0">
                <a:solidFill>
                  <a:srgbClr val="FF0000"/>
                </a:solidFill>
              </a:rPr>
              <a:t>your sheet … </a:t>
            </a:r>
          </a:p>
          <a:p>
            <a:pPr algn="ctr"/>
            <a:r>
              <a:rPr lang="en-GB" sz="4000" b="1" dirty="0" smtClean="0">
                <a:solidFill>
                  <a:srgbClr val="FF0000"/>
                </a:solidFill>
              </a:rPr>
              <a:t>(use your previous heart homework) </a:t>
            </a:r>
            <a:endParaRPr lang="en-GB" sz="4000" b="1" dirty="0" smtClean="0">
              <a:solidFill>
                <a:srgbClr val="FF0000"/>
              </a:solidFill>
            </a:endParaRPr>
          </a:p>
          <a:p>
            <a:pPr algn="ctr"/>
            <a:endParaRPr lang="en-GB" sz="4000" b="1" dirty="0">
              <a:solidFill>
                <a:srgbClr val="FF0000"/>
              </a:solidFill>
            </a:endParaRPr>
          </a:p>
          <a:p>
            <a:pPr algn="ctr"/>
            <a:r>
              <a:rPr lang="en-GB" sz="4000" b="1" dirty="0" smtClean="0">
                <a:solidFill>
                  <a:srgbClr val="FF0000"/>
                </a:solidFill>
              </a:rPr>
              <a:t>Due After half </a:t>
            </a:r>
            <a:r>
              <a:rPr lang="en-GB" sz="4000" b="1" smtClean="0">
                <a:solidFill>
                  <a:srgbClr val="FF0000"/>
                </a:solidFill>
              </a:rPr>
              <a:t>term </a:t>
            </a:r>
            <a:r>
              <a:rPr lang="en-GB" sz="4000" b="1" smtClean="0">
                <a:solidFill>
                  <a:srgbClr val="FF0000"/>
                </a:solidFill>
              </a:rPr>
              <a:t>15/11</a:t>
            </a:r>
            <a:endParaRPr lang="en-GB" sz="4000" b="1" dirty="0">
              <a:solidFill>
                <a:srgbClr val="FF0000"/>
              </a:solidFill>
            </a:endParaRPr>
          </a:p>
        </p:txBody>
      </p:sp>
    </p:spTree>
    <p:extLst>
      <p:ext uri="{BB962C8B-B14F-4D97-AF65-F5344CB8AC3E}">
        <p14:creationId xmlns:p14="http://schemas.microsoft.com/office/powerpoint/2010/main" val="232466699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457200" y="-99392"/>
            <a:ext cx="8229600" cy="1143000"/>
          </a:xfrm>
        </p:spPr>
        <p:txBody>
          <a:bodyPr/>
          <a:lstStyle/>
          <a:p>
            <a:r>
              <a:rPr lang="en-GB" altLang="en-US" dirty="0"/>
              <a:t>Cardiac system</a:t>
            </a:r>
            <a:endParaRPr lang="en-US" altLang="en-US" dirty="0"/>
          </a:p>
        </p:txBody>
      </p:sp>
      <p:sp>
        <p:nvSpPr>
          <p:cNvPr id="71685" name="Text Box 5"/>
          <p:cNvSpPr txBox="1">
            <a:spLocks noChangeArrowheads="1"/>
          </p:cNvSpPr>
          <p:nvPr/>
        </p:nvSpPr>
        <p:spPr bwMode="auto">
          <a:xfrm>
            <a:off x="323850" y="908050"/>
            <a:ext cx="8351838" cy="430887"/>
          </a:xfrm>
          <a:prstGeom prst="rect">
            <a:avLst/>
          </a:prstGeom>
          <a:noFill/>
          <a:ln>
            <a:noFill/>
          </a:ln>
          <a:effectLst/>
          <a:extLst>
            <a:ext uri="{909E8E84-426E-40DD-AFC4-6F175D3DCCD1}">
              <a14:hiddenFill xmlns:a14="http://schemas.microsoft.com/office/drawing/2010/main">
                <a:solidFill>
                  <a:srgbClr val="9900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B2B2B2"/>
                  </a:outerShdw>
                </a:effectLst>
              </a14:hiddenEffects>
            </a:ext>
          </a:extLst>
        </p:spPr>
        <p:txBody>
          <a:bodyPr>
            <a:spAutoFit/>
          </a:bodyPr>
          <a:lstStyle/>
          <a:p>
            <a:r>
              <a:rPr lang="en-GB" altLang="en-US" sz="2200" b="0" dirty="0">
                <a:solidFill>
                  <a:srgbClr val="010066"/>
                </a:solidFill>
              </a:rPr>
              <a:t>The four chambers of the heart have special names:</a:t>
            </a:r>
          </a:p>
        </p:txBody>
      </p:sp>
      <p:sp>
        <p:nvSpPr>
          <p:cNvPr id="71686" name="Text Box 6"/>
          <p:cNvSpPr txBox="1">
            <a:spLocks noChangeArrowheads="1"/>
          </p:cNvSpPr>
          <p:nvPr/>
        </p:nvSpPr>
        <p:spPr bwMode="auto">
          <a:xfrm>
            <a:off x="1712913" y="5708650"/>
            <a:ext cx="5688012" cy="430887"/>
          </a:xfrm>
          <a:prstGeom prst="rect">
            <a:avLst/>
          </a:prstGeom>
          <a:noFill/>
          <a:ln>
            <a:noFill/>
          </a:ln>
          <a:effectLst/>
          <a:extLst>
            <a:ext uri="{909E8E84-426E-40DD-AFC4-6F175D3DCCD1}">
              <a14:hiddenFill xmlns:a14="http://schemas.microsoft.com/office/drawing/2010/main">
                <a:solidFill>
                  <a:srgbClr val="9900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B2B2B2"/>
                  </a:outerShdw>
                </a:effectLst>
              </a14:hiddenEffects>
            </a:ext>
          </a:extLst>
        </p:spPr>
        <p:txBody>
          <a:bodyPr>
            <a:spAutoFit/>
          </a:bodyPr>
          <a:lstStyle/>
          <a:p>
            <a:pPr algn="ctr"/>
            <a:r>
              <a:rPr lang="en-GB" altLang="en-US" sz="2200" b="0">
                <a:solidFill>
                  <a:srgbClr val="010066"/>
                </a:solidFill>
              </a:rPr>
              <a:t>A </a:t>
            </a:r>
            <a:r>
              <a:rPr lang="en-GB" altLang="en-US" sz="2200">
                <a:solidFill>
                  <a:srgbClr val="FF6600"/>
                </a:solidFill>
              </a:rPr>
              <a:t>lower</a:t>
            </a:r>
            <a:r>
              <a:rPr lang="en-GB" altLang="en-US" sz="2200" b="0">
                <a:solidFill>
                  <a:srgbClr val="010066"/>
                </a:solidFill>
              </a:rPr>
              <a:t> chamber is called a </a:t>
            </a:r>
            <a:r>
              <a:rPr lang="en-GB" altLang="en-US" sz="2200">
                <a:solidFill>
                  <a:srgbClr val="FF6600"/>
                </a:solidFill>
              </a:rPr>
              <a:t>ventricle</a:t>
            </a:r>
            <a:r>
              <a:rPr lang="en-GB" altLang="en-US" sz="2200" b="0">
                <a:solidFill>
                  <a:srgbClr val="010066"/>
                </a:solidFill>
              </a:rPr>
              <a:t>.  </a:t>
            </a:r>
            <a:endParaRPr lang="en-GB" altLang="en-US" sz="2200" b="0" i="1">
              <a:solidFill>
                <a:srgbClr val="010066"/>
              </a:solidFill>
            </a:endParaRPr>
          </a:p>
        </p:txBody>
      </p:sp>
      <p:sp>
        <p:nvSpPr>
          <p:cNvPr id="71687" name="Text Box 7"/>
          <p:cNvSpPr txBox="1">
            <a:spLocks noChangeArrowheads="1"/>
          </p:cNvSpPr>
          <p:nvPr/>
        </p:nvSpPr>
        <p:spPr bwMode="auto">
          <a:xfrm>
            <a:off x="323850" y="1484313"/>
            <a:ext cx="8351838" cy="430887"/>
          </a:xfrm>
          <a:prstGeom prst="rect">
            <a:avLst/>
          </a:prstGeom>
          <a:noFill/>
          <a:ln>
            <a:noFill/>
          </a:ln>
          <a:effectLst/>
          <a:extLst>
            <a:ext uri="{909E8E84-426E-40DD-AFC4-6F175D3DCCD1}">
              <a14:hiddenFill xmlns:a14="http://schemas.microsoft.com/office/drawing/2010/main">
                <a:solidFill>
                  <a:srgbClr val="9900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B2B2B2"/>
                  </a:outerShdw>
                </a:effectLst>
              </a14:hiddenEffects>
            </a:ext>
          </a:extLst>
        </p:spPr>
        <p:txBody>
          <a:bodyPr>
            <a:spAutoFit/>
          </a:bodyPr>
          <a:lstStyle/>
          <a:p>
            <a:pPr algn="ctr"/>
            <a:r>
              <a:rPr lang="en-GB" altLang="en-US" sz="2200" b="0">
                <a:solidFill>
                  <a:srgbClr val="010066"/>
                </a:solidFill>
              </a:rPr>
              <a:t>An </a:t>
            </a:r>
            <a:r>
              <a:rPr lang="en-GB" altLang="en-US" sz="2200">
                <a:solidFill>
                  <a:srgbClr val="FF6600"/>
                </a:solidFill>
              </a:rPr>
              <a:t>upper</a:t>
            </a:r>
            <a:r>
              <a:rPr lang="en-GB" altLang="en-US" sz="2200">
                <a:solidFill>
                  <a:srgbClr val="010066"/>
                </a:solidFill>
              </a:rPr>
              <a:t> </a:t>
            </a:r>
            <a:r>
              <a:rPr lang="en-GB" altLang="en-US" sz="2200" b="0">
                <a:solidFill>
                  <a:srgbClr val="010066"/>
                </a:solidFill>
              </a:rPr>
              <a:t>chamber is called an </a:t>
            </a:r>
            <a:r>
              <a:rPr lang="en-GB" altLang="en-US" sz="2200">
                <a:solidFill>
                  <a:srgbClr val="FF6600"/>
                </a:solidFill>
              </a:rPr>
              <a:t>atrium</a:t>
            </a:r>
            <a:r>
              <a:rPr lang="en-GB" altLang="en-US" sz="2200">
                <a:solidFill>
                  <a:srgbClr val="010066"/>
                </a:solidFill>
              </a:rPr>
              <a:t> </a:t>
            </a:r>
            <a:r>
              <a:rPr lang="en-GB" altLang="en-US" sz="2200" b="0">
                <a:solidFill>
                  <a:srgbClr val="010066"/>
                </a:solidFill>
              </a:rPr>
              <a:t>(plural: atria). </a:t>
            </a:r>
            <a:endParaRPr lang="en-GB" altLang="en-US" sz="2200" b="0" i="1">
              <a:solidFill>
                <a:srgbClr val="010066"/>
              </a:solidFill>
            </a:endParaRPr>
          </a:p>
        </p:txBody>
      </p:sp>
      <p:pic>
        <p:nvPicPr>
          <p:cNvPr id="71688" name="Picture 8" descr="1_heart_interior2_STANDAR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8163" y="2014538"/>
            <a:ext cx="3059112" cy="3598862"/>
          </a:xfrm>
          <a:prstGeom prst="rect">
            <a:avLst/>
          </a:prstGeom>
          <a:noFill/>
          <a:extLst>
            <a:ext uri="{909E8E84-426E-40DD-AFC4-6F175D3DCCD1}">
              <a14:hiddenFill xmlns:a14="http://schemas.microsoft.com/office/drawing/2010/main">
                <a:solidFill>
                  <a:srgbClr val="FFFFFF"/>
                </a:solidFill>
              </a14:hiddenFill>
            </a:ext>
          </a:extLst>
        </p:spPr>
      </p:pic>
      <p:sp>
        <p:nvSpPr>
          <p:cNvPr id="71701" name="Text Box 21"/>
          <p:cNvSpPr txBox="1">
            <a:spLocks noChangeArrowheads="1"/>
          </p:cNvSpPr>
          <p:nvPr/>
        </p:nvSpPr>
        <p:spPr bwMode="auto">
          <a:xfrm>
            <a:off x="1258888" y="2276475"/>
            <a:ext cx="1439862" cy="860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lnSpc>
                <a:spcPct val="90000"/>
              </a:lnSpc>
            </a:pPr>
            <a:r>
              <a:rPr lang="en-GB" altLang="en-US" sz="2800">
                <a:solidFill>
                  <a:srgbClr val="010066"/>
                </a:solidFill>
              </a:rPr>
              <a:t>right</a:t>
            </a:r>
          </a:p>
          <a:p>
            <a:pPr algn="ctr" eaLnBrk="1" hangingPunct="1">
              <a:lnSpc>
                <a:spcPct val="90000"/>
              </a:lnSpc>
            </a:pPr>
            <a:r>
              <a:rPr lang="en-GB" altLang="en-US" sz="2800">
                <a:solidFill>
                  <a:srgbClr val="010066"/>
                </a:solidFill>
              </a:rPr>
              <a:t>atrium</a:t>
            </a:r>
          </a:p>
        </p:txBody>
      </p:sp>
      <p:sp>
        <p:nvSpPr>
          <p:cNvPr id="71702" name="Text Box 22"/>
          <p:cNvSpPr txBox="1">
            <a:spLocks noChangeArrowheads="1"/>
          </p:cNvSpPr>
          <p:nvPr/>
        </p:nvSpPr>
        <p:spPr bwMode="auto">
          <a:xfrm>
            <a:off x="611188" y="3933825"/>
            <a:ext cx="1800225" cy="860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lnSpc>
                <a:spcPct val="90000"/>
              </a:lnSpc>
            </a:pPr>
            <a:r>
              <a:rPr lang="en-GB" altLang="en-US" sz="2800">
                <a:solidFill>
                  <a:srgbClr val="010066"/>
                </a:solidFill>
              </a:rPr>
              <a:t>right</a:t>
            </a:r>
          </a:p>
          <a:p>
            <a:pPr algn="ctr" eaLnBrk="1" hangingPunct="1">
              <a:lnSpc>
                <a:spcPct val="90000"/>
              </a:lnSpc>
            </a:pPr>
            <a:r>
              <a:rPr lang="en-GB" altLang="en-US" sz="2800">
                <a:solidFill>
                  <a:srgbClr val="010066"/>
                </a:solidFill>
              </a:rPr>
              <a:t>ventricle</a:t>
            </a:r>
          </a:p>
        </p:txBody>
      </p:sp>
      <p:sp>
        <p:nvSpPr>
          <p:cNvPr id="71703" name="Text Box 23"/>
          <p:cNvSpPr txBox="1">
            <a:spLocks noChangeArrowheads="1"/>
          </p:cNvSpPr>
          <p:nvPr/>
        </p:nvSpPr>
        <p:spPr bwMode="auto">
          <a:xfrm>
            <a:off x="6948488" y="2492375"/>
            <a:ext cx="1295400" cy="860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lnSpc>
                <a:spcPct val="90000"/>
              </a:lnSpc>
            </a:pPr>
            <a:r>
              <a:rPr lang="en-GB" altLang="en-US" sz="2800">
                <a:solidFill>
                  <a:srgbClr val="010066"/>
                </a:solidFill>
              </a:rPr>
              <a:t>left</a:t>
            </a:r>
          </a:p>
          <a:p>
            <a:pPr algn="ctr" eaLnBrk="1" hangingPunct="1">
              <a:lnSpc>
                <a:spcPct val="90000"/>
              </a:lnSpc>
            </a:pPr>
            <a:r>
              <a:rPr lang="en-GB" altLang="en-US" sz="2800">
                <a:solidFill>
                  <a:srgbClr val="010066"/>
                </a:solidFill>
              </a:rPr>
              <a:t>atrium</a:t>
            </a:r>
          </a:p>
        </p:txBody>
      </p:sp>
      <p:sp>
        <p:nvSpPr>
          <p:cNvPr id="71704" name="Text Box 24"/>
          <p:cNvSpPr txBox="1">
            <a:spLocks noChangeArrowheads="1"/>
          </p:cNvSpPr>
          <p:nvPr/>
        </p:nvSpPr>
        <p:spPr bwMode="auto">
          <a:xfrm>
            <a:off x="6372225" y="4076700"/>
            <a:ext cx="1943100" cy="860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lnSpc>
                <a:spcPct val="90000"/>
              </a:lnSpc>
            </a:pPr>
            <a:r>
              <a:rPr lang="en-GB" altLang="en-US" sz="2800">
                <a:solidFill>
                  <a:srgbClr val="010066"/>
                </a:solidFill>
              </a:rPr>
              <a:t>left</a:t>
            </a:r>
          </a:p>
          <a:p>
            <a:pPr algn="ctr" eaLnBrk="1" hangingPunct="1">
              <a:lnSpc>
                <a:spcPct val="90000"/>
              </a:lnSpc>
            </a:pPr>
            <a:r>
              <a:rPr lang="en-GB" altLang="en-US" sz="2800">
                <a:solidFill>
                  <a:srgbClr val="010066"/>
                </a:solidFill>
              </a:rPr>
              <a:t>ventricle</a:t>
            </a:r>
          </a:p>
        </p:txBody>
      </p:sp>
      <p:sp>
        <p:nvSpPr>
          <p:cNvPr id="71705" name="Line 25"/>
          <p:cNvSpPr>
            <a:spLocks noChangeShapeType="1"/>
          </p:cNvSpPr>
          <p:nvPr/>
        </p:nvSpPr>
        <p:spPr bwMode="auto">
          <a:xfrm>
            <a:off x="2484438" y="2636838"/>
            <a:ext cx="1366837" cy="576262"/>
          </a:xfrm>
          <a:prstGeom prst="line">
            <a:avLst/>
          </a:prstGeom>
          <a:noFill/>
          <a:ln w="38100">
            <a:solidFill>
              <a:srgbClr val="7DBE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1706" name="Line 26"/>
          <p:cNvSpPr>
            <a:spLocks noChangeShapeType="1"/>
          </p:cNvSpPr>
          <p:nvPr/>
        </p:nvSpPr>
        <p:spPr bwMode="auto">
          <a:xfrm flipH="1">
            <a:off x="5292725" y="2852738"/>
            <a:ext cx="1727200" cy="360362"/>
          </a:xfrm>
          <a:prstGeom prst="line">
            <a:avLst/>
          </a:prstGeom>
          <a:noFill/>
          <a:ln w="38100">
            <a:solidFill>
              <a:srgbClr val="7DBE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1707" name="Line 27"/>
          <p:cNvSpPr>
            <a:spLocks noChangeShapeType="1"/>
          </p:cNvSpPr>
          <p:nvPr/>
        </p:nvSpPr>
        <p:spPr bwMode="auto">
          <a:xfrm>
            <a:off x="2268538" y="4365625"/>
            <a:ext cx="1655762" cy="71438"/>
          </a:xfrm>
          <a:prstGeom prst="line">
            <a:avLst/>
          </a:prstGeom>
          <a:noFill/>
          <a:ln w="38100">
            <a:solidFill>
              <a:srgbClr val="7DBE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1708" name="Line 28"/>
          <p:cNvSpPr>
            <a:spLocks noChangeShapeType="1"/>
          </p:cNvSpPr>
          <p:nvPr/>
        </p:nvSpPr>
        <p:spPr bwMode="auto">
          <a:xfrm flipH="1">
            <a:off x="4932363" y="4437063"/>
            <a:ext cx="1944687" cy="71437"/>
          </a:xfrm>
          <a:prstGeom prst="line">
            <a:avLst/>
          </a:prstGeom>
          <a:noFill/>
          <a:ln w="38100">
            <a:solidFill>
              <a:srgbClr val="7DBE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pic>
        <p:nvPicPr>
          <p:cNvPr id="71709" name="Picture 29" descr="next_btn_colour">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8675" y="6096000"/>
            <a:ext cx="628650" cy="57150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rot="2150210">
            <a:off x="5641629" y="611315"/>
            <a:ext cx="4968552" cy="707886"/>
          </a:xfrm>
          <a:prstGeom prst="rect">
            <a:avLst/>
          </a:prstGeom>
          <a:solidFill>
            <a:srgbClr val="FFFF00"/>
          </a:solidFill>
        </p:spPr>
        <p:txBody>
          <a:bodyPr wrap="square" rtlCol="0">
            <a:spAutoFit/>
          </a:bodyPr>
          <a:lstStyle/>
          <a:p>
            <a:pPr algn="ctr"/>
            <a:r>
              <a:rPr lang="en-GB" sz="4000" b="1" dirty="0" smtClean="0">
                <a:solidFill>
                  <a:srgbClr val="FF0000"/>
                </a:solidFill>
              </a:rPr>
              <a:t>H/W Check!!</a:t>
            </a:r>
            <a:endParaRPr lang="en-GB" sz="4000" b="1" dirty="0">
              <a:solidFill>
                <a:srgbClr val="FF0000"/>
              </a:solidFill>
            </a:endParaRPr>
          </a:p>
        </p:txBody>
      </p:sp>
    </p:spTree>
    <p:extLst>
      <p:ext uri="{BB962C8B-B14F-4D97-AF65-F5344CB8AC3E}">
        <p14:creationId xmlns:p14="http://schemas.microsoft.com/office/powerpoint/2010/main" val="17908224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1687"/>
                                        </p:tgtEl>
                                        <p:attrNameLst>
                                          <p:attrName>style.visibility</p:attrName>
                                        </p:attrNameLst>
                                      </p:cBhvr>
                                      <p:to>
                                        <p:strVal val="visible"/>
                                      </p:to>
                                    </p:set>
                                    <p:animEffect transition="in" filter="dissolve">
                                      <p:cBhvr>
                                        <p:cTn id="7" dur="1000"/>
                                        <p:tgtEl>
                                          <p:spTgt spid="71687"/>
                                        </p:tgtEl>
                                      </p:cBhvr>
                                    </p:animEffect>
                                  </p:childTnLst>
                                </p:cTn>
                              </p:par>
                              <p:par>
                                <p:cTn id="8" presetID="10" presetClass="entr" presetSubtype="0" fill="hold" nodeType="withEffect">
                                  <p:stCondLst>
                                    <p:cond delay="0"/>
                                  </p:stCondLst>
                                  <p:childTnLst>
                                    <p:set>
                                      <p:cBhvr>
                                        <p:cTn id="9" dur="1" fill="hold">
                                          <p:stCondLst>
                                            <p:cond delay="0"/>
                                          </p:stCondLst>
                                        </p:cTn>
                                        <p:tgtEl>
                                          <p:spTgt spid="71688"/>
                                        </p:tgtEl>
                                        <p:attrNameLst>
                                          <p:attrName>style.visibility</p:attrName>
                                        </p:attrNameLst>
                                      </p:cBhvr>
                                      <p:to>
                                        <p:strVal val="visible"/>
                                      </p:to>
                                    </p:set>
                                    <p:animEffect transition="in" filter="fade">
                                      <p:cBhvr>
                                        <p:cTn id="10" dur="500"/>
                                        <p:tgtEl>
                                          <p:spTgt spid="7168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71701"/>
                                        </p:tgtEl>
                                        <p:attrNameLst>
                                          <p:attrName>style.visibility</p:attrName>
                                        </p:attrNameLst>
                                      </p:cBhvr>
                                      <p:to>
                                        <p:strVal val="visible"/>
                                      </p:to>
                                    </p:set>
                                    <p:animEffect transition="in" filter="wipe(up)">
                                      <p:cBhvr>
                                        <p:cTn id="15" dur="500"/>
                                        <p:tgtEl>
                                          <p:spTgt spid="71701"/>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71705"/>
                                        </p:tgtEl>
                                        <p:attrNameLst>
                                          <p:attrName>style.visibility</p:attrName>
                                        </p:attrNameLst>
                                      </p:cBhvr>
                                      <p:to>
                                        <p:strVal val="visible"/>
                                      </p:to>
                                    </p:set>
                                    <p:animEffect transition="in" filter="wipe(up)">
                                      <p:cBhvr>
                                        <p:cTn id="18" dur="500"/>
                                        <p:tgtEl>
                                          <p:spTgt spid="71705"/>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71706"/>
                                        </p:tgtEl>
                                        <p:attrNameLst>
                                          <p:attrName>style.visibility</p:attrName>
                                        </p:attrNameLst>
                                      </p:cBhvr>
                                      <p:to>
                                        <p:strVal val="visible"/>
                                      </p:to>
                                    </p:set>
                                    <p:animEffect transition="in" filter="wipe(up)">
                                      <p:cBhvr>
                                        <p:cTn id="21" dur="500"/>
                                        <p:tgtEl>
                                          <p:spTgt spid="71706"/>
                                        </p:tgtEl>
                                      </p:cBhvr>
                                    </p:animEffect>
                                  </p:childTnLst>
                                </p:cTn>
                              </p:par>
                              <p:par>
                                <p:cTn id="22" presetID="22" presetClass="entr" presetSubtype="1" fill="hold" grpId="0" nodeType="withEffect">
                                  <p:stCondLst>
                                    <p:cond delay="0"/>
                                  </p:stCondLst>
                                  <p:childTnLst>
                                    <p:set>
                                      <p:cBhvr>
                                        <p:cTn id="23" dur="1" fill="hold">
                                          <p:stCondLst>
                                            <p:cond delay="0"/>
                                          </p:stCondLst>
                                        </p:cTn>
                                        <p:tgtEl>
                                          <p:spTgt spid="71703"/>
                                        </p:tgtEl>
                                        <p:attrNameLst>
                                          <p:attrName>style.visibility</p:attrName>
                                        </p:attrNameLst>
                                      </p:cBhvr>
                                      <p:to>
                                        <p:strVal val="visible"/>
                                      </p:to>
                                    </p:set>
                                    <p:animEffect transition="in" filter="wipe(up)">
                                      <p:cBhvr>
                                        <p:cTn id="24" dur="500"/>
                                        <p:tgtEl>
                                          <p:spTgt spid="71703"/>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71686"/>
                                        </p:tgtEl>
                                        <p:attrNameLst>
                                          <p:attrName>style.visibility</p:attrName>
                                        </p:attrNameLst>
                                      </p:cBhvr>
                                      <p:to>
                                        <p:strVal val="visible"/>
                                      </p:to>
                                    </p:set>
                                    <p:animEffect transition="in" filter="dissolve">
                                      <p:cBhvr>
                                        <p:cTn id="29" dur="1000"/>
                                        <p:tgtEl>
                                          <p:spTgt spid="71686"/>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1" fill="hold" grpId="0" nodeType="clickEffect">
                                  <p:stCondLst>
                                    <p:cond delay="0"/>
                                  </p:stCondLst>
                                  <p:childTnLst>
                                    <p:set>
                                      <p:cBhvr>
                                        <p:cTn id="33" dur="1" fill="hold">
                                          <p:stCondLst>
                                            <p:cond delay="0"/>
                                          </p:stCondLst>
                                        </p:cTn>
                                        <p:tgtEl>
                                          <p:spTgt spid="71702"/>
                                        </p:tgtEl>
                                        <p:attrNameLst>
                                          <p:attrName>style.visibility</p:attrName>
                                        </p:attrNameLst>
                                      </p:cBhvr>
                                      <p:to>
                                        <p:strVal val="visible"/>
                                      </p:to>
                                    </p:set>
                                    <p:animEffect transition="in" filter="wipe(up)">
                                      <p:cBhvr>
                                        <p:cTn id="34" dur="500"/>
                                        <p:tgtEl>
                                          <p:spTgt spid="71702"/>
                                        </p:tgtEl>
                                      </p:cBhvr>
                                    </p:animEffect>
                                  </p:childTnLst>
                                </p:cTn>
                              </p:par>
                              <p:par>
                                <p:cTn id="35" presetID="22" presetClass="entr" presetSubtype="1" fill="hold" grpId="0" nodeType="withEffect">
                                  <p:stCondLst>
                                    <p:cond delay="0"/>
                                  </p:stCondLst>
                                  <p:childTnLst>
                                    <p:set>
                                      <p:cBhvr>
                                        <p:cTn id="36" dur="1" fill="hold">
                                          <p:stCondLst>
                                            <p:cond delay="0"/>
                                          </p:stCondLst>
                                        </p:cTn>
                                        <p:tgtEl>
                                          <p:spTgt spid="71707"/>
                                        </p:tgtEl>
                                        <p:attrNameLst>
                                          <p:attrName>style.visibility</p:attrName>
                                        </p:attrNameLst>
                                      </p:cBhvr>
                                      <p:to>
                                        <p:strVal val="visible"/>
                                      </p:to>
                                    </p:set>
                                    <p:animEffect transition="in" filter="wipe(up)">
                                      <p:cBhvr>
                                        <p:cTn id="37" dur="500"/>
                                        <p:tgtEl>
                                          <p:spTgt spid="71707"/>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71708"/>
                                        </p:tgtEl>
                                        <p:attrNameLst>
                                          <p:attrName>style.visibility</p:attrName>
                                        </p:attrNameLst>
                                      </p:cBhvr>
                                      <p:to>
                                        <p:strVal val="visible"/>
                                      </p:to>
                                    </p:set>
                                    <p:animEffect transition="in" filter="wipe(up)">
                                      <p:cBhvr>
                                        <p:cTn id="40" dur="500"/>
                                        <p:tgtEl>
                                          <p:spTgt spid="71708"/>
                                        </p:tgtEl>
                                      </p:cBhvr>
                                    </p:animEffect>
                                  </p:childTnLst>
                                </p:cTn>
                              </p:par>
                              <p:par>
                                <p:cTn id="41" presetID="22" presetClass="entr" presetSubtype="1" fill="hold" grpId="0" nodeType="withEffect">
                                  <p:stCondLst>
                                    <p:cond delay="0"/>
                                  </p:stCondLst>
                                  <p:childTnLst>
                                    <p:set>
                                      <p:cBhvr>
                                        <p:cTn id="42" dur="1" fill="hold">
                                          <p:stCondLst>
                                            <p:cond delay="0"/>
                                          </p:stCondLst>
                                        </p:cTn>
                                        <p:tgtEl>
                                          <p:spTgt spid="71704"/>
                                        </p:tgtEl>
                                        <p:attrNameLst>
                                          <p:attrName>style.visibility</p:attrName>
                                        </p:attrNameLst>
                                      </p:cBhvr>
                                      <p:to>
                                        <p:strVal val="visible"/>
                                      </p:to>
                                    </p:set>
                                    <p:animEffect transition="in" filter="wipe(up)">
                                      <p:cBhvr>
                                        <p:cTn id="43" dur="500"/>
                                        <p:tgtEl>
                                          <p:spTgt spid="71704"/>
                                        </p:tgtEl>
                                      </p:cBhvr>
                                    </p:animEffect>
                                  </p:childTnLst>
                                </p:cTn>
                              </p:par>
                              <p:par>
                                <p:cTn id="44" presetID="1" presetClass="entr" presetSubtype="0" fill="hold" nodeType="withEffect">
                                  <p:stCondLst>
                                    <p:cond delay="0"/>
                                  </p:stCondLst>
                                  <p:childTnLst>
                                    <p:set>
                                      <p:cBhvr>
                                        <p:cTn id="45" dur="1" fill="hold">
                                          <p:stCondLst>
                                            <p:cond delay="0"/>
                                          </p:stCondLst>
                                        </p:cTn>
                                        <p:tgtEl>
                                          <p:spTgt spid="717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6" grpId="0"/>
      <p:bldP spid="71687" grpId="0"/>
      <p:bldP spid="71701" grpId="0"/>
      <p:bldP spid="71702" grpId="0"/>
      <p:bldP spid="71703" grpId="0"/>
      <p:bldP spid="71704" grpId="0"/>
      <p:bldP spid="71705" grpId="0" animBg="1"/>
      <p:bldP spid="71706" grpId="0" animBg="1"/>
      <p:bldP spid="71707" grpId="0" animBg="1"/>
      <p:bldP spid="7170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197768"/>
            <a:ext cx="7239000" cy="1143000"/>
          </a:xfrm>
        </p:spPr>
        <p:txBody>
          <a:bodyPr/>
          <a:lstStyle/>
          <a:p>
            <a:pPr eaLnBrk="1" fontAlgn="auto" hangingPunct="1">
              <a:spcAft>
                <a:spcPts val="0"/>
              </a:spcAft>
              <a:defRPr/>
            </a:pPr>
            <a:r>
              <a:rPr lang="en-GB" dirty="0" smtClean="0"/>
              <a:t>Show me your H/W</a:t>
            </a:r>
            <a:endParaRPr lang="en-GB" dirty="0"/>
          </a:p>
        </p:txBody>
      </p:sp>
      <p:sp>
        <p:nvSpPr>
          <p:cNvPr id="3" name="TextBox 2"/>
          <p:cNvSpPr txBox="1"/>
          <p:nvPr/>
        </p:nvSpPr>
        <p:spPr>
          <a:xfrm>
            <a:off x="683568" y="1916832"/>
            <a:ext cx="3888432" cy="3785652"/>
          </a:xfrm>
          <a:prstGeom prst="rect">
            <a:avLst/>
          </a:prstGeom>
          <a:solidFill>
            <a:srgbClr val="FFFF00"/>
          </a:solidFill>
        </p:spPr>
        <p:txBody>
          <a:bodyPr wrap="square" rtlCol="0">
            <a:spAutoFit/>
          </a:bodyPr>
          <a:lstStyle/>
          <a:p>
            <a:pPr algn="ctr"/>
            <a:r>
              <a:rPr lang="en-GB" sz="4000" b="1" dirty="0" smtClean="0">
                <a:solidFill>
                  <a:srgbClr val="FF0000"/>
                </a:solidFill>
              </a:rPr>
              <a:t>USE TEXT BOOK TO CHECK IF YOU HAVE LABELLED THE DIAGRAM CORRECTLY – stick in book!</a:t>
            </a:r>
            <a:endParaRPr lang="en-GB" sz="4000" b="1" dirty="0">
              <a:solidFill>
                <a:srgbClr val="FF0000"/>
              </a:solidFill>
            </a:endParaRPr>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40515" t="19716" r="11098"/>
          <a:stretch/>
        </p:blipFill>
        <p:spPr bwMode="auto">
          <a:xfrm>
            <a:off x="4932040" y="1615515"/>
            <a:ext cx="3645547" cy="4536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966507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a:xfrm>
            <a:off x="457200" y="-27384"/>
            <a:ext cx="8229600" cy="1143000"/>
          </a:xfrm>
        </p:spPr>
        <p:txBody>
          <a:bodyPr/>
          <a:lstStyle/>
          <a:p>
            <a:r>
              <a:rPr lang="en-GB" altLang="en-US" dirty="0"/>
              <a:t>Cardiac system</a:t>
            </a:r>
            <a:endParaRPr lang="en-US" altLang="en-US" dirty="0"/>
          </a:p>
        </p:txBody>
      </p:sp>
      <p:sp>
        <p:nvSpPr>
          <p:cNvPr id="143363" name="Text Box 3"/>
          <p:cNvSpPr txBox="1">
            <a:spLocks noChangeArrowheads="1"/>
          </p:cNvSpPr>
          <p:nvPr/>
        </p:nvSpPr>
        <p:spPr bwMode="auto">
          <a:xfrm>
            <a:off x="323850" y="908050"/>
            <a:ext cx="8351838" cy="430887"/>
          </a:xfrm>
          <a:prstGeom prst="rect">
            <a:avLst/>
          </a:prstGeom>
          <a:noFill/>
          <a:ln>
            <a:noFill/>
          </a:ln>
          <a:effectLst/>
          <a:extLst>
            <a:ext uri="{909E8E84-426E-40DD-AFC4-6F175D3DCCD1}">
              <a14:hiddenFill xmlns:a14="http://schemas.microsoft.com/office/drawing/2010/main">
                <a:solidFill>
                  <a:srgbClr val="9900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B2B2B2"/>
                  </a:outerShdw>
                </a:effectLst>
              </a14:hiddenEffects>
            </a:ext>
          </a:extLst>
        </p:spPr>
        <p:txBody>
          <a:bodyPr>
            <a:spAutoFit/>
          </a:bodyPr>
          <a:lstStyle/>
          <a:p>
            <a:r>
              <a:rPr lang="en-GB" altLang="en-US" sz="2200" b="0" dirty="0">
                <a:solidFill>
                  <a:srgbClr val="010066"/>
                </a:solidFill>
              </a:rPr>
              <a:t>Here are some other important parts of the heart:</a:t>
            </a:r>
          </a:p>
        </p:txBody>
      </p:sp>
      <p:pic>
        <p:nvPicPr>
          <p:cNvPr id="143366" name="Picture 6" descr="1_heart_interior2_STANDAR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8163" y="2014538"/>
            <a:ext cx="3059112" cy="3598862"/>
          </a:xfrm>
          <a:prstGeom prst="rect">
            <a:avLst/>
          </a:prstGeom>
          <a:noFill/>
          <a:extLst>
            <a:ext uri="{909E8E84-426E-40DD-AFC4-6F175D3DCCD1}">
              <a14:hiddenFill xmlns:a14="http://schemas.microsoft.com/office/drawing/2010/main">
                <a:solidFill>
                  <a:srgbClr val="FFFFFF"/>
                </a:solidFill>
              </a14:hiddenFill>
            </a:ext>
          </a:extLst>
        </p:spPr>
      </p:pic>
      <p:sp>
        <p:nvSpPr>
          <p:cNvPr id="143367" name="Text Box 7"/>
          <p:cNvSpPr txBox="1">
            <a:spLocks noChangeArrowheads="1"/>
          </p:cNvSpPr>
          <p:nvPr/>
        </p:nvSpPr>
        <p:spPr bwMode="auto">
          <a:xfrm>
            <a:off x="684213" y="1773238"/>
            <a:ext cx="1943100" cy="1006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lnSpc>
                <a:spcPct val="90000"/>
              </a:lnSpc>
            </a:pPr>
            <a:r>
              <a:rPr lang="en-GB" altLang="en-US" sz="2200" b="0">
                <a:solidFill>
                  <a:srgbClr val="010066"/>
                </a:solidFill>
              </a:rPr>
              <a:t>The walls are made of </a:t>
            </a:r>
            <a:r>
              <a:rPr lang="en-GB" altLang="en-US" sz="2200">
                <a:solidFill>
                  <a:srgbClr val="FF6600"/>
                </a:solidFill>
              </a:rPr>
              <a:t>cardiac muscle</a:t>
            </a:r>
            <a:r>
              <a:rPr lang="en-GB" altLang="en-US" sz="2200" b="0">
                <a:solidFill>
                  <a:srgbClr val="010066"/>
                </a:solidFill>
              </a:rPr>
              <a:t>.</a:t>
            </a:r>
          </a:p>
        </p:txBody>
      </p:sp>
      <p:sp>
        <p:nvSpPr>
          <p:cNvPr id="143368" name="Text Box 8"/>
          <p:cNvSpPr txBox="1">
            <a:spLocks noChangeArrowheads="1"/>
          </p:cNvSpPr>
          <p:nvPr/>
        </p:nvSpPr>
        <p:spPr bwMode="auto">
          <a:xfrm>
            <a:off x="611188" y="3500438"/>
            <a:ext cx="1800225" cy="1920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lnSpc>
                <a:spcPct val="90000"/>
              </a:lnSpc>
            </a:pPr>
            <a:r>
              <a:rPr lang="en-GB" altLang="en-US" sz="2200" b="0">
                <a:solidFill>
                  <a:srgbClr val="010066"/>
                </a:solidFill>
              </a:rPr>
              <a:t>The wall dividing the left and right sides of the heart is called the </a:t>
            </a:r>
            <a:r>
              <a:rPr lang="en-GB" altLang="en-US" sz="2200">
                <a:solidFill>
                  <a:srgbClr val="FF6600"/>
                </a:solidFill>
              </a:rPr>
              <a:t>septum</a:t>
            </a:r>
            <a:r>
              <a:rPr lang="en-GB" altLang="en-US" sz="2200" b="0">
                <a:solidFill>
                  <a:srgbClr val="010066"/>
                </a:solidFill>
              </a:rPr>
              <a:t>.</a:t>
            </a:r>
          </a:p>
        </p:txBody>
      </p:sp>
      <p:sp>
        <p:nvSpPr>
          <p:cNvPr id="143369" name="Text Box 9"/>
          <p:cNvSpPr txBox="1">
            <a:spLocks noChangeArrowheads="1"/>
          </p:cNvSpPr>
          <p:nvPr/>
        </p:nvSpPr>
        <p:spPr bwMode="auto">
          <a:xfrm>
            <a:off x="6516688" y="1628775"/>
            <a:ext cx="2447925" cy="1615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lnSpc>
                <a:spcPct val="90000"/>
              </a:lnSpc>
            </a:pPr>
            <a:r>
              <a:rPr lang="en-GB" altLang="en-US" sz="2200" b="0">
                <a:solidFill>
                  <a:srgbClr val="010066"/>
                </a:solidFill>
              </a:rPr>
              <a:t>The </a:t>
            </a:r>
            <a:r>
              <a:rPr lang="en-GB" altLang="en-US" sz="2200">
                <a:solidFill>
                  <a:srgbClr val="FF6600"/>
                </a:solidFill>
              </a:rPr>
              <a:t>semi-lunar valves</a:t>
            </a:r>
            <a:r>
              <a:rPr lang="en-GB" altLang="en-US" sz="2200" b="0">
                <a:solidFill>
                  <a:srgbClr val="010066"/>
                </a:solidFill>
              </a:rPr>
              <a:t> prevent expelled blood flowing back into the heart.</a:t>
            </a:r>
          </a:p>
        </p:txBody>
      </p:sp>
      <p:sp>
        <p:nvSpPr>
          <p:cNvPr id="143370" name="Text Box 10"/>
          <p:cNvSpPr txBox="1">
            <a:spLocks noChangeArrowheads="1"/>
          </p:cNvSpPr>
          <p:nvPr/>
        </p:nvSpPr>
        <p:spPr bwMode="auto">
          <a:xfrm>
            <a:off x="5076825" y="5157788"/>
            <a:ext cx="3095625" cy="1311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lnSpc>
                <a:spcPct val="90000"/>
              </a:lnSpc>
            </a:pPr>
            <a:r>
              <a:rPr lang="en-GB" altLang="en-US" sz="2200" b="0">
                <a:solidFill>
                  <a:srgbClr val="010066"/>
                </a:solidFill>
              </a:rPr>
              <a:t>These two </a:t>
            </a:r>
            <a:r>
              <a:rPr lang="en-GB" altLang="en-US" sz="2200">
                <a:solidFill>
                  <a:srgbClr val="FF6600"/>
                </a:solidFill>
              </a:rPr>
              <a:t>valves</a:t>
            </a:r>
            <a:r>
              <a:rPr lang="en-GB" altLang="en-US" sz="2200" b="0">
                <a:solidFill>
                  <a:srgbClr val="010066"/>
                </a:solidFill>
              </a:rPr>
              <a:t> prevent blood flowing back into the atria from the ventricles.</a:t>
            </a:r>
          </a:p>
        </p:txBody>
      </p:sp>
      <p:sp>
        <p:nvSpPr>
          <p:cNvPr id="143371" name="Line 11"/>
          <p:cNvSpPr>
            <a:spLocks noChangeShapeType="1"/>
          </p:cNvSpPr>
          <p:nvPr/>
        </p:nvSpPr>
        <p:spPr bwMode="auto">
          <a:xfrm>
            <a:off x="2484438" y="2636838"/>
            <a:ext cx="935037" cy="1223962"/>
          </a:xfrm>
          <a:prstGeom prst="line">
            <a:avLst/>
          </a:prstGeom>
          <a:noFill/>
          <a:ln w="38100">
            <a:solidFill>
              <a:srgbClr val="7DBE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43372" name="Line 12"/>
          <p:cNvSpPr>
            <a:spLocks noChangeShapeType="1"/>
          </p:cNvSpPr>
          <p:nvPr/>
        </p:nvSpPr>
        <p:spPr bwMode="auto">
          <a:xfrm flipH="1">
            <a:off x="4356100" y="2133600"/>
            <a:ext cx="2232025" cy="1079500"/>
          </a:xfrm>
          <a:prstGeom prst="line">
            <a:avLst/>
          </a:prstGeom>
          <a:noFill/>
          <a:ln w="38100">
            <a:solidFill>
              <a:srgbClr val="7DBE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43373" name="Line 13"/>
          <p:cNvSpPr>
            <a:spLocks noChangeShapeType="1"/>
          </p:cNvSpPr>
          <p:nvPr/>
        </p:nvSpPr>
        <p:spPr bwMode="auto">
          <a:xfrm>
            <a:off x="2268538" y="3860800"/>
            <a:ext cx="2159000" cy="576263"/>
          </a:xfrm>
          <a:prstGeom prst="line">
            <a:avLst/>
          </a:prstGeom>
          <a:noFill/>
          <a:ln w="38100">
            <a:solidFill>
              <a:srgbClr val="7DBE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43374" name="Line 14"/>
          <p:cNvSpPr>
            <a:spLocks noChangeShapeType="1"/>
          </p:cNvSpPr>
          <p:nvPr/>
        </p:nvSpPr>
        <p:spPr bwMode="auto">
          <a:xfrm flipH="1" flipV="1">
            <a:off x="4140200" y="3644900"/>
            <a:ext cx="2592388" cy="863600"/>
          </a:xfrm>
          <a:prstGeom prst="line">
            <a:avLst/>
          </a:prstGeom>
          <a:noFill/>
          <a:ln w="38100">
            <a:solidFill>
              <a:srgbClr val="7DBE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pic>
        <p:nvPicPr>
          <p:cNvPr id="143375" name="Picture 15" descr="next_btn_colour">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8675" y="6096000"/>
            <a:ext cx="628650" cy="571500"/>
          </a:xfrm>
          <a:prstGeom prst="rect">
            <a:avLst/>
          </a:prstGeom>
          <a:noFill/>
          <a:extLst>
            <a:ext uri="{909E8E84-426E-40DD-AFC4-6F175D3DCCD1}">
              <a14:hiddenFill xmlns:a14="http://schemas.microsoft.com/office/drawing/2010/main">
                <a:solidFill>
                  <a:srgbClr val="FFFFFF"/>
                </a:solidFill>
              </a14:hiddenFill>
            </a:ext>
          </a:extLst>
        </p:spPr>
      </p:pic>
      <p:sp>
        <p:nvSpPr>
          <p:cNvPr id="143376" name="Line 16"/>
          <p:cNvSpPr>
            <a:spLocks noChangeShapeType="1"/>
          </p:cNvSpPr>
          <p:nvPr/>
        </p:nvSpPr>
        <p:spPr bwMode="auto">
          <a:xfrm flipH="1">
            <a:off x="4716463" y="2133600"/>
            <a:ext cx="1871662" cy="1081088"/>
          </a:xfrm>
          <a:prstGeom prst="line">
            <a:avLst/>
          </a:prstGeom>
          <a:noFill/>
          <a:ln w="38100">
            <a:solidFill>
              <a:srgbClr val="7DBE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43377" name="Line 17"/>
          <p:cNvSpPr>
            <a:spLocks noChangeShapeType="1"/>
          </p:cNvSpPr>
          <p:nvPr/>
        </p:nvSpPr>
        <p:spPr bwMode="auto">
          <a:xfrm flipH="1" flipV="1">
            <a:off x="5292725" y="3716338"/>
            <a:ext cx="1223963" cy="0"/>
          </a:xfrm>
          <a:prstGeom prst="line">
            <a:avLst/>
          </a:prstGeom>
          <a:noFill/>
          <a:ln w="38100">
            <a:solidFill>
              <a:srgbClr val="7DBE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43378" name="Text Box 18"/>
          <p:cNvSpPr txBox="1">
            <a:spLocks noChangeArrowheads="1"/>
          </p:cNvSpPr>
          <p:nvPr/>
        </p:nvSpPr>
        <p:spPr bwMode="auto">
          <a:xfrm>
            <a:off x="6660902" y="3429000"/>
            <a:ext cx="2087562"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2200" dirty="0">
                <a:solidFill>
                  <a:srgbClr val="FF6600"/>
                </a:solidFill>
              </a:rPr>
              <a:t>Bicuspid</a:t>
            </a:r>
            <a:r>
              <a:rPr lang="en-GB" altLang="en-US" sz="2200" b="0" dirty="0">
                <a:solidFill>
                  <a:srgbClr val="010066"/>
                </a:solidFill>
              </a:rPr>
              <a:t> (mitral) valve</a:t>
            </a:r>
          </a:p>
        </p:txBody>
      </p:sp>
      <p:sp>
        <p:nvSpPr>
          <p:cNvPr id="143379" name="Text Box 19"/>
          <p:cNvSpPr txBox="1">
            <a:spLocks noChangeArrowheads="1"/>
          </p:cNvSpPr>
          <p:nvPr/>
        </p:nvSpPr>
        <p:spPr bwMode="auto">
          <a:xfrm>
            <a:off x="6588125" y="4292600"/>
            <a:ext cx="208756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2200">
                <a:solidFill>
                  <a:srgbClr val="FF6600"/>
                </a:solidFill>
              </a:rPr>
              <a:t>Tricuspid</a:t>
            </a:r>
            <a:r>
              <a:rPr lang="en-GB" altLang="en-US" sz="2200" b="0">
                <a:solidFill>
                  <a:srgbClr val="010066"/>
                </a:solidFill>
              </a:rPr>
              <a:t> valve</a:t>
            </a:r>
          </a:p>
        </p:txBody>
      </p:sp>
      <p:sp>
        <p:nvSpPr>
          <p:cNvPr id="18" name="TextBox 17"/>
          <p:cNvSpPr txBox="1"/>
          <p:nvPr/>
        </p:nvSpPr>
        <p:spPr>
          <a:xfrm rot="2150210">
            <a:off x="5630052" y="518448"/>
            <a:ext cx="4968552" cy="707886"/>
          </a:xfrm>
          <a:prstGeom prst="rect">
            <a:avLst/>
          </a:prstGeom>
          <a:solidFill>
            <a:srgbClr val="FFFF00"/>
          </a:solidFill>
        </p:spPr>
        <p:txBody>
          <a:bodyPr wrap="square" rtlCol="0">
            <a:spAutoFit/>
          </a:bodyPr>
          <a:lstStyle/>
          <a:p>
            <a:pPr algn="ctr"/>
            <a:r>
              <a:rPr lang="en-GB" sz="4000" b="1" dirty="0" smtClean="0">
                <a:solidFill>
                  <a:srgbClr val="FF0000"/>
                </a:solidFill>
              </a:rPr>
              <a:t>H/W Check!!</a:t>
            </a:r>
            <a:endParaRPr lang="en-GB" sz="4000" b="1" dirty="0">
              <a:solidFill>
                <a:srgbClr val="FF0000"/>
              </a:solidFill>
            </a:endParaRPr>
          </a:p>
        </p:txBody>
      </p:sp>
    </p:spTree>
    <p:extLst>
      <p:ext uri="{BB962C8B-B14F-4D97-AF65-F5344CB8AC3E}">
        <p14:creationId xmlns:p14="http://schemas.microsoft.com/office/powerpoint/2010/main" val="39599557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43366"/>
                                        </p:tgtEl>
                                        <p:attrNameLst>
                                          <p:attrName>style.visibility</p:attrName>
                                        </p:attrNameLst>
                                      </p:cBhvr>
                                      <p:to>
                                        <p:strVal val="visible"/>
                                      </p:to>
                                    </p:set>
                                    <p:animEffect transition="in" filter="fade">
                                      <p:cBhvr>
                                        <p:cTn id="7" dur="500"/>
                                        <p:tgtEl>
                                          <p:spTgt spid="1433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43367"/>
                                        </p:tgtEl>
                                        <p:attrNameLst>
                                          <p:attrName>style.visibility</p:attrName>
                                        </p:attrNameLst>
                                      </p:cBhvr>
                                      <p:to>
                                        <p:strVal val="visible"/>
                                      </p:to>
                                    </p:set>
                                    <p:animEffect transition="in" filter="wipe(up)">
                                      <p:cBhvr>
                                        <p:cTn id="12" dur="500"/>
                                        <p:tgtEl>
                                          <p:spTgt spid="143367"/>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143371"/>
                                        </p:tgtEl>
                                        <p:attrNameLst>
                                          <p:attrName>style.visibility</p:attrName>
                                        </p:attrNameLst>
                                      </p:cBhvr>
                                      <p:to>
                                        <p:strVal val="visible"/>
                                      </p:to>
                                    </p:set>
                                    <p:animEffect transition="in" filter="wipe(up)">
                                      <p:cBhvr>
                                        <p:cTn id="15" dur="500"/>
                                        <p:tgtEl>
                                          <p:spTgt spid="143371"/>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143368"/>
                                        </p:tgtEl>
                                        <p:attrNameLst>
                                          <p:attrName>style.visibility</p:attrName>
                                        </p:attrNameLst>
                                      </p:cBhvr>
                                      <p:to>
                                        <p:strVal val="visible"/>
                                      </p:to>
                                    </p:set>
                                    <p:animEffect transition="in" filter="wipe(up)">
                                      <p:cBhvr>
                                        <p:cTn id="20" dur="500"/>
                                        <p:tgtEl>
                                          <p:spTgt spid="143368"/>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143373"/>
                                        </p:tgtEl>
                                        <p:attrNameLst>
                                          <p:attrName>style.visibility</p:attrName>
                                        </p:attrNameLst>
                                      </p:cBhvr>
                                      <p:to>
                                        <p:strVal val="visible"/>
                                      </p:to>
                                    </p:set>
                                    <p:animEffect transition="in" filter="wipe(up)">
                                      <p:cBhvr>
                                        <p:cTn id="23" dur="500"/>
                                        <p:tgtEl>
                                          <p:spTgt spid="143373"/>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143369"/>
                                        </p:tgtEl>
                                        <p:attrNameLst>
                                          <p:attrName>style.visibility</p:attrName>
                                        </p:attrNameLst>
                                      </p:cBhvr>
                                      <p:to>
                                        <p:strVal val="visible"/>
                                      </p:to>
                                    </p:set>
                                    <p:animEffect transition="in" filter="wipe(up)">
                                      <p:cBhvr>
                                        <p:cTn id="28" dur="500"/>
                                        <p:tgtEl>
                                          <p:spTgt spid="143369"/>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43372"/>
                                        </p:tgtEl>
                                        <p:attrNameLst>
                                          <p:attrName>style.visibility</p:attrName>
                                        </p:attrNameLst>
                                      </p:cBhvr>
                                      <p:to>
                                        <p:strVal val="visible"/>
                                      </p:to>
                                    </p:set>
                                    <p:animEffect transition="in" filter="wipe(up)">
                                      <p:cBhvr>
                                        <p:cTn id="31" dur="500"/>
                                        <p:tgtEl>
                                          <p:spTgt spid="143372"/>
                                        </p:tgtEl>
                                      </p:cBhvr>
                                    </p:animEffect>
                                  </p:childTnLst>
                                </p:cTn>
                              </p:par>
                              <p:par>
                                <p:cTn id="32" presetID="22" presetClass="entr" presetSubtype="1" fill="hold" grpId="0" nodeType="withEffect">
                                  <p:stCondLst>
                                    <p:cond delay="0"/>
                                  </p:stCondLst>
                                  <p:childTnLst>
                                    <p:set>
                                      <p:cBhvr>
                                        <p:cTn id="33" dur="1" fill="hold">
                                          <p:stCondLst>
                                            <p:cond delay="0"/>
                                          </p:stCondLst>
                                        </p:cTn>
                                        <p:tgtEl>
                                          <p:spTgt spid="143376"/>
                                        </p:tgtEl>
                                        <p:attrNameLst>
                                          <p:attrName>style.visibility</p:attrName>
                                        </p:attrNameLst>
                                      </p:cBhvr>
                                      <p:to>
                                        <p:strVal val="visible"/>
                                      </p:to>
                                    </p:set>
                                    <p:animEffect transition="in" filter="wipe(up)">
                                      <p:cBhvr>
                                        <p:cTn id="34" dur="500"/>
                                        <p:tgtEl>
                                          <p:spTgt spid="143376"/>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1" fill="hold" grpId="0" nodeType="clickEffect">
                                  <p:stCondLst>
                                    <p:cond delay="0"/>
                                  </p:stCondLst>
                                  <p:childTnLst>
                                    <p:set>
                                      <p:cBhvr>
                                        <p:cTn id="38" dur="1" fill="hold">
                                          <p:stCondLst>
                                            <p:cond delay="0"/>
                                          </p:stCondLst>
                                        </p:cTn>
                                        <p:tgtEl>
                                          <p:spTgt spid="143378"/>
                                        </p:tgtEl>
                                        <p:attrNameLst>
                                          <p:attrName>style.visibility</p:attrName>
                                        </p:attrNameLst>
                                      </p:cBhvr>
                                      <p:to>
                                        <p:strVal val="visible"/>
                                      </p:to>
                                    </p:set>
                                    <p:animEffect transition="in" filter="wipe(up)">
                                      <p:cBhvr>
                                        <p:cTn id="39" dur="500"/>
                                        <p:tgtEl>
                                          <p:spTgt spid="143378"/>
                                        </p:tgtEl>
                                      </p:cBhvr>
                                    </p:animEffect>
                                  </p:childTnLst>
                                </p:cTn>
                              </p:par>
                              <p:par>
                                <p:cTn id="40" presetID="22" presetClass="entr" presetSubtype="1" fill="hold" grpId="0" nodeType="withEffect">
                                  <p:stCondLst>
                                    <p:cond delay="0"/>
                                  </p:stCondLst>
                                  <p:childTnLst>
                                    <p:set>
                                      <p:cBhvr>
                                        <p:cTn id="41" dur="1" fill="hold">
                                          <p:stCondLst>
                                            <p:cond delay="0"/>
                                          </p:stCondLst>
                                        </p:cTn>
                                        <p:tgtEl>
                                          <p:spTgt spid="143377"/>
                                        </p:tgtEl>
                                        <p:attrNameLst>
                                          <p:attrName>style.visibility</p:attrName>
                                        </p:attrNameLst>
                                      </p:cBhvr>
                                      <p:to>
                                        <p:strVal val="visible"/>
                                      </p:to>
                                    </p:set>
                                    <p:animEffect transition="in" filter="wipe(up)">
                                      <p:cBhvr>
                                        <p:cTn id="42" dur="500"/>
                                        <p:tgtEl>
                                          <p:spTgt spid="143377"/>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143379"/>
                                        </p:tgtEl>
                                        <p:attrNameLst>
                                          <p:attrName>style.visibility</p:attrName>
                                        </p:attrNameLst>
                                      </p:cBhvr>
                                      <p:to>
                                        <p:strVal val="visible"/>
                                      </p:to>
                                    </p:set>
                                    <p:animEffect transition="in" filter="wipe(up)">
                                      <p:cBhvr>
                                        <p:cTn id="47" dur="500"/>
                                        <p:tgtEl>
                                          <p:spTgt spid="143379"/>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143374"/>
                                        </p:tgtEl>
                                        <p:attrNameLst>
                                          <p:attrName>style.visibility</p:attrName>
                                        </p:attrNameLst>
                                      </p:cBhvr>
                                      <p:to>
                                        <p:strVal val="visible"/>
                                      </p:to>
                                    </p:set>
                                    <p:animEffect transition="in" filter="wipe(down)">
                                      <p:cBhvr>
                                        <p:cTn id="50" dur="500"/>
                                        <p:tgtEl>
                                          <p:spTgt spid="143374"/>
                                        </p:tgtEl>
                                      </p:cBhvr>
                                    </p:animEffect>
                                  </p:childTnLst>
                                </p:cTn>
                              </p:par>
                            </p:childTnLst>
                          </p:cTn>
                        </p:par>
                        <p:par>
                          <p:cTn id="51" fill="hold" nodeType="afterGroup">
                            <p:stCondLst>
                              <p:cond delay="500"/>
                            </p:stCondLst>
                            <p:childTnLst>
                              <p:par>
                                <p:cTn id="52" presetID="10" presetClass="entr" presetSubtype="0" fill="hold" grpId="0" nodeType="afterEffect">
                                  <p:stCondLst>
                                    <p:cond delay="0"/>
                                  </p:stCondLst>
                                  <p:childTnLst>
                                    <p:set>
                                      <p:cBhvr>
                                        <p:cTn id="53" dur="1" fill="hold">
                                          <p:stCondLst>
                                            <p:cond delay="0"/>
                                          </p:stCondLst>
                                        </p:cTn>
                                        <p:tgtEl>
                                          <p:spTgt spid="143370"/>
                                        </p:tgtEl>
                                        <p:attrNameLst>
                                          <p:attrName>style.visibility</p:attrName>
                                        </p:attrNameLst>
                                      </p:cBhvr>
                                      <p:to>
                                        <p:strVal val="visible"/>
                                      </p:to>
                                    </p:set>
                                    <p:animEffect transition="in" filter="fade">
                                      <p:cBhvr>
                                        <p:cTn id="54" dur="1000"/>
                                        <p:tgtEl>
                                          <p:spTgt spid="143370"/>
                                        </p:tgtEl>
                                      </p:cBhvr>
                                    </p:animEffect>
                                  </p:childTnLst>
                                </p:cTn>
                              </p:par>
                              <p:par>
                                <p:cTn id="55" presetID="1" presetClass="entr" presetSubtype="0" fill="hold" nodeType="withEffect">
                                  <p:stCondLst>
                                    <p:cond delay="0"/>
                                  </p:stCondLst>
                                  <p:childTnLst>
                                    <p:set>
                                      <p:cBhvr>
                                        <p:cTn id="56" dur="1" fill="hold">
                                          <p:stCondLst>
                                            <p:cond delay="0"/>
                                          </p:stCondLst>
                                        </p:cTn>
                                        <p:tgtEl>
                                          <p:spTgt spid="1433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67" grpId="0"/>
      <p:bldP spid="143368" grpId="0"/>
      <p:bldP spid="143369" grpId="0"/>
      <p:bldP spid="143370" grpId="0"/>
      <p:bldP spid="143371" grpId="0" animBg="1"/>
      <p:bldP spid="143372" grpId="0" animBg="1"/>
      <p:bldP spid="143373" grpId="0" animBg="1"/>
      <p:bldP spid="143374" grpId="0" animBg="1"/>
      <p:bldP spid="143376" grpId="0" animBg="1"/>
      <p:bldP spid="143377" grpId="0" animBg="1"/>
      <p:bldP spid="143378" grpId="0"/>
      <p:bldP spid="14337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1143000"/>
          </a:xfrm>
        </p:spPr>
        <p:txBody>
          <a:bodyPr/>
          <a:lstStyle/>
          <a:p>
            <a:r>
              <a:rPr lang="en-GB" dirty="0" smtClean="0"/>
              <a:t>Cardiac Cycle </a:t>
            </a:r>
            <a:endParaRPr lang="en-GB" dirty="0"/>
          </a:p>
        </p:txBody>
      </p:sp>
      <p:pic>
        <p:nvPicPr>
          <p:cNvPr id="1026" name="Picture 2" descr="Phases of Cardiac Cyc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340768"/>
            <a:ext cx="8071284" cy="538085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rot="2150210">
            <a:off x="5533058" y="568014"/>
            <a:ext cx="4968552" cy="707886"/>
          </a:xfrm>
          <a:prstGeom prst="rect">
            <a:avLst/>
          </a:prstGeom>
          <a:solidFill>
            <a:srgbClr val="FFFF00"/>
          </a:solidFill>
        </p:spPr>
        <p:txBody>
          <a:bodyPr wrap="square" rtlCol="0">
            <a:spAutoFit/>
          </a:bodyPr>
          <a:lstStyle/>
          <a:p>
            <a:pPr algn="ctr"/>
            <a:r>
              <a:rPr lang="en-GB" sz="4000" b="1" dirty="0" smtClean="0">
                <a:solidFill>
                  <a:srgbClr val="FF0000"/>
                </a:solidFill>
              </a:rPr>
              <a:t>H/W Check!!</a:t>
            </a:r>
            <a:endParaRPr lang="en-GB" sz="4000" b="1" dirty="0">
              <a:solidFill>
                <a:srgbClr val="FF0000"/>
              </a:solidFill>
            </a:endParaRPr>
          </a:p>
        </p:txBody>
      </p:sp>
    </p:spTree>
    <p:extLst>
      <p:ext uri="{BB962C8B-B14F-4D97-AF65-F5344CB8AC3E}">
        <p14:creationId xmlns:p14="http://schemas.microsoft.com/office/powerpoint/2010/main" val="28525484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Cardiac Cycle </a:t>
            </a:r>
            <a:endParaRPr lang="en-GB" dirty="0"/>
          </a:p>
        </p:txBody>
      </p:sp>
      <p:sp>
        <p:nvSpPr>
          <p:cNvPr id="4" name="Rectangle 16"/>
          <p:cNvSpPr>
            <a:spLocks noChangeArrowheads="1"/>
          </p:cNvSpPr>
          <p:nvPr/>
        </p:nvSpPr>
        <p:spPr bwMode="auto">
          <a:xfrm>
            <a:off x="555336" y="1412776"/>
            <a:ext cx="8208963" cy="1368425"/>
          </a:xfrm>
          <a:prstGeom prst="rect">
            <a:avLst/>
          </a:prstGeom>
          <a:solidFill>
            <a:srgbClr val="E1F0FF"/>
          </a:solidFill>
          <a:ln w="31750">
            <a:solidFill>
              <a:srgbClr val="FF6600"/>
            </a:solidFill>
            <a:miter lim="800000"/>
            <a:headEnd/>
            <a:tailEnd/>
          </a:ln>
        </p:spPr>
        <p:txBody>
          <a:bodyPr wrap="none" anchor="ctr"/>
          <a:lstStyle/>
          <a:p>
            <a:endParaRPr lang="en-GB">
              <a:latin typeface="Trebuchet MS" pitchFamily="34" charset="0"/>
            </a:endParaRPr>
          </a:p>
        </p:txBody>
      </p:sp>
      <p:sp>
        <p:nvSpPr>
          <p:cNvPr id="5" name="Rectangle 16"/>
          <p:cNvSpPr>
            <a:spLocks noChangeArrowheads="1"/>
          </p:cNvSpPr>
          <p:nvPr/>
        </p:nvSpPr>
        <p:spPr bwMode="auto">
          <a:xfrm>
            <a:off x="539501" y="2924944"/>
            <a:ext cx="8224798" cy="783430"/>
          </a:xfrm>
          <a:prstGeom prst="rect">
            <a:avLst/>
          </a:prstGeom>
          <a:solidFill>
            <a:srgbClr val="E1F0FF"/>
          </a:solidFill>
          <a:ln w="31750">
            <a:solidFill>
              <a:srgbClr val="FF6600"/>
            </a:solidFill>
            <a:miter lim="800000"/>
            <a:headEnd/>
            <a:tailEnd/>
          </a:ln>
        </p:spPr>
        <p:txBody>
          <a:bodyPr wrap="none" anchor="ctr"/>
          <a:lstStyle/>
          <a:p>
            <a:endParaRPr lang="en-GB">
              <a:latin typeface="Trebuchet MS" pitchFamily="34" charset="0"/>
            </a:endParaRPr>
          </a:p>
        </p:txBody>
      </p:sp>
      <p:sp>
        <p:nvSpPr>
          <p:cNvPr id="6" name="Rectangle 16"/>
          <p:cNvSpPr>
            <a:spLocks noChangeArrowheads="1"/>
          </p:cNvSpPr>
          <p:nvPr/>
        </p:nvSpPr>
        <p:spPr bwMode="auto">
          <a:xfrm>
            <a:off x="570124" y="4157738"/>
            <a:ext cx="8224798" cy="783430"/>
          </a:xfrm>
          <a:prstGeom prst="rect">
            <a:avLst/>
          </a:prstGeom>
          <a:solidFill>
            <a:srgbClr val="E1F0FF"/>
          </a:solidFill>
          <a:ln w="31750">
            <a:solidFill>
              <a:srgbClr val="FF6600"/>
            </a:solidFill>
            <a:miter lim="800000"/>
            <a:headEnd/>
            <a:tailEnd/>
          </a:ln>
        </p:spPr>
        <p:txBody>
          <a:bodyPr wrap="none" anchor="ctr"/>
          <a:lstStyle/>
          <a:p>
            <a:endParaRPr lang="en-GB">
              <a:latin typeface="Trebuchet MS" pitchFamily="34" charset="0"/>
            </a:endParaRPr>
          </a:p>
        </p:txBody>
      </p:sp>
      <p:sp>
        <p:nvSpPr>
          <p:cNvPr id="7" name="Rectangle 16"/>
          <p:cNvSpPr>
            <a:spLocks noChangeArrowheads="1"/>
          </p:cNvSpPr>
          <p:nvPr/>
        </p:nvSpPr>
        <p:spPr bwMode="auto">
          <a:xfrm>
            <a:off x="555336" y="5381874"/>
            <a:ext cx="8224798" cy="783430"/>
          </a:xfrm>
          <a:prstGeom prst="rect">
            <a:avLst/>
          </a:prstGeom>
          <a:solidFill>
            <a:srgbClr val="E1F0FF"/>
          </a:solidFill>
          <a:ln w="31750">
            <a:solidFill>
              <a:srgbClr val="FF6600"/>
            </a:solidFill>
            <a:miter lim="800000"/>
            <a:headEnd/>
            <a:tailEnd/>
          </a:ln>
        </p:spPr>
        <p:txBody>
          <a:bodyPr wrap="none" anchor="ctr"/>
          <a:lstStyle/>
          <a:p>
            <a:endParaRPr lang="en-GB">
              <a:latin typeface="Trebuchet MS" pitchFamily="34" charset="0"/>
            </a:endParaRPr>
          </a:p>
        </p:txBody>
      </p:sp>
      <p:sp>
        <p:nvSpPr>
          <p:cNvPr id="3" name="Rectangle 2"/>
          <p:cNvSpPr/>
          <p:nvPr/>
        </p:nvSpPr>
        <p:spPr>
          <a:xfrm>
            <a:off x="683568" y="1456323"/>
            <a:ext cx="8039346" cy="4708981"/>
          </a:xfrm>
          <a:prstGeom prst="rect">
            <a:avLst/>
          </a:prstGeom>
        </p:spPr>
        <p:txBody>
          <a:bodyPr wrap="square">
            <a:spAutoFit/>
          </a:bodyPr>
          <a:lstStyle/>
          <a:p>
            <a:r>
              <a:rPr lang="en-GB" sz="2000" dirty="0">
                <a:solidFill>
                  <a:srgbClr val="000000"/>
                </a:solidFill>
              </a:rPr>
              <a:t>The cardiac cycle is the sequence of events that occurs when the heart beats. As the heart beats, it circulates blood through pulmonary and systemic circuits of the body</a:t>
            </a:r>
            <a:r>
              <a:rPr lang="en-GB" sz="2000" dirty="0" smtClean="0">
                <a:solidFill>
                  <a:srgbClr val="000000"/>
                </a:solidFill>
              </a:rPr>
              <a:t>.</a:t>
            </a:r>
          </a:p>
          <a:p>
            <a:endParaRPr lang="en-GB" sz="2000" dirty="0" smtClean="0">
              <a:solidFill>
                <a:srgbClr val="000000"/>
              </a:solidFill>
            </a:endParaRPr>
          </a:p>
          <a:p>
            <a:endParaRPr lang="en-GB" sz="2000" dirty="0">
              <a:solidFill>
                <a:srgbClr val="000000"/>
              </a:solidFill>
            </a:endParaRPr>
          </a:p>
          <a:p>
            <a:r>
              <a:rPr lang="en-GB" sz="2000" dirty="0" smtClean="0">
                <a:solidFill>
                  <a:srgbClr val="000000"/>
                </a:solidFill>
              </a:rPr>
              <a:t>In </a:t>
            </a:r>
            <a:r>
              <a:rPr lang="en-GB" sz="2000" dirty="0">
                <a:solidFill>
                  <a:srgbClr val="000000"/>
                </a:solidFill>
              </a:rPr>
              <a:t>the </a:t>
            </a:r>
            <a:r>
              <a:rPr lang="en-GB" sz="2000" b="1" dirty="0">
                <a:solidFill>
                  <a:srgbClr val="000000"/>
                </a:solidFill>
              </a:rPr>
              <a:t>diastole phase</a:t>
            </a:r>
            <a:r>
              <a:rPr lang="en-GB" sz="2000" dirty="0">
                <a:solidFill>
                  <a:srgbClr val="000000"/>
                </a:solidFill>
              </a:rPr>
              <a:t>, the heart ventricles are relaxed and the heart fills with blood. </a:t>
            </a:r>
            <a:endParaRPr lang="en-GB" sz="2000" dirty="0" smtClean="0">
              <a:solidFill>
                <a:srgbClr val="000000"/>
              </a:solidFill>
            </a:endParaRPr>
          </a:p>
          <a:p>
            <a:endParaRPr lang="en-GB" sz="2000" dirty="0">
              <a:solidFill>
                <a:srgbClr val="000000"/>
              </a:solidFill>
            </a:endParaRPr>
          </a:p>
          <a:p>
            <a:endParaRPr lang="en-GB" sz="2000" dirty="0" smtClean="0">
              <a:solidFill>
                <a:srgbClr val="000000"/>
              </a:solidFill>
            </a:endParaRPr>
          </a:p>
          <a:p>
            <a:r>
              <a:rPr lang="en-GB" sz="2000" dirty="0" smtClean="0">
                <a:solidFill>
                  <a:srgbClr val="000000"/>
                </a:solidFill>
              </a:rPr>
              <a:t>In </a:t>
            </a:r>
            <a:r>
              <a:rPr lang="en-GB" sz="2000" dirty="0">
                <a:solidFill>
                  <a:srgbClr val="000000"/>
                </a:solidFill>
              </a:rPr>
              <a:t>the </a:t>
            </a:r>
            <a:r>
              <a:rPr lang="en-GB" sz="2000" b="1" dirty="0">
                <a:solidFill>
                  <a:srgbClr val="000000"/>
                </a:solidFill>
              </a:rPr>
              <a:t>systole phase</a:t>
            </a:r>
            <a:r>
              <a:rPr lang="en-GB" sz="2000" dirty="0">
                <a:solidFill>
                  <a:srgbClr val="000000"/>
                </a:solidFill>
              </a:rPr>
              <a:t>, the ventricles contract and pump blood out of the heart and to arteries. </a:t>
            </a:r>
            <a:endParaRPr lang="en-GB" sz="2000" dirty="0" smtClean="0">
              <a:solidFill>
                <a:srgbClr val="000000"/>
              </a:solidFill>
            </a:endParaRPr>
          </a:p>
          <a:p>
            <a:endParaRPr lang="en-GB" sz="2000" dirty="0">
              <a:solidFill>
                <a:srgbClr val="000000"/>
              </a:solidFill>
            </a:endParaRPr>
          </a:p>
          <a:p>
            <a:endParaRPr lang="en-GB" sz="2000" dirty="0" smtClean="0">
              <a:solidFill>
                <a:srgbClr val="000000"/>
              </a:solidFill>
            </a:endParaRPr>
          </a:p>
          <a:p>
            <a:r>
              <a:rPr lang="en-GB" sz="2000" dirty="0" smtClean="0">
                <a:solidFill>
                  <a:srgbClr val="000000"/>
                </a:solidFill>
              </a:rPr>
              <a:t>One </a:t>
            </a:r>
            <a:r>
              <a:rPr lang="en-GB" sz="2000" dirty="0">
                <a:solidFill>
                  <a:srgbClr val="000000"/>
                </a:solidFill>
              </a:rPr>
              <a:t>cardiac cycle is completed when the heart chambers fill with blood and blood is then pumped out of the heart.</a:t>
            </a:r>
          </a:p>
        </p:txBody>
      </p:sp>
      <p:sp>
        <p:nvSpPr>
          <p:cNvPr id="8" name="TextBox 7"/>
          <p:cNvSpPr txBox="1"/>
          <p:nvPr/>
        </p:nvSpPr>
        <p:spPr>
          <a:xfrm rot="2150210">
            <a:off x="5533058" y="681060"/>
            <a:ext cx="4968552" cy="707886"/>
          </a:xfrm>
          <a:prstGeom prst="rect">
            <a:avLst/>
          </a:prstGeom>
          <a:solidFill>
            <a:srgbClr val="FFFF00"/>
          </a:solidFill>
        </p:spPr>
        <p:txBody>
          <a:bodyPr wrap="square" rtlCol="0">
            <a:spAutoFit/>
          </a:bodyPr>
          <a:lstStyle/>
          <a:p>
            <a:pPr algn="ctr"/>
            <a:r>
              <a:rPr lang="en-GB" sz="4000" b="1" dirty="0" smtClean="0">
                <a:solidFill>
                  <a:srgbClr val="FF0000"/>
                </a:solidFill>
              </a:rPr>
              <a:t>H/W Check!!</a:t>
            </a:r>
            <a:endParaRPr lang="en-GB" sz="4000" b="1" dirty="0">
              <a:solidFill>
                <a:srgbClr val="FF0000"/>
              </a:solidFill>
            </a:endParaRPr>
          </a:p>
        </p:txBody>
      </p:sp>
    </p:spTree>
    <p:extLst>
      <p:ext uri="{BB962C8B-B14F-4D97-AF65-F5344CB8AC3E}">
        <p14:creationId xmlns:p14="http://schemas.microsoft.com/office/powerpoint/2010/main" val="223540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6" name="Rectangle 8"/>
          <p:cNvSpPr>
            <a:spLocks noChangeArrowheads="1"/>
          </p:cNvSpPr>
          <p:nvPr/>
        </p:nvSpPr>
        <p:spPr bwMode="auto">
          <a:xfrm>
            <a:off x="827088" y="3429000"/>
            <a:ext cx="7416800" cy="865188"/>
          </a:xfrm>
          <a:prstGeom prst="rect">
            <a:avLst/>
          </a:prstGeom>
          <a:solidFill>
            <a:srgbClr val="43A1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3730" name="Rectangle 2"/>
          <p:cNvSpPr>
            <a:spLocks noGrp="1" noChangeArrowheads="1"/>
          </p:cNvSpPr>
          <p:nvPr>
            <p:ph type="title"/>
          </p:nvPr>
        </p:nvSpPr>
        <p:spPr>
          <a:xfrm>
            <a:off x="457200" y="44624"/>
            <a:ext cx="8229600" cy="1143000"/>
          </a:xfrm>
        </p:spPr>
        <p:txBody>
          <a:bodyPr/>
          <a:lstStyle/>
          <a:p>
            <a:r>
              <a:rPr lang="en-GB" altLang="en-US" dirty="0"/>
              <a:t>The heart during exercise</a:t>
            </a:r>
            <a:endParaRPr lang="en-US" altLang="en-US" dirty="0"/>
          </a:p>
        </p:txBody>
      </p:sp>
      <p:sp>
        <p:nvSpPr>
          <p:cNvPr id="73732" name="Text Box 4"/>
          <p:cNvSpPr txBox="1">
            <a:spLocks noChangeArrowheads="1"/>
          </p:cNvSpPr>
          <p:nvPr/>
        </p:nvSpPr>
        <p:spPr bwMode="auto">
          <a:xfrm>
            <a:off x="323850" y="1254298"/>
            <a:ext cx="8064500" cy="1886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30000"/>
              </a:spcBef>
            </a:pPr>
            <a:r>
              <a:rPr lang="en-GB" altLang="en-US" sz="2200" b="0" dirty="0">
                <a:solidFill>
                  <a:srgbClr val="010066"/>
                </a:solidFill>
              </a:rPr>
              <a:t>Each individual has a </a:t>
            </a:r>
            <a:r>
              <a:rPr lang="en-GB" altLang="en-US" sz="2200" dirty="0">
                <a:solidFill>
                  <a:srgbClr val="FF6600"/>
                </a:solidFill>
              </a:rPr>
              <a:t>maximum heart rate</a:t>
            </a:r>
            <a:r>
              <a:rPr lang="en-GB" altLang="en-US" sz="2200" b="0" dirty="0">
                <a:solidFill>
                  <a:srgbClr val="010066"/>
                </a:solidFill>
              </a:rPr>
              <a:t> – the fastest that their heart is able to beat. Testing it properly is difficult and unpleasant, as it involves pushing your body to its absolute limit. </a:t>
            </a:r>
          </a:p>
          <a:p>
            <a:pPr>
              <a:spcBef>
                <a:spcPct val="30000"/>
              </a:spcBef>
            </a:pPr>
            <a:r>
              <a:rPr lang="en-GB" altLang="en-US" sz="2200" b="0" dirty="0">
                <a:solidFill>
                  <a:srgbClr val="010066"/>
                </a:solidFill>
              </a:rPr>
              <a:t>However, maximum heart rate can be </a:t>
            </a:r>
            <a:r>
              <a:rPr lang="en-GB" altLang="en-US" sz="2200" dirty="0">
                <a:solidFill>
                  <a:srgbClr val="FF6600"/>
                </a:solidFill>
              </a:rPr>
              <a:t>estimated</a:t>
            </a:r>
            <a:r>
              <a:rPr lang="en-GB" altLang="en-US" sz="2200" b="0" dirty="0">
                <a:solidFill>
                  <a:srgbClr val="010066"/>
                </a:solidFill>
              </a:rPr>
              <a:t> using a simple formula:</a:t>
            </a:r>
          </a:p>
        </p:txBody>
      </p:sp>
      <p:sp>
        <p:nvSpPr>
          <p:cNvPr id="73733" name="Text Box 5"/>
          <p:cNvSpPr txBox="1">
            <a:spLocks noChangeArrowheads="1"/>
          </p:cNvSpPr>
          <p:nvPr/>
        </p:nvSpPr>
        <p:spPr bwMode="auto">
          <a:xfrm>
            <a:off x="1547813" y="5805488"/>
            <a:ext cx="6048375" cy="488950"/>
          </a:xfrm>
          <a:prstGeom prst="rect">
            <a:avLst/>
          </a:prstGeom>
          <a:noFill/>
          <a:ln w="31750">
            <a:solidFill>
              <a:srgbClr val="FF66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b="0">
                <a:solidFill>
                  <a:srgbClr val="010066"/>
                </a:solidFill>
              </a:rPr>
              <a:t>What would your maximum heart rate be?</a:t>
            </a:r>
          </a:p>
        </p:txBody>
      </p:sp>
      <p:sp>
        <p:nvSpPr>
          <p:cNvPr id="73734" name="Text Box 6"/>
          <p:cNvSpPr txBox="1">
            <a:spLocks noChangeArrowheads="1"/>
          </p:cNvSpPr>
          <p:nvPr/>
        </p:nvSpPr>
        <p:spPr bwMode="auto">
          <a:xfrm>
            <a:off x="1006475" y="3602038"/>
            <a:ext cx="7056438" cy="519112"/>
          </a:xfrm>
          <a:prstGeom prst="rect">
            <a:avLst/>
          </a:prstGeom>
          <a:solidFill>
            <a:srgbClr val="D1E8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20000"/>
              </a:spcBef>
            </a:pPr>
            <a:r>
              <a:rPr lang="en-GB" altLang="en-US" sz="2800">
                <a:solidFill>
                  <a:srgbClr val="010066"/>
                </a:solidFill>
              </a:rPr>
              <a:t>Maximum Heart Rate (MHR) = 220 – age</a:t>
            </a:r>
          </a:p>
        </p:txBody>
      </p:sp>
      <p:pic>
        <p:nvPicPr>
          <p:cNvPr id="73735" name="Picture 7" descr="next_btn_colour">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8675" y="6096000"/>
            <a:ext cx="628650" cy="571500"/>
          </a:xfrm>
          <a:prstGeom prst="rect">
            <a:avLst/>
          </a:prstGeom>
          <a:noFill/>
          <a:extLst>
            <a:ext uri="{909E8E84-426E-40DD-AFC4-6F175D3DCCD1}">
              <a14:hiddenFill xmlns:a14="http://schemas.microsoft.com/office/drawing/2010/main">
                <a:solidFill>
                  <a:srgbClr val="FFFFFF"/>
                </a:solidFill>
              </a14:hiddenFill>
            </a:ext>
          </a:extLst>
        </p:spPr>
      </p:pic>
      <p:sp>
        <p:nvSpPr>
          <p:cNvPr id="73737" name="Text Box 9"/>
          <p:cNvSpPr txBox="1">
            <a:spLocks noChangeArrowheads="1"/>
          </p:cNvSpPr>
          <p:nvPr/>
        </p:nvSpPr>
        <p:spPr bwMode="auto">
          <a:xfrm>
            <a:off x="323850" y="4581525"/>
            <a:ext cx="7561263" cy="938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200" b="0" dirty="0">
                <a:solidFill>
                  <a:srgbClr val="010066"/>
                </a:solidFill>
              </a:rPr>
              <a:t>So, a 25 year-old would have a maximum heart rate of </a:t>
            </a:r>
          </a:p>
          <a:p>
            <a:pPr>
              <a:spcBef>
                <a:spcPct val="50000"/>
              </a:spcBef>
            </a:pPr>
            <a:r>
              <a:rPr lang="en-GB" altLang="en-US" sz="2200" b="0" dirty="0">
                <a:solidFill>
                  <a:srgbClr val="010066"/>
                </a:solidFill>
              </a:rPr>
              <a:t>		220 – 25</a:t>
            </a:r>
          </a:p>
        </p:txBody>
      </p:sp>
      <p:sp>
        <p:nvSpPr>
          <p:cNvPr id="73738" name="Text Box 10"/>
          <p:cNvSpPr txBox="1">
            <a:spLocks noChangeArrowheads="1"/>
          </p:cNvSpPr>
          <p:nvPr/>
        </p:nvSpPr>
        <p:spPr bwMode="auto">
          <a:xfrm>
            <a:off x="3635375" y="5132388"/>
            <a:ext cx="2016125"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200" b="0" dirty="0">
                <a:solidFill>
                  <a:srgbClr val="010066"/>
                </a:solidFill>
              </a:rPr>
              <a:t>= 195 bpm</a:t>
            </a:r>
          </a:p>
        </p:txBody>
      </p:sp>
    </p:spTree>
    <p:extLst>
      <p:ext uri="{BB962C8B-B14F-4D97-AF65-F5344CB8AC3E}">
        <p14:creationId xmlns:p14="http://schemas.microsoft.com/office/powerpoint/2010/main" val="11434991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3732">
                                            <p:txEl>
                                              <p:pRg st="1" end="1"/>
                                            </p:txEl>
                                          </p:spTgt>
                                        </p:tgtEl>
                                        <p:attrNameLst>
                                          <p:attrName>style.visibility</p:attrName>
                                        </p:attrNameLst>
                                      </p:cBhvr>
                                      <p:to>
                                        <p:strVal val="visible"/>
                                      </p:to>
                                    </p:set>
                                    <p:animEffect transition="in" filter="checkerboard(across)">
                                      <p:cBhvr>
                                        <p:cTn id="7" dur="500"/>
                                        <p:tgtEl>
                                          <p:spTgt spid="73732">
                                            <p:txEl>
                                              <p:pRg st="1" end="1"/>
                                            </p:txEl>
                                          </p:spTgt>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3734"/>
                                        </p:tgtEl>
                                        <p:attrNameLst>
                                          <p:attrName>style.visibility</p:attrName>
                                        </p:attrNameLst>
                                      </p:cBhvr>
                                      <p:to>
                                        <p:strVal val="visible"/>
                                      </p:to>
                                    </p:set>
                                    <p:animEffect transition="in" filter="fade">
                                      <p:cBhvr>
                                        <p:cTn id="11" dur="500"/>
                                        <p:tgtEl>
                                          <p:spTgt spid="73734"/>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73736"/>
                                        </p:tgtEl>
                                        <p:attrNameLst>
                                          <p:attrName>style.visibility</p:attrName>
                                        </p:attrNameLst>
                                      </p:cBhvr>
                                      <p:to>
                                        <p:strVal val="visible"/>
                                      </p:to>
                                    </p:set>
                                    <p:animEffect transition="in" filter="fade">
                                      <p:cBhvr>
                                        <p:cTn id="14" dur="500"/>
                                        <p:tgtEl>
                                          <p:spTgt spid="73736"/>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 presetClass="entr" presetSubtype="10" fill="hold" grpId="0" nodeType="clickEffect">
                                  <p:stCondLst>
                                    <p:cond delay="0"/>
                                  </p:stCondLst>
                                  <p:childTnLst>
                                    <p:set>
                                      <p:cBhvr>
                                        <p:cTn id="18" dur="1" fill="hold">
                                          <p:stCondLst>
                                            <p:cond delay="0"/>
                                          </p:stCondLst>
                                        </p:cTn>
                                        <p:tgtEl>
                                          <p:spTgt spid="73737">
                                            <p:txEl>
                                              <p:pRg st="0" end="0"/>
                                            </p:txEl>
                                          </p:spTgt>
                                        </p:tgtEl>
                                        <p:attrNameLst>
                                          <p:attrName>style.visibility</p:attrName>
                                        </p:attrNameLst>
                                      </p:cBhvr>
                                      <p:to>
                                        <p:strVal val="visible"/>
                                      </p:to>
                                    </p:set>
                                    <p:animEffect transition="in" filter="checkerboard(across)">
                                      <p:cBhvr>
                                        <p:cTn id="19" dur="500"/>
                                        <p:tgtEl>
                                          <p:spTgt spid="73737">
                                            <p:txEl>
                                              <p:pRg st="0" end="0"/>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5" presetClass="entr" presetSubtype="10" fill="hold" grpId="0" nodeType="clickEffect">
                                  <p:stCondLst>
                                    <p:cond delay="0"/>
                                  </p:stCondLst>
                                  <p:childTnLst>
                                    <p:set>
                                      <p:cBhvr>
                                        <p:cTn id="23" dur="1" fill="hold">
                                          <p:stCondLst>
                                            <p:cond delay="0"/>
                                          </p:stCondLst>
                                        </p:cTn>
                                        <p:tgtEl>
                                          <p:spTgt spid="73737">
                                            <p:txEl>
                                              <p:pRg st="1" end="1"/>
                                            </p:txEl>
                                          </p:spTgt>
                                        </p:tgtEl>
                                        <p:attrNameLst>
                                          <p:attrName>style.visibility</p:attrName>
                                        </p:attrNameLst>
                                      </p:cBhvr>
                                      <p:to>
                                        <p:strVal val="visible"/>
                                      </p:to>
                                    </p:set>
                                    <p:animEffect transition="in" filter="checkerboard(across)">
                                      <p:cBhvr>
                                        <p:cTn id="24" dur="500"/>
                                        <p:tgtEl>
                                          <p:spTgt spid="73737">
                                            <p:txEl>
                                              <p:pRg st="1" end="1"/>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3" presetClass="entr" presetSubtype="16" fill="hold" grpId="0" nodeType="clickEffect">
                                  <p:stCondLst>
                                    <p:cond delay="0"/>
                                  </p:stCondLst>
                                  <p:childTnLst>
                                    <p:set>
                                      <p:cBhvr>
                                        <p:cTn id="28" dur="1" fill="hold">
                                          <p:stCondLst>
                                            <p:cond delay="0"/>
                                          </p:stCondLst>
                                        </p:cTn>
                                        <p:tgtEl>
                                          <p:spTgt spid="73738"/>
                                        </p:tgtEl>
                                        <p:attrNameLst>
                                          <p:attrName>style.visibility</p:attrName>
                                        </p:attrNameLst>
                                      </p:cBhvr>
                                      <p:to>
                                        <p:strVal val="visible"/>
                                      </p:to>
                                    </p:set>
                                    <p:anim calcmode="lin" valueType="num">
                                      <p:cBhvr>
                                        <p:cTn id="29" dur="500" fill="hold"/>
                                        <p:tgtEl>
                                          <p:spTgt spid="73738"/>
                                        </p:tgtEl>
                                        <p:attrNameLst>
                                          <p:attrName>ppt_w</p:attrName>
                                        </p:attrNameLst>
                                      </p:cBhvr>
                                      <p:tavLst>
                                        <p:tav tm="0">
                                          <p:val>
                                            <p:fltVal val="0"/>
                                          </p:val>
                                        </p:tav>
                                        <p:tav tm="100000">
                                          <p:val>
                                            <p:strVal val="#ppt_w"/>
                                          </p:val>
                                        </p:tav>
                                      </p:tavLst>
                                    </p:anim>
                                    <p:anim calcmode="lin" valueType="num">
                                      <p:cBhvr>
                                        <p:cTn id="30" dur="500" fill="hold"/>
                                        <p:tgtEl>
                                          <p:spTgt spid="73738"/>
                                        </p:tgtEl>
                                        <p:attrNameLst>
                                          <p:attrName>ppt_h</p:attrName>
                                        </p:attrNameLst>
                                      </p:cBhvr>
                                      <p:tavLst>
                                        <p:tav tm="0">
                                          <p:val>
                                            <p:fltVal val="0"/>
                                          </p:val>
                                        </p:tav>
                                        <p:tav tm="100000">
                                          <p:val>
                                            <p:strVal val="#ppt_h"/>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3" presetClass="entr" presetSubtype="16" fill="hold" grpId="0" nodeType="clickEffect">
                                  <p:stCondLst>
                                    <p:cond delay="0"/>
                                  </p:stCondLst>
                                  <p:childTnLst>
                                    <p:set>
                                      <p:cBhvr>
                                        <p:cTn id="34" dur="1" fill="hold">
                                          <p:stCondLst>
                                            <p:cond delay="0"/>
                                          </p:stCondLst>
                                        </p:cTn>
                                        <p:tgtEl>
                                          <p:spTgt spid="73733"/>
                                        </p:tgtEl>
                                        <p:attrNameLst>
                                          <p:attrName>style.visibility</p:attrName>
                                        </p:attrNameLst>
                                      </p:cBhvr>
                                      <p:to>
                                        <p:strVal val="visible"/>
                                      </p:to>
                                    </p:set>
                                    <p:anim calcmode="lin" valueType="num">
                                      <p:cBhvr>
                                        <p:cTn id="35" dur="500" fill="hold"/>
                                        <p:tgtEl>
                                          <p:spTgt spid="73733"/>
                                        </p:tgtEl>
                                        <p:attrNameLst>
                                          <p:attrName>ppt_w</p:attrName>
                                        </p:attrNameLst>
                                      </p:cBhvr>
                                      <p:tavLst>
                                        <p:tav tm="0">
                                          <p:val>
                                            <p:fltVal val="0"/>
                                          </p:val>
                                        </p:tav>
                                        <p:tav tm="100000">
                                          <p:val>
                                            <p:strVal val="#ppt_w"/>
                                          </p:val>
                                        </p:tav>
                                      </p:tavLst>
                                    </p:anim>
                                    <p:anim calcmode="lin" valueType="num">
                                      <p:cBhvr>
                                        <p:cTn id="36" dur="500" fill="hold"/>
                                        <p:tgtEl>
                                          <p:spTgt spid="73733"/>
                                        </p:tgtEl>
                                        <p:attrNameLst>
                                          <p:attrName>ppt_h</p:attrName>
                                        </p:attrNameLst>
                                      </p:cBhvr>
                                      <p:tavLst>
                                        <p:tav tm="0">
                                          <p:val>
                                            <p:fltVal val="0"/>
                                          </p:val>
                                        </p:tav>
                                        <p:tav tm="100000">
                                          <p:val>
                                            <p:strVal val="#ppt_h"/>
                                          </p:val>
                                        </p:tav>
                                      </p:tavLst>
                                    </p:anim>
                                  </p:childTnLst>
                                </p:cTn>
                              </p:par>
                              <p:par>
                                <p:cTn id="37" presetID="1" presetClass="entr" presetSubtype="0" fill="hold" nodeType="withEffect">
                                  <p:stCondLst>
                                    <p:cond delay="0"/>
                                  </p:stCondLst>
                                  <p:childTnLst>
                                    <p:set>
                                      <p:cBhvr>
                                        <p:cTn id="38" dur="1" fill="hold">
                                          <p:stCondLst>
                                            <p:cond delay="0"/>
                                          </p:stCondLst>
                                        </p:cTn>
                                        <p:tgtEl>
                                          <p:spTgt spid="737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6" grpId="0" animBg="1"/>
      <p:bldP spid="73732" grpId="0" build="p"/>
      <p:bldP spid="73733" grpId="0" animBg="1"/>
      <p:bldP spid="73734" grpId="0" animBg="1"/>
      <p:bldP spid="73737" grpId="0" build="p"/>
      <p:bldP spid="7373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8" name="Text Box 4"/>
          <p:cNvSpPr txBox="1">
            <a:spLocks noChangeArrowheads="1"/>
          </p:cNvSpPr>
          <p:nvPr/>
        </p:nvSpPr>
        <p:spPr bwMode="auto">
          <a:xfrm>
            <a:off x="1116013" y="4581525"/>
            <a:ext cx="6842125" cy="430887"/>
          </a:xfrm>
          <a:prstGeom prst="rect">
            <a:avLst/>
          </a:prstGeom>
          <a:solidFill>
            <a:srgbClr val="D1E8FF"/>
          </a:solidFill>
          <a:ln w="34925">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GB" altLang="en-US" sz="2200">
                <a:solidFill>
                  <a:schemeClr val="folHlink"/>
                </a:solidFill>
              </a:rPr>
              <a:t>cardiac output = stroke volume × heart rate</a:t>
            </a:r>
          </a:p>
        </p:txBody>
      </p:sp>
      <p:sp>
        <p:nvSpPr>
          <p:cNvPr id="52229" name="Rectangle 5"/>
          <p:cNvSpPr>
            <a:spLocks noGrp="1" noChangeArrowheads="1"/>
          </p:cNvSpPr>
          <p:nvPr>
            <p:ph type="title"/>
          </p:nvPr>
        </p:nvSpPr>
        <p:spPr>
          <a:xfrm>
            <a:off x="936253" y="71438"/>
            <a:ext cx="7596187" cy="549275"/>
          </a:xfrm>
        </p:spPr>
        <p:txBody>
          <a:bodyPr>
            <a:normAutofit/>
          </a:bodyPr>
          <a:lstStyle/>
          <a:p>
            <a:r>
              <a:rPr lang="en-GB" altLang="en-US" sz="2600" b="1" dirty="0"/>
              <a:t>Heart rate, stroke volume and cardiac output</a:t>
            </a:r>
          </a:p>
        </p:txBody>
      </p:sp>
      <p:pic>
        <p:nvPicPr>
          <p:cNvPr id="52230" name="Picture 6" descr="next_btn_colour">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8675" y="6096000"/>
            <a:ext cx="628650" cy="571500"/>
          </a:xfrm>
          <a:prstGeom prst="rect">
            <a:avLst/>
          </a:prstGeom>
          <a:noFill/>
          <a:extLst>
            <a:ext uri="{909E8E84-426E-40DD-AFC4-6F175D3DCCD1}">
              <a14:hiddenFill xmlns:a14="http://schemas.microsoft.com/office/drawing/2010/main">
                <a:solidFill>
                  <a:srgbClr val="FFFFFF"/>
                </a:solidFill>
              </a14:hiddenFill>
            </a:ext>
          </a:extLst>
        </p:spPr>
      </p:pic>
      <p:sp>
        <p:nvSpPr>
          <p:cNvPr id="52231" name="Text Box 7"/>
          <p:cNvSpPr txBox="1">
            <a:spLocks noChangeArrowheads="1"/>
          </p:cNvSpPr>
          <p:nvPr/>
        </p:nvSpPr>
        <p:spPr bwMode="auto">
          <a:xfrm>
            <a:off x="323850" y="908050"/>
            <a:ext cx="828040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200" b="0">
                <a:solidFill>
                  <a:schemeClr val="folHlink"/>
                </a:solidFill>
              </a:rPr>
              <a:t>The pulse rate is not the only way of measuring the heart.</a:t>
            </a:r>
          </a:p>
        </p:txBody>
      </p:sp>
      <p:sp>
        <p:nvSpPr>
          <p:cNvPr id="52232" name="Text Box 8"/>
          <p:cNvSpPr txBox="1">
            <a:spLocks noChangeArrowheads="1"/>
          </p:cNvSpPr>
          <p:nvPr/>
        </p:nvSpPr>
        <p:spPr bwMode="auto">
          <a:xfrm>
            <a:off x="1042988" y="2565400"/>
            <a:ext cx="6697662" cy="769441"/>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GB" altLang="en-US" sz="2200">
                <a:solidFill>
                  <a:srgbClr val="FF6600"/>
                </a:solidFill>
              </a:rPr>
              <a:t>Cardiac output</a:t>
            </a:r>
            <a:r>
              <a:rPr lang="en-GB" altLang="en-US" sz="2200" b="0">
                <a:solidFill>
                  <a:schemeClr val="folHlink"/>
                </a:solidFill>
              </a:rPr>
              <a:t> is the amount of blood pumped</a:t>
            </a:r>
          </a:p>
          <a:p>
            <a:pPr algn="ctr"/>
            <a:r>
              <a:rPr lang="en-GB" altLang="en-US" sz="2200" b="0">
                <a:solidFill>
                  <a:schemeClr val="folHlink"/>
                </a:solidFill>
              </a:rPr>
              <a:t>out of the left ventricle of the heart per minute.</a:t>
            </a:r>
          </a:p>
        </p:txBody>
      </p:sp>
      <p:sp>
        <p:nvSpPr>
          <p:cNvPr id="52233" name="Text Box 9"/>
          <p:cNvSpPr txBox="1">
            <a:spLocks noChangeArrowheads="1"/>
          </p:cNvSpPr>
          <p:nvPr/>
        </p:nvSpPr>
        <p:spPr bwMode="auto">
          <a:xfrm>
            <a:off x="1042988" y="1484313"/>
            <a:ext cx="6697662" cy="769441"/>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GB" altLang="en-US" sz="2200" dirty="0">
                <a:solidFill>
                  <a:srgbClr val="FF6600"/>
                </a:solidFill>
              </a:rPr>
              <a:t>Stroke volume</a:t>
            </a:r>
            <a:r>
              <a:rPr lang="en-GB" altLang="en-US" sz="2200" b="0" dirty="0">
                <a:solidFill>
                  <a:schemeClr val="folHlink"/>
                </a:solidFill>
              </a:rPr>
              <a:t> is the amount of blood pumped</a:t>
            </a:r>
          </a:p>
          <a:p>
            <a:pPr algn="ctr"/>
            <a:r>
              <a:rPr lang="en-GB" altLang="en-US" sz="2200" b="0" dirty="0">
                <a:solidFill>
                  <a:schemeClr val="folHlink"/>
                </a:solidFill>
              </a:rPr>
              <a:t>out of the left ventricle per beat.</a:t>
            </a:r>
          </a:p>
        </p:txBody>
      </p:sp>
      <p:sp>
        <p:nvSpPr>
          <p:cNvPr id="52234" name="Text Box 10"/>
          <p:cNvSpPr txBox="1">
            <a:spLocks noChangeArrowheads="1"/>
          </p:cNvSpPr>
          <p:nvPr/>
        </p:nvSpPr>
        <p:spPr bwMode="auto">
          <a:xfrm>
            <a:off x="323850" y="3644900"/>
            <a:ext cx="72009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200" b="0">
                <a:solidFill>
                  <a:schemeClr val="folHlink"/>
                </a:solidFill>
              </a:rPr>
              <a:t>Cardiac output can be </a:t>
            </a:r>
            <a:r>
              <a:rPr lang="en-GB" altLang="en-US" sz="2200">
                <a:solidFill>
                  <a:srgbClr val="FF6600"/>
                </a:solidFill>
              </a:rPr>
              <a:t>calculated</a:t>
            </a:r>
            <a:r>
              <a:rPr lang="en-GB" altLang="en-US" sz="2200" b="0">
                <a:solidFill>
                  <a:schemeClr val="folHlink"/>
                </a:solidFill>
              </a:rPr>
              <a:t> by multiplying the stroke volume by the heart rate:</a:t>
            </a:r>
          </a:p>
        </p:txBody>
      </p:sp>
      <p:sp>
        <p:nvSpPr>
          <p:cNvPr id="52236" name="Text Box 12"/>
          <p:cNvSpPr txBox="1">
            <a:spLocks noChangeArrowheads="1"/>
          </p:cNvSpPr>
          <p:nvPr/>
        </p:nvSpPr>
        <p:spPr bwMode="auto">
          <a:xfrm>
            <a:off x="971550" y="5445125"/>
            <a:ext cx="7056438" cy="769441"/>
          </a:xfrm>
          <a:prstGeom prst="rect">
            <a:avLst/>
          </a:prstGeom>
          <a:noFill/>
          <a:ln w="31750">
            <a:solidFill>
              <a:srgbClr val="FF66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2200" b="0">
                <a:solidFill>
                  <a:schemeClr val="folHlink"/>
                </a:solidFill>
              </a:rPr>
              <a:t>What is the cardiac output of someone with a heart rate of 60 bpm and stroke volume of 90 ml?</a:t>
            </a:r>
          </a:p>
        </p:txBody>
      </p:sp>
    </p:spTree>
    <p:extLst>
      <p:ext uri="{BB962C8B-B14F-4D97-AF65-F5344CB8AC3E}">
        <p14:creationId xmlns:p14="http://schemas.microsoft.com/office/powerpoint/2010/main" val="23318365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2233"/>
                                        </p:tgtEl>
                                        <p:attrNameLst>
                                          <p:attrName>style.visibility</p:attrName>
                                        </p:attrNameLst>
                                      </p:cBhvr>
                                      <p:to>
                                        <p:strVal val="visible"/>
                                      </p:to>
                                    </p:set>
                                    <p:anim calcmode="lin" valueType="num">
                                      <p:cBhvr>
                                        <p:cTn id="7" dur="500" fill="hold"/>
                                        <p:tgtEl>
                                          <p:spTgt spid="52233"/>
                                        </p:tgtEl>
                                        <p:attrNameLst>
                                          <p:attrName>ppt_w</p:attrName>
                                        </p:attrNameLst>
                                      </p:cBhvr>
                                      <p:tavLst>
                                        <p:tav tm="0">
                                          <p:val>
                                            <p:fltVal val="0"/>
                                          </p:val>
                                        </p:tav>
                                        <p:tav tm="100000">
                                          <p:val>
                                            <p:strVal val="#ppt_w"/>
                                          </p:val>
                                        </p:tav>
                                      </p:tavLst>
                                    </p:anim>
                                    <p:anim calcmode="lin" valueType="num">
                                      <p:cBhvr>
                                        <p:cTn id="8" dur="500" fill="hold"/>
                                        <p:tgtEl>
                                          <p:spTgt spid="52233"/>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2232"/>
                                        </p:tgtEl>
                                        <p:attrNameLst>
                                          <p:attrName>style.visibility</p:attrName>
                                        </p:attrNameLst>
                                      </p:cBhvr>
                                      <p:to>
                                        <p:strVal val="visible"/>
                                      </p:to>
                                    </p:set>
                                    <p:anim calcmode="lin" valueType="num">
                                      <p:cBhvr>
                                        <p:cTn id="13" dur="500" fill="hold"/>
                                        <p:tgtEl>
                                          <p:spTgt spid="52232"/>
                                        </p:tgtEl>
                                        <p:attrNameLst>
                                          <p:attrName>ppt_w</p:attrName>
                                        </p:attrNameLst>
                                      </p:cBhvr>
                                      <p:tavLst>
                                        <p:tav tm="0">
                                          <p:val>
                                            <p:fltVal val="0"/>
                                          </p:val>
                                        </p:tav>
                                        <p:tav tm="100000">
                                          <p:val>
                                            <p:strVal val="#ppt_w"/>
                                          </p:val>
                                        </p:tav>
                                      </p:tavLst>
                                    </p:anim>
                                    <p:anim calcmode="lin" valueType="num">
                                      <p:cBhvr>
                                        <p:cTn id="14" dur="500" fill="hold"/>
                                        <p:tgtEl>
                                          <p:spTgt spid="52232"/>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5" presetClass="entr" presetSubtype="10" fill="hold" grpId="0" nodeType="clickEffect">
                                  <p:stCondLst>
                                    <p:cond delay="0"/>
                                  </p:stCondLst>
                                  <p:childTnLst>
                                    <p:set>
                                      <p:cBhvr>
                                        <p:cTn id="18" dur="1" fill="hold">
                                          <p:stCondLst>
                                            <p:cond delay="0"/>
                                          </p:stCondLst>
                                        </p:cTn>
                                        <p:tgtEl>
                                          <p:spTgt spid="52234"/>
                                        </p:tgtEl>
                                        <p:attrNameLst>
                                          <p:attrName>style.visibility</p:attrName>
                                        </p:attrNameLst>
                                      </p:cBhvr>
                                      <p:to>
                                        <p:strVal val="visible"/>
                                      </p:to>
                                    </p:set>
                                    <p:animEffect transition="in" filter="checkerboard(across)">
                                      <p:cBhvr>
                                        <p:cTn id="19" dur="500"/>
                                        <p:tgtEl>
                                          <p:spTgt spid="52234"/>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52228"/>
                                        </p:tgtEl>
                                        <p:attrNameLst>
                                          <p:attrName>style.visibility</p:attrName>
                                        </p:attrNameLst>
                                      </p:cBhvr>
                                      <p:to>
                                        <p:strVal val="visible"/>
                                      </p:to>
                                    </p:set>
                                    <p:animEffect transition="in" filter="fade">
                                      <p:cBhvr>
                                        <p:cTn id="24" dur="500"/>
                                        <p:tgtEl>
                                          <p:spTgt spid="52228"/>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3" presetClass="entr" presetSubtype="16" fill="hold" grpId="0" nodeType="clickEffect">
                                  <p:stCondLst>
                                    <p:cond delay="0"/>
                                  </p:stCondLst>
                                  <p:childTnLst>
                                    <p:set>
                                      <p:cBhvr>
                                        <p:cTn id="28" dur="1" fill="hold">
                                          <p:stCondLst>
                                            <p:cond delay="0"/>
                                          </p:stCondLst>
                                        </p:cTn>
                                        <p:tgtEl>
                                          <p:spTgt spid="52236"/>
                                        </p:tgtEl>
                                        <p:attrNameLst>
                                          <p:attrName>style.visibility</p:attrName>
                                        </p:attrNameLst>
                                      </p:cBhvr>
                                      <p:to>
                                        <p:strVal val="visible"/>
                                      </p:to>
                                    </p:set>
                                    <p:anim calcmode="lin" valueType="num">
                                      <p:cBhvr>
                                        <p:cTn id="29" dur="500" fill="hold"/>
                                        <p:tgtEl>
                                          <p:spTgt spid="52236"/>
                                        </p:tgtEl>
                                        <p:attrNameLst>
                                          <p:attrName>ppt_w</p:attrName>
                                        </p:attrNameLst>
                                      </p:cBhvr>
                                      <p:tavLst>
                                        <p:tav tm="0">
                                          <p:val>
                                            <p:fltVal val="0"/>
                                          </p:val>
                                        </p:tav>
                                        <p:tav tm="100000">
                                          <p:val>
                                            <p:strVal val="#ppt_w"/>
                                          </p:val>
                                        </p:tav>
                                      </p:tavLst>
                                    </p:anim>
                                    <p:anim calcmode="lin" valueType="num">
                                      <p:cBhvr>
                                        <p:cTn id="30" dur="500" fill="hold"/>
                                        <p:tgtEl>
                                          <p:spTgt spid="52236"/>
                                        </p:tgtEl>
                                        <p:attrNameLst>
                                          <p:attrName>ppt_h</p:attrName>
                                        </p:attrNameLst>
                                      </p:cBhvr>
                                      <p:tavLst>
                                        <p:tav tm="0">
                                          <p:val>
                                            <p:fltVal val="0"/>
                                          </p:val>
                                        </p:tav>
                                        <p:tav tm="100000">
                                          <p:val>
                                            <p:strVal val="#ppt_h"/>
                                          </p:val>
                                        </p:tav>
                                      </p:tavLst>
                                    </p:anim>
                                  </p:childTnLst>
                                </p:cTn>
                              </p:par>
                              <p:par>
                                <p:cTn id="31" presetID="1" presetClass="entr" presetSubtype="0" fill="hold" nodeType="withEffect">
                                  <p:stCondLst>
                                    <p:cond delay="0"/>
                                  </p:stCondLst>
                                  <p:childTnLst>
                                    <p:set>
                                      <p:cBhvr>
                                        <p:cTn id="32" dur="1" fill="hold">
                                          <p:stCondLst>
                                            <p:cond delay="0"/>
                                          </p:stCondLst>
                                        </p:cTn>
                                        <p:tgtEl>
                                          <p:spTgt spid="522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8" grpId="0" animBg="1"/>
      <p:bldP spid="52232" grpId="0" animBg="1"/>
      <p:bldP spid="52233" grpId="0" animBg="1"/>
      <p:bldP spid="52234" grpId="0"/>
      <p:bldP spid="5223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67" name="Rectangle 11"/>
          <p:cNvSpPr>
            <a:spLocks noChangeArrowheads="1"/>
          </p:cNvSpPr>
          <p:nvPr/>
        </p:nvSpPr>
        <p:spPr bwMode="auto">
          <a:xfrm>
            <a:off x="900113" y="4221163"/>
            <a:ext cx="7343775" cy="2232025"/>
          </a:xfrm>
          <a:prstGeom prst="rect">
            <a:avLst/>
          </a:prstGeom>
          <a:solidFill>
            <a:srgbClr val="D1E8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6258" name="Rectangle 2"/>
          <p:cNvSpPr>
            <a:spLocks noGrp="1" noChangeArrowheads="1"/>
          </p:cNvSpPr>
          <p:nvPr>
            <p:ph type="title"/>
          </p:nvPr>
        </p:nvSpPr>
        <p:spPr>
          <a:xfrm>
            <a:off x="457200" y="-99392"/>
            <a:ext cx="8229600" cy="1143000"/>
          </a:xfrm>
        </p:spPr>
        <p:txBody>
          <a:bodyPr/>
          <a:lstStyle/>
          <a:p>
            <a:r>
              <a:rPr lang="en-GB" altLang="en-US" dirty="0"/>
              <a:t>The heart during exercise</a:t>
            </a:r>
            <a:endParaRPr lang="en-US" altLang="en-US" dirty="0"/>
          </a:p>
        </p:txBody>
      </p:sp>
      <p:pic>
        <p:nvPicPr>
          <p:cNvPr id="96260" name="Picture 4" descr="next_btn_colour">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8675" y="6096000"/>
            <a:ext cx="628650" cy="571500"/>
          </a:xfrm>
          <a:prstGeom prst="rect">
            <a:avLst/>
          </a:prstGeom>
          <a:noFill/>
          <a:extLst>
            <a:ext uri="{909E8E84-426E-40DD-AFC4-6F175D3DCCD1}">
              <a14:hiddenFill xmlns:a14="http://schemas.microsoft.com/office/drawing/2010/main">
                <a:solidFill>
                  <a:srgbClr val="FFFFFF"/>
                </a:solidFill>
              </a14:hiddenFill>
            </a:ext>
          </a:extLst>
        </p:spPr>
      </p:pic>
      <p:sp>
        <p:nvSpPr>
          <p:cNvPr id="96262" name="Text Box 6"/>
          <p:cNvSpPr txBox="1">
            <a:spLocks noChangeArrowheads="1"/>
          </p:cNvSpPr>
          <p:nvPr/>
        </p:nvSpPr>
        <p:spPr bwMode="auto">
          <a:xfrm>
            <a:off x="323850" y="908050"/>
            <a:ext cx="8496300" cy="1615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200" b="0" dirty="0">
                <a:solidFill>
                  <a:schemeClr val="folHlink"/>
                </a:solidFill>
              </a:rPr>
              <a:t>During exercise, the body uses up oxygen and nutrients at a much faster rate. To keep the body supplied with what it needs, the heart beats </a:t>
            </a:r>
            <a:r>
              <a:rPr lang="en-GB" altLang="en-US" sz="2200" dirty="0">
                <a:solidFill>
                  <a:srgbClr val="FF6600"/>
                </a:solidFill>
              </a:rPr>
              <a:t>faster</a:t>
            </a:r>
            <a:r>
              <a:rPr lang="en-GB" altLang="en-US" sz="2200" b="0" dirty="0">
                <a:solidFill>
                  <a:schemeClr val="folHlink"/>
                </a:solidFill>
              </a:rPr>
              <a:t> and with </a:t>
            </a:r>
            <a:r>
              <a:rPr lang="en-GB" altLang="en-US" sz="2200" dirty="0">
                <a:solidFill>
                  <a:srgbClr val="FF6600"/>
                </a:solidFill>
              </a:rPr>
              <a:t>greater force</a:t>
            </a:r>
            <a:r>
              <a:rPr lang="en-GB" altLang="en-US" sz="2200" b="0" dirty="0">
                <a:solidFill>
                  <a:schemeClr val="folHlink"/>
                </a:solidFill>
              </a:rPr>
              <a:t>.</a:t>
            </a:r>
          </a:p>
          <a:p>
            <a:pPr>
              <a:spcBef>
                <a:spcPct val="50000"/>
              </a:spcBef>
            </a:pPr>
            <a:r>
              <a:rPr lang="en-GB" altLang="en-US" sz="2200" b="0" dirty="0">
                <a:solidFill>
                  <a:schemeClr val="folHlink"/>
                </a:solidFill>
              </a:rPr>
              <a:t>This means that the </a:t>
            </a:r>
            <a:r>
              <a:rPr lang="en-GB" altLang="en-US" sz="2200" dirty="0">
                <a:solidFill>
                  <a:srgbClr val="FF6600"/>
                </a:solidFill>
              </a:rPr>
              <a:t>heart rate</a:t>
            </a:r>
            <a:r>
              <a:rPr lang="en-GB" altLang="en-US" sz="2200" b="0" dirty="0">
                <a:solidFill>
                  <a:schemeClr val="folHlink"/>
                </a:solidFill>
              </a:rPr>
              <a:t> and </a:t>
            </a:r>
            <a:r>
              <a:rPr lang="en-GB" altLang="en-US" sz="2200" dirty="0">
                <a:solidFill>
                  <a:srgbClr val="FF6600"/>
                </a:solidFill>
              </a:rPr>
              <a:t>stroke volume</a:t>
            </a:r>
            <a:r>
              <a:rPr lang="en-GB" altLang="en-US" sz="2200" b="0" dirty="0">
                <a:solidFill>
                  <a:schemeClr val="folHlink"/>
                </a:solidFill>
              </a:rPr>
              <a:t> increase.</a:t>
            </a:r>
          </a:p>
        </p:txBody>
      </p:sp>
      <p:sp>
        <p:nvSpPr>
          <p:cNvPr id="96263" name="Text Box 7"/>
          <p:cNvSpPr txBox="1">
            <a:spLocks noChangeArrowheads="1"/>
          </p:cNvSpPr>
          <p:nvPr/>
        </p:nvSpPr>
        <p:spPr bwMode="auto">
          <a:xfrm>
            <a:off x="1042988" y="2868613"/>
            <a:ext cx="6985000" cy="369332"/>
          </a:xfrm>
          <a:prstGeom prst="rect">
            <a:avLst/>
          </a:prstGeom>
          <a:noFill/>
          <a:ln w="31750">
            <a:solidFill>
              <a:srgbClr val="FF66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b="0">
                <a:solidFill>
                  <a:schemeClr val="folHlink"/>
                </a:solidFill>
              </a:rPr>
              <a:t>What do you think happens to the cardiac output?</a:t>
            </a:r>
          </a:p>
        </p:txBody>
      </p:sp>
      <p:sp>
        <p:nvSpPr>
          <p:cNvPr id="96264" name="Text Box 8"/>
          <p:cNvSpPr txBox="1">
            <a:spLocks noChangeArrowheads="1"/>
          </p:cNvSpPr>
          <p:nvPr/>
        </p:nvSpPr>
        <p:spPr bwMode="auto">
          <a:xfrm>
            <a:off x="323850" y="3644900"/>
            <a:ext cx="73437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b="0">
                <a:solidFill>
                  <a:schemeClr val="folHlink"/>
                </a:solidFill>
              </a:rPr>
              <a:t>Regular exercise causes changes to the heart.</a:t>
            </a:r>
          </a:p>
        </p:txBody>
      </p:sp>
      <p:pic>
        <p:nvPicPr>
          <p:cNvPr id="96265" name="Picture 9" descr="1_heart_interior2_STANDAR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2988" y="4365625"/>
            <a:ext cx="1530350" cy="1800225"/>
          </a:xfrm>
          <a:prstGeom prst="rect">
            <a:avLst/>
          </a:prstGeom>
          <a:noFill/>
          <a:extLst>
            <a:ext uri="{909E8E84-426E-40DD-AFC4-6F175D3DCCD1}">
              <a14:hiddenFill xmlns:a14="http://schemas.microsoft.com/office/drawing/2010/main">
                <a:solidFill>
                  <a:srgbClr val="FFFFFF"/>
                </a:solidFill>
              </a14:hiddenFill>
            </a:ext>
          </a:extLst>
        </p:spPr>
      </p:pic>
      <p:sp>
        <p:nvSpPr>
          <p:cNvPr id="96266" name="Text Box 10"/>
          <p:cNvSpPr txBox="1">
            <a:spLocks noChangeArrowheads="1"/>
          </p:cNvSpPr>
          <p:nvPr/>
        </p:nvSpPr>
        <p:spPr bwMode="auto">
          <a:xfrm>
            <a:off x="2700338" y="4292600"/>
            <a:ext cx="5472112" cy="213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55600" indent="-355600">
              <a:defRPr sz="2400">
                <a:solidFill>
                  <a:schemeClr val="tx1"/>
                </a:solidFill>
                <a:latin typeface="Times New Roman" pitchFamily="18" charset="0"/>
              </a:defRPr>
            </a:lvl1pPr>
            <a:lvl2pPr marL="630238">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30000"/>
              </a:spcBef>
              <a:buFontTx/>
              <a:buBlip>
                <a:blip r:embed="rId5"/>
              </a:buBlip>
            </a:pPr>
            <a:r>
              <a:rPr lang="en-GB" altLang="en-US" b="0">
                <a:solidFill>
                  <a:srgbClr val="010066"/>
                </a:solidFill>
                <a:latin typeface="Arial" charset="0"/>
                <a:cs typeface="Arial" charset="0"/>
              </a:rPr>
              <a:t>The heart gets larger</a:t>
            </a:r>
          </a:p>
          <a:p>
            <a:pPr eaLnBrk="1" hangingPunct="1">
              <a:spcBef>
                <a:spcPct val="30000"/>
              </a:spcBef>
              <a:buFontTx/>
              <a:buBlip>
                <a:blip r:embed="rId5"/>
              </a:buBlip>
            </a:pPr>
            <a:r>
              <a:rPr lang="en-GB" altLang="en-US" b="0">
                <a:solidFill>
                  <a:srgbClr val="010066"/>
                </a:solidFill>
                <a:latin typeface="Arial" charset="0"/>
                <a:cs typeface="Arial" charset="0"/>
              </a:rPr>
              <a:t>The muscular wall become thicker and stronger</a:t>
            </a:r>
          </a:p>
          <a:p>
            <a:pPr eaLnBrk="1" hangingPunct="1">
              <a:spcBef>
                <a:spcPct val="30000"/>
              </a:spcBef>
              <a:buFontTx/>
              <a:buBlip>
                <a:blip r:embed="rId5"/>
              </a:buBlip>
            </a:pPr>
            <a:r>
              <a:rPr lang="en-GB" altLang="en-US" b="0">
                <a:solidFill>
                  <a:srgbClr val="010066"/>
                </a:solidFill>
                <a:latin typeface="Arial" charset="0"/>
                <a:cs typeface="Arial" charset="0"/>
              </a:rPr>
              <a:t>Stroke volume at rest increases, leading to a lower resting heart rate.</a:t>
            </a:r>
          </a:p>
        </p:txBody>
      </p:sp>
    </p:spTree>
    <p:extLst>
      <p:ext uri="{BB962C8B-B14F-4D97-AF65-F5344CB8AC3E}">
        <p14:creationId xmlns:p14="http://schemas.microsoft.com/office/powerpoint/2010/main" val="25570561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6262">
                                            <p:txEl>
                                              <p:pRg st="1" end="1"/>
                                            </p:txEl>
                                          </p:spTgt>
                                        </p:tgtEl>
                                        <p:attrNameLst>
                                          <p:attrName>style.visibility</p:attrName>
                                        </p:attrNameLst>
                                      </p:cBhvr>
                                      <p:to>
                                        <p:strVal val="visible"/>
                                      </p:to>
                                    </p:set>
                                    <p:animEffect transition="in" filter="checkerboard(across)">
                                      <p:cBhvr>
                                        <p:cTn id="7" dur="500"/>
                                        <p:tgtEl>
                                          <p:spTgt spid="96262">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96263"/>
                                        </p:tgtEl>
                                        <p:attrNameLst>
                                          <p:attrName>style.visibility</p:attrName>
                                        </p:attrNameLst>
                                      </p:cBhvr>
                                      <p:to>
                                        <p:strVal val="visible"/>
                                      </p:to>
                                    </p:set>
                                    <p:anim calcmode="lin" valueType="num">
                                      <p:cBhvr>
                                        <p:cTn id="12" dur="500" fill="hold"/>
                                        <p:tgtEl>
                                          <p:spTgt spid="96263"/>
                                        </p:tgtEl>
                                        <p:attrNameLst>
                                          <p:attrName>ppt_w</p:attrName>
                                        </p:attrNameLst>
                                      </p:cBhvr>
                                      <p:tavLst>
                                        <p:tav tm="0">
                                          <p:val>
                                            <p:fltVal val="0"/>
                                          </p:val>
                                        </p:tav>
                                        <p:tav tm="100000">
                                          <p:val>
                                            <p:strVal val="#ppt_w"/>
                                          </p:val>
                                        </p:tav>
                                      </p:tavLst>
                                    </p:anim>
                                    <p:anim calcmode="lin" valueType="num">
                                      <p:cBhvr>
                                        <p:cTn id="13" dur="500" fill="hold"/>
                                        <p:tgtEl>
                                          <p:spTgt spid="96263"/>
                                        </p:tgtEl>
                                        <p:attrNameLst>
                                          <p:attrName>ppt_h</p:attrName>
                                        </p:attrNameLst>
                                      </p:cBhvr>
                                      <p:tavLst>
                                        <p:tav tm="0">
                                          <p:val>
                                            <p:fltVal val="0"/>
                                          </p:val>
                                        </p:tav>
                                        <p:tav tm="100000">
                                          <p:val>
                                            <p:strVal val="#ppt_h"/>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96264"/>
                                        </p:tgtEl>
                                        <p:attrNameLst>
                                          <p:attrName>style.visibility</p:attrName>
                                        </p:attrNameLst>
                                      </p:cBhvr>
                                      <p:to>
                                        <p:strVal val="visible"/>
                                      </p:to>
                                    </p:set>
                                    <p:animEffect transition="in" filter="checkerboard(across)">
                                      <p:cBhvr>
                                        <p:cTn id="18" dur="500"/>
                                        <p:tgtEl>
                                          <p:spTgt spid="96264"/>
                                        </p:tgtEl>
                                      </p:cBhvr>
                                    </p:animEffect>
                                  </p:childTnLst>
                                </p:cTn>
                              </p:par>
                            </p:childTnLst>
                          </p:cTn>
                        </p:par>
                        <p:par>
                          <p:cTn id="19" fill="hold" nodeType="afterGroup">
                            <p:stCondLst>
                              <p:cond delay="500"/>
                            </p:stCondLst>
                            <p:childTnLst>
                              <p:par>
                                <p:cTn id="20" presetID="10" presetClass="entr" presetSubtype="0" fill="hold" grpId="0" nodeType="afterEffect">
                                  <p:stCondLst>
                                    <p:cond delay="0"/>
                                  </p:stCondLst>
                                  <p:childTnLst>
                                    <p:set>
                                      <p:cBhvr>
                                        <p:cTn id="21" dur="1" fill="hold">
                                          <p:stCondLst>
                                            <p:cond delay="0"/>
                                          </p:stCondLst>
                                        </p:cTn>
                                        <p:tgtEl>
                                          <p:spTgt spid="96267"/>
                                        </p:tgtEl>
                                        <p:attrNameLst>
                                          <p:attrName>style.visibility</p:attrName>
                                        </p:attrNameLst>
                                      </p:cBhvr>
                                      <p:to>
                                        <p:strVal val="visible"/>
                                      </p:to>
                                    </p:set>
                                    <p:animEffect transition="in" filter="fade">
                                      <p:cBhvr>
                                        <p:cTn id="22" dur="500"/>
                                        <p:tgtEl>
                                          <p:spTgt spid="96267"/>
                                        </p:tgtEl>
                                      </p:cBhvr>
                                    </p:animEffect>
                                  </p:childTnLst>
                                </p:cTn>
                              </p:par>
                              <p:par>
                                <p:cTn id="23" presetID="10" presetClass="entr" presetSubtype="0" fill="hold" nodeType="withEffect">
                                  <p:stCondLst>
                                    <p:cond delay="0"/>
                                  </p:stCondLst>
                                  <p:childTnLst>
                                    <p:set>
                                      <p:cBhvr>
                                        <p:cTn id="24" dur="1" fill="hold">
                                          <p:stCondLst>
                                            <p:cond delay="0"/>
                                          </p:stCondLst>
                                        </p:cTn>
                                        <p:tgtEl>
                                          <p:spTgt spid="96265"/>
                                        </p:tgtEl>
                                        <p:attrNameLst>
                                          <p:attrName>style.visibility</p:attrName>
                                        </p:attrNameLst>
                                      </p:cBhvr>
                                      <p:to>
                                        <p:strVal val="visible"/>
                                      </p:to>
                                    </p:set>
                                    <p:animEffect transition="in" filter="fade">
                                      <p:cBhvr>
                                        <p:cTn id="25" dur="500"/>
                                        <p:tgtEl>
                                          <p:spTgt spid="96265"/>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3" presetClass="entr" presetSubtype="16" fill="hold" grpId="0" nodeType="clickEffect">
                                  <p:stCondLst>
                                    <p:cond delay="0"/>
                                  </p:stCondLst>
                                  <p:childTnLst>
                                    <p:set>
                                      <p:cBhvr>
                                        <p:cTn id="29" dur="1" fill="hold">
                                          <p:stCondLst>
                                            <p:cond delay="0"/>
                                          </p:stCondLst>
                                        </p:cTn>
                                        <p:tgtEl>
                                          <p:spTgt spid="96266">
                                            <p:txEl>
                                              <p:pRg st="0" end="0"/>
                                            </p:txEl>
                                          </p:spTgt>
                                        </p:tgtEl>
                                        <p:attrNameLst>
                                          <p:attrName>style.visibility</p:attrName>
                                        </p:attrNameLst>
                                      </p:cBhvr>
                                      <p:to>
                                        <p:strVal val="visible"/>
                                      </p:to>
                                    </p:set>
                                    <p:anim calcmode="lin" valueType="num">
                                      <p:cBhvr>
                                        <p:cTn id="30" dur="500" fill="hold"/>
                                        <p:tgtEl>
                                          <p:spTgt spid="96266">
                                            <p:txEl>
                                              <p:pRg st="0" end="0"/>
                                            </p:txEl>
                                          </p:spTgt>
                                        </p:tgtEl>
                                        <p:attrNameLst>
                                          <p:attrName>ppt_w</p:attrName>
                                        </p:attrNameLst>
                                      </p:cBhvr>
                                      <p:tavLst>
                                        <p:tav tm="0">
                                          <p:val>
                                            <p:fltVal val="0"/>
                                          </p:val>
                                        </p:tav>
                                        <p:tav tm="100000">
                                          <p:val>
                                            <p:strVal val="#ppt_w"/>
                                          </p:val>
                                        </p:tav>
                                      </p:tavLst>
                                    </p:anim>
                                    <p:anim calcmode="lin" valueType="num">
                                      <p:cBhvr>
                                        <p:cTn id="31" dur="500" fill="hold"/>
                                        <p:tgtEl>
                                          <p:spTgt spid="96266">
                                            <p:txEl>
                                              <p:pRg st="0" end="0"/>
                                            </p:txEl>
                                          </p:spTgt>
                                        </p:tgtEl>
                                        <p:attrNameLst>
                                          <p:attrName>ppt_h</p:attrName>
                                        </p:attrNameLst>
                                      </p:cBhvr>
                                      <p:tavLst>
                                        <p:tav tm="0">
                                          <p:val>
                                            <p:fltVal val="0"/>
                                          </p:val>
                                        </p:tav>
                                        <p:tav tm="100000">
                                          <p:val>
                                            <p:strVal val="#ppt_h"/>
                                          </p:val>
                                        </p:tav>
                                      </p:tavLst>
                                    </p:anim>
                                  </p:childTnLst>
                                </p:cTn>
                              </p:par>
                              <p:par>
                                <p:cTn id="32" presetID="26" presetClass="emph" presetSubtype="0" fill="hold" nodeType="withEffect">
                                  <p:stCondLst>
                                    <p:cond delay="0"/>
                                  </p:stCondLst>
                                  <p:childTnLst>
                                    <p:animEffect transition="out" filter="fade">
                                      <p:cBhvr>
                                        <p:cTn id="33" dur="500" tmFilter="0, 0; .2, .5; .8, .5; 1, 0"/>
                                        <p:tgtEl>
                                          <p:spTgt spid="96265"/>
                                        </p:tgtEl>
                                      </p:cBhvr>
                                    </p:animEffect>
                                    <p:animScale>
                                      <p:cBhvr>
                                        <p:cTn id="34" dur="250" autoRev="1" fill="hold"/>
                                        <p:tgtEl>
                                          <p:spTgt spid="96265"/>
                                        </p:tgtEl>
                                      </p:cBhvr>
                                      <p:by x="105000" y="105000"/>
                                    </p:animScale>
                                  </p:childTnLst>
                                </p:cTn>
                              </p:par>
                            </p:childTnLst>
                          </p:cTn>
                        </p:par>
                      </p:childTnLst>
                    </p:cTn>
                  </p:par>
                  <p:par>
                    <p:cTn id="35" fill="hold" nodeType="clickPar">
                      <p:stCondLst>
                        <p:cond delay="indefinite"/>
                      </p:stCondLst>
                      <p:childTnLst>
                        <p:par>
                          <p:cTn id="36" fill="hold" nodeType="withGroup">
                            <p:stCondLst>
                              <p:cond delay="0"/>
                            </p:stCondLst>
                            <p:childTnLst>
                              <p:par>
                                <p:cTn id="37" presetID="23" presetClass="entr" presetSubtype="16" fill="hold" grpId="0" nodeType="clickEffect">
                                  <p:stCondLst>
                                    <p:cond delay="0"/>
                                  </p:stCondLst>
                                  <p:childTnLst>
                                    <p:set>
                                      <p:cBhvr>
                                        <p:cTn id="38" dur="1" fill="hold">
                                          <p:stCondLst>
                                            <p:cond delay="0"/>
                                          </p:stCondLst>
                                        </p:cTn>
                                        <p:tgtEl>
                                          <p:spTgt spid="96266">
                                            <p:txEl>
                                              <p:pRg st="1" end="1"/>
                                            </p:txEl>
                                          </p:spTgt>
                                        </p:tgtEl>
                                        <p:attrNameLst>
                                          <p:attrName>style.visibility</p:attrName>
                                        </p:attrNameLst>
                                      </p:cBhvr>
                                      <p:to>
                                        <p:strVal val="visible"/>
                                      </p:to>
                                    </p:set>
                                    <p:anim calcmode="lin" valueType="num">
                                      <p:cBhvr>
                                        <p:cTn id="39" dur="500" fill="hold"/>
                                        <p:tgtEl>
                                          <p:spTgt spid="96266">
                                            <p:txEl>
                                              <p:pRg st="1" end="1"/>
                                            </p:txEl>
                                          </p:spTgt>
                                        </p:tgtEl>
                                        <p:attrNameLst>
                                          <p:attrName>ppt_w</p:attrName>
                                        </p:attrNameLst>
                                      </p:cBhvr>
                                      <p:tavLst>
                                        <p:tav tm="0">
                                          <p:val>
                                            <p:fltVal val="0"/>
                                          </p:val>
                                        </p:tav>
                                        <p:tav tm="100000">
                                          <p:val>
                                            <p:strVal val="#ppt_w"/>
                                          </p:val>
                                        </p:tav>
                                      </p:tavLst>
                                    </p:anim>
                                    <p:anim calcmode="lin" valueType="num">
                                      <p:cBhvr>
                                        <p:cTn id="40" dur="500" fill="hold"/>
                                        <p:tgtEl>
                                          <p:spTgt spid="96266">
                                            <p:txEl>
                                              <p:pRg st="1" end="1"/>
                                            </p:txEl>
                                          </p:spTgt>
                                        </p:tgtEl>
                                        <p:attrNameLst>
                                          <p:attrName>ppt_h</p:attrName>
                                        </p:attrNameLst>
                                      </p:cBhvr>
                                      <p:tavLst>
                                        <p:tav tm="0">
                                          <p:val>
                                            <p:fltVal val="0"/>
                                          </p:val>
                                        </p:tav>
                                        <p:tav tm="100000">
                                          <p:val>
                                            <p:strVal val="#ppt_h"/>
                                          </p:val>
                                        </p:tav>
                                      </p:tavLst>
                                    </p:anim>
                                  </p:childTnLst>
                                </p:cTn>
                              </p:par>
                              <p:par>
                                <p:cTn id="41" presetID="26" presetClass="emph" presetSubtype="0" fill="hold" nodeType="withEffect">
                                  <p:stCondLst>
                                    <p:cond delay="0"/>
                                  </p:stCondLst>
                                  <p:childTnLst>
                                    <p:animEffect transition="out" filter="fade">
                                      <p:cBhvr>
                                        <p:cTn id="42" dur="500" tmFilter="0, 0; .2, .5; .8, .5; 1, 0"/>
                                        <p:tgtEl>
                                          <p:spTgt spid="96265"/>
                                        </p:tgtEl>
                                      </p:cBhvr>
                                    </p:animEffect>
                                    <p:animScale>
                                      <p:cBhvr>
                                        <p:cTn id="43" dur="250" autoRev="1" fill="hold"/>
                                        <p:tgtEl>
                                          <p:spTgt spid="96265"/>
                                        </p:tgtEl>
                                      </p:cBhvr>
                                      <p:by x="105000" y="105000"/>
                                    </p:animScale>
                                  </p:childTnLst>
                                </p:cTn>
                              </p:par>
                            </p:childTnLst>
                          </p:cTn>
                        </p:par>
                      </p:childTnLst>
                    </p:cTn>
                  </p:par>
                  <p:par>
                    <p:cTn id="44" fill="hold" nodeType="clickPar">
                      <p:stCondLst>
                        <p:cond delay="indefinite"/>
                      </p:stCondLst>
                      <p:childTnLst>
                        <p:par>
                          <p:cTn id="45" fill="hold" nodeType="withGroup">
                            <p:stCondLst>
                              <p:cond delay="0"/>
                            </p:stCondLst>
                            <p:childTnLst>
                              <p:par>
                                <p:cTn id="46" presetID="23" presetClass="entr" presetSubtype="16" fill="hold" grpId="0" nodeType="clickEffect">
                                  <p:stCondLst>
                                    <p:cond delay="0"/>
                                  </p:stCondLst>
                                  <p:childTnLst>
                                    <p:set>
                                      <p:cBhvr>
                                        <p:cTn id="47" dur="1" fill="hold">
                                          <p:stCondLst>
                                            <p:cond delay="0"/>
                                          </p:stCondLst>
                                        </p:cTn>
                                        <p:tgtEl>
                                          <p:spTgt spid="96266">
                                            <p:txEl>
                                              <p:pRg st="2" end="2"/>
                                            </p:txEl>
                                          </p:spTgt>
                                        </p:tgtEl>
                                        <p:attrNameLst>
                                          <p:attrName>style.visibility</p:attrName>
                                        </p:attrNameLst>
                                      </p:cBhvr>
                                      <p:to>
                                        <p:strVal val="visible"/>
                                      </p:to>
                                    </p:set>
                                    <p:anim calcmode="lin" valueType="num">
                                      <p:cBhvr>
                                        <p:cTn id="48" dur="500" fill="hold"/>
                                        <p:tgtEl>
                                          <p:spTgt spid="96266">
                                            <p:txEl>
                                              <p:pRg st="2" end="2"/>
                                            </p:txEl>
                                          </p:spTgt>
                                        </p:tgtEl>
                                        <p:attrNameLst>
                                          <p:attrName>ppt_w</p:attrName>
                                        </p:attrNameLst>
                                      </p:cBhvr>
                                      <p:tavLst>
                                        <p:tav tm="0">
                                          <p:val>
                                            <p:fltVal val="0"/>
                                          </p:val>
                                        </p:tav>
                                        <p:tav tm="100000">
                                          <p:val>
                                            <p:strVal val="#ppt_w"/>
                                          </p:val>
                                        </p:tav>
                                      </p:tavLst>
                                    </p:anim>
                                    <p:anim calcmode="lin" valueType="num">
                                      <p:cBhvr>
                                        <p:cTn id="49" dur="500" fill="hold"/>
                                        <p:tgtEl>
                                          <p:spTgt spid="96266">
                                            <p:txEl>
                                              <p:pRg st="2" end="2"/>
                                            </p:txEl>
                                          </p:spTgt>
                                        </p:tgtEl>
                                        <p:attrNameLst>
                                          <p:attrName>ppt_h</p:attrName>
                                        </p:attrNameLst>
                                      </p:cBhvr>
                                      <p:tavLst>
                                        <p:tav tm="0">
                                          <p:val>
                                            <p:fltVal val="0"/>
                                          </p:val>
                                        </p:tav>
                                        <p:tav tm="100000">
                                          <p:val>
                                            <p:strVal val="#ppt_h"/>
                                          </p:val>
                                        </p:tav>
                                      </p:tavLst>
                                    </p:anim>
                                  </p:childTnLst>
                                </p:cTn>
                              </p:par>
                              <p:par>
                                <p:cTn id="50" presetID="26" presetClass="emph" presetSubtype="0" fill="hold" nodeType="withEffect">
                                  <p:stCondLst>
                                    <p:cond delay="0"/>
                                  </p:stCondLst>
                                  <p:childTnLst>
                                    <p:animEffect transition="out" filter="fade">
                                      <p:cBhvr>
                                        <p:cTn id="51" dur="500" tmFilter="0, 0; .2, .5; .8, .5; 1, 0"/>
                                        <p:tgtEl>
                                          <p:spTgt spid="96265"/>
                                        </p:tgtEl>
                                      </p:cBhvr>
                                    </p:animEffect>
                                    <p:animScale>
                                      <p:cBhvr>
                                        <p:cTn id="52" dur="250" autoRev="1" fill="hold"/>
                                        <p:tgtEl>
                                          <p:spTgt spid="96265"/>
                                        </p:tgtEl>
                                      </p:cBhvr>
                                      <p:by x="105000" y="105000"/>
                                    </p:animScale>
                                  </p:childTnLst>
                                </p:cTn>
                              </p:par>
                              <p:par>
                                <p:cTn id="53" presetID="1" presetClass="entr" presetSubtype="0" fill="hold" nodeType="withEffect">
                                  <p:stCondLst>
                                    <p:cond delay="0"/>
                                  </p:stCondLst>
                                  <p:childTnLst>
                                    <p:set>
                                      <p:cBhvr>
                                        <p:cTn id="54" dur="1" fill="hold">
                                          <p:stCondLst>
                                            <p:cond delay="0"/>
                                          </p:stCondLst>
                                        </p:cTn>
                                        <p:tgtEl>
                                          <p:spTgt spid="962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67" grpId="0" animBg="1"/>
      <p:bldP spid="96262" grpId="0" build="p"/>
      <p:bldP spid="96263" grpId="0" animBg="1"/>
      <p:bldP spid="96264" grpId="0"/>
      <p:bldP spid="96266"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1007690" y="71438"/>
            <a:ext cx="7524750" cy="549275"/>
          </a:xfrm>
        </p:spPr>
        <p:txBody>
          <a:bodyPr>
            <a:noAutofit/>
          </a:bodyPr>
          <a:lstStyle/>
          <a:p>
            <a:r>
              <a:rPr lang="en-GB" altLang="en-US" sz="3500" b="1" dirty="0"/>
              <a:t>Can you remember all these keywords?</a:t>
            </a:r>
            <a:endParaRPr lang="en-US" altLang="en-US" sz="3500" b="1" dirty="0"/>
          </a:p>
        </p:txBody>
      </p:sp>
      <p:sp>
        <p:nvSpPr>
          <p:cNvPr id="74758" name="Rectangle 6"/>
          <p:cNvSpPr>
            <a:spLocks noChangeArrowheads="1"/>
          </p:cNvSpPr>
          <p:nvPr/>
        </p:nvSpPr>
        <p:spPr bwMode="auto">
          <a:xfrm>
            <a:off x="6264275" y="908050"/>
            <a:ext cx="2879725"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55600" indent="-355600">
              <a:spcBef>
                <a:spcPct val="20000"/>
              </a:spcBef>
              <a:buChar char="•"/>
              <a:defRPr sz="2800">
                <a:solidFill>
                  <a:schemeClr val="tx1"/>
                </a:solidFill>
                <a:latin typeface="Times New Roman" pitchFamily="18" charset="0"/>
                <a:cs typeface="Arial" charset="0"/>
              </a:defRPr>
            </a:lvl1pPr>
            <a:lvl2pPr marL="630238">
              <a:spcBef>
                <a:spcPct val="20000"/>
              </a:spcBef>
              <a:buChar char="–"/>
              <a:defRPr sz="2400">
                <a:solidFill>
                  <a:schemeClr val="tx1"/>
                </a:solidFill>
                <a:latin typeface="Times New Roman" pitchFamily="18" charset="0"/>
                <a:cs typeface="Arial" charset="0"/>
              </a:defRPr>
            </a:lvl2pPr>
            <a:lvl3pPr>
              <a:spcBef>
                <a:spcPct val="20000"/>
              </a:spcBef>
              <a:buChar char="•"/>
              <a:defRPr sz="2000">
                <a:solidFill>
                  <a:schemeClr val="tx1"/>
                </a:solidFill>
                <a:latin typeface="Times New Roman" pitchFamily="18" charset="0"/>
                <a:cs typeface="Arial" charset="0"/>
              </a:defRPr>
            </a:lvl3pPr>
            <a:lvl4pPr>
              <a:spcBef>
                <a:spcPct val="20000"/>
              </a:spcBef>
              <a:buChar char="–"/>
              <a:defRPr>
                <a:solidFill>
                  <a:schemeClr val="tx1"/>
                </a:solidFill>
                <a:latin typeface="Times New Roman" pitchFamily="18" charset="0"/>
                <a:cs typeface="Arial" charset="0"/>
              </a:defRPr>
            </a:lvl4pPr>
            <a:lvl5pPr>
              <a:spcBef>
                <a:spcPct val="20000"/>
              </a:spcBef>
              <a:buChar char="»"/>
              <a:defRPr>
                <a:solidFill>
                  <a:schemeClr val="tx1"/>
                </a:solidFill>
                <a:latin typeface="Times New Roman" pitchFamily="18" charset="0"/>
                <a:cs typeface="Arial" charset="0"/>
              </a:defRPr>
            </a:lvl5pPr>
            <a:lvl6pPr fontAlgn="base">
              <a:spcBef>
                <a:spcPct val="20000"/>
              </a:spcBef>
              <a:spcAft>
                <a:spcPct val="0"/>
              </a:spcAft>
              <a:buChar char="»"/>
              <a:defRPr>
                <a:solidFill>
                  <a:schemeClr val="tx1"/>
                </a:solidFill>
                <a:latin typeface="Times New Roman" pitchFamily="18" charset="0"/>
                <a:cs typeface="Arial" charset="0"/>
              </a:defRPr>
            </a:lvl6pPr>
            <a:lvl7pPr fontAlgn="base">
              <a:spcBef>
                <a:spcPct val="20000"/>
              </a:spcBef>
              <a:spcAft>
                <a:spcPct val="0"/>
              </a:spcAft>
              <a:buChar char="»"/>
              <a:defRPr>
                <a:solidFill>
                  <a:schemeClr val="tx1"/>
                </a:solidFill>
                <a:latin typeface="Times New Roman" pitchFamily="18" charset="0"/>
                <a:cs typeface="Arial" charset="0"/>
              </a:defRPr>
            </a:lvl7pPr>
            <a:lvl8pPr fontAlgn="base">
              <a:spcBef>
                <a:spcPct val="20000"/>
              </a:spcBef>
              <a:spcAft>
                <a:spcPct val="0"/>
              </a:spcAft>
              <a:buChar char="»"/>
              <a:defRPr>
                <a:solidFill>
                  <a:schemeClr val="tx1"/>
                </a:solidFill>
                <a:latin typeface="Times New Roman" pitchFamily="18" charset="0"/>
                <a:cs typeface="Arial" charset="0"/>
              </a:defRPr>
            </a:lvl8pPr>
            <a:lvl9pPr fontAlgn="base">
              <a:spcBef>
                <a:spcPct val="20000"/>
              </a:spcBef>
              <a:spcAft>
                <a:spcPct val="0"/>
              </a:spcAft>
              <a:buChar char="»"/>
              <a:defRPr>
                <a:solidFill>
                  <a:schemeClr val="tx1"/>
                </a:solidFill>
                <a:latin typeface="Times New Roman" pitchFamily="18" charset="0"/>
                <a:cs typeface="Arial" charset="0"/>
              </a:defRPr>
            </a:lvl9pPr>
          </a:lstStyle>
          <a:p>
            <a:pPr eaLnBrk="1" hangingPunct="1">
              <a:spcBef>
                <a:spcPct val="25000"/>
              </a:spcBef>
              <a:buFontTx/>
              <a:buBlip>
                <a:blip r:embed="rId2"/>
              </a:buBlip>
            </a:pPr>
            <a:r>
              <a:rPr lang="en-GB" altLang="en-US" sz="2400" b="0">
                <a:solidFill>
                  <a:srgbClr val="010066"/>
                </a:solidFill>
                <a:latin typeface="Arial" charset="0"/>
              </a:rPr>
              <a:t>Stroke volume</a:t>
            </a:r>
          </a:p>
          <a:p>
            <a:pPr eaLnBrk="1" hangingPunct="1">
              <a:spcBef>
                <a:spcPct val="25000"/>
              </a:spcBef>
              <a:buFontTx/>
              <a:buBlip>
                <a:blip r:embed="rId2"/>
              </a:buBlip>
            </a:pPr>
            <a:r>
              <a:rPr lang="en-GB" altLang="en-US" sz="2400" b="0">
                <a:solidFill>
                  <a:srgbClr val="010066"/>
                </a:solidFill>
                <a:latin typeface="Arial" charset="0"/>
              </a:rPr>
              <a:t>Cardiac output</a:t>
            </a:r>
          </a:p>
          <a:p>
            <a:pPr eaLnBrk="1" hangingPunct="1">
              <a:spcBef>
                <a:spcPct val="25000"/>
              </a:spcBef>
              <a:buFontTx/>
              <a:buBlip>
                <a:blip r:embed="rId2"/>
              </a:buBlip>
            </a:pPr>
            <a:r>
              <a:rPr lang="en-GB" altLang="en-US" sz="2400" b="0">
                <a:solidFill>
                  <a:srgbClr val="010066"/>
                </a:solidFill>
                <a:latin typeface="Arial" charset="0"/>
              </a:rPr>
              <a:t>Blood pressure</a:t>
            </a:r>
          </a:p>
          <a:p>
            <a:pPr eaLnBrk="1" hangingPunct="1">
              <a:spcBef>
                <a:spcPct val="25000"/>
              </a:spcBef>
              <a:buFontTx/>
              <a:buBlip>
                <a:blip r:embed="rId2"/>
              </a:buBlip>
            </a:pPr>
            <a:r>
              <a:rPr lang="en-GB" altLang="en-US" sz="2400" b="0">
                <a:solidFill>
                  <a:srgbClr val="010066"/>
                </a:solidFill>
                <a:latin typeface="Arial" charset="0"/>
              </a:rPr>
              <a:t>Vasodilation</a:t>
            </a:r>
          </a:p>
          <a:p>
            <a:pPr eaLnBrk="1" hangingPunct="1">
              <a:spcBef>
                <a:spcPct val="25000"/>
              </a:spcBef>
              <a:buFontTx/>
              <a:buBlip>
                <a:blip r:embed="rId2"/>
              </a:buBlip>
            </a:pPr>
            <a:r>
              <a:rPr lang="en-GB" altLang="en-US" sz="2400" b="0">
                <a:solidFill>
                  <a:srgbClr val="010066"/>
                </a:solidFill>
                <a:latin typeface="Arial" charset="0"/>
              </a:rPr>
              <a:t>Vasoconstriction</a:t>
            </a:r>
          </a:p>
          <a:p>
            <a:pPr eaLnBrk="1" hangingPunct="1">
              <a:spcBef>
                <a:spcPct val="25000"/>
              </a:spcBef>
              <a:buFontTx/>
              <a:buBlip>
                <a:blip r:embed="rId2"/>
              </a:buBlip>
            </a:pPr>
            <a:r>
              <a:rPr lang="en-GB" altLang="en-US" sz="2400" b="0">
                <a:solidFill>
                  <a:srgbClr val="010066"/>
                </a:solidFill>
                <a:latin typeface="Arial" charset="0"/>
              </a:rPr>
              <a:t>Red blood cells</a:t>
            </a:r>
          </a:p>
          <a:p>
            <a:pPr eaLnBrk="1" hangingPunct="1">
              <a:spcBef>
                <a:spcPct val="25000"/>
              </a:spcBef>
              <a:buFontTx/>
              <a:buBlip>
                <a:blip r:embed="rId2"/>
              </a:buBlip>
            </a:pPr>
            <a:r>
              <a:rPr lang="en-GB" altLang="en-US" sz="2400" b="0">
                <a:solidFill>
                  <a:srgbClr val="010066"/>
                </a:solidFill>
                <a:latin typeface="Arial" charset="0"/>
              </a:rPr>
              <a:t>White cells</a:t>
            </a:r>
          </a:p>
          <a:p>
            <a:pPr eaLnBrk="1" hangingPunct="1">
              <a:spcBef>
                <a:spcPct val="25000"/>
              </a:spcBef>
              <a:buFontTx/>
              <a:buBlip>
                <a:blip r:embed="rId2"/>
              </a:buBlip>
            </a:pPr>
            <a:r>
              <a:rPr lang="en-GB" altLang="en-US" sz="2400" b="0">
                <a:solidFill>
                  <a:srgbClr val="010066"/>
                </a:solidFill>
                <a:latin typeface="Arial" charset="0"/>
              </a:rPr>
              <a:t>Platelets</a:t>
            </a:r>
          </a:p>
          <a:p>
            <a:pPr eaLnBrk="1" hangingPunct="1">
              <a:spcBef>
                <a:spcPct val="25000"/>
              </a:spcBef>
              <a:buFontTx/>
              <a:buBlip>
                <a:blip r:embed="rId2"/>
              </a:buBlip>
            </a:pPr>
            <a:r>
              <a:rPr lang="en-GB" altLang="en-US" sz="2400" b="0">
                <a:solidFill>
                  <a:srgbClr val="010066"/>
                </a:solidFill>
                <a:latin typeface="Arial" charset="0"/>
              </a:rPr>
              <a:t>Plasma</a:t>
            </a:r>
          </a:p>
          <a:p>
            <a:pPr eaLnBrk="1" hangingPunct="1">
              <a:spcBef>
                <a:spcPct val="25000"/>
              </a:spcBef>
              <a:buFontTx/>
              <a:buBlip>
                <a:blip r:embed="rId2"/>
              </a:buBlip>
            </a:pPr>
            <a:r>
              <a:rPr lang="en-US" altLang="en-US" sz="2400" b="0">
                <a:solidFill>
                  <a:srgbClr val="010066"/>
                </a:solidFill>
                <a:latin typeface="Arial" charset="0"/>
              </a:rPr>
              <a:t>Blood doping</a:t>
            </a:r>
          </a:p>
        </p:txBody>
      </p:sp>
      <p:sp>
        <p:nvSpPr>
          <p:cNvPr id="74760" name="Rectangle 8"/>
          <p:cNvSpPr>
            <a:spLocks noChangeArrowheads="1"/>
          </p:cNvSpPr>
          <p:nvPr/>
        </p:nvSpPr>
        <p:spPr bwMode="auto">
          <a:xfrm>
            <a:off x="8245475" y="5876925"/>
            <a:ext cx="863600" cy="79216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4761" name="Text Box 9"/>
          <p:cNvSpPr txBox="1">
            <a:spLocks noChangeArrowheads="1"/>
          </p:cNvSpPr>
          <p:nvPr/>
        </p:nvSpPr>
        <p:spPr bwMode="auto">
          <a:xfrm>
            <a:off x="323850" y="908050"/>
            <a:ext cx="2808288" cy="521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55600" indent="-355600">
              <a:defRPr sz="2400">
                <a:solidFill>
                  <a:schemeClr val="tx1"/>
                </a:solidFill>
                <a:latin typeface="Times New Roman" pitchFamily="18" charset="0"/>
              </a:defRPr>
            </a:lvl1pPr>
            <a:lvl2pPr marL="630238">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25000"/>
              </a:spcBef>
              <a:buFontTx/>
              <a:buBlip>
                <a:blip r:embed="rId2"/>
              </a:buBlip>
            </a:pPr>
            <a:r>
              <a:rPr lang="en-GB" altLang="en-US" b="0">
                <a:solidFill>
                  <a:srgbClr val="010066"/>
                </a:solidFill>
                <a:latin typeface="Arial" charset="0"/>
                <a:cs typeface="Arial" charset="0"/>
              </a:rPr>
              <a:t>Aorta</a:t>
            </a:r>
          </a:p>
          <a:p>
            <a:pPr eaLnBrk="1" hangingPunct="1">
              <a:spcBef>
                <a:spcPct val="25000"/>
              </a:spcBef>
              <a:buFontTx/>
              <a:buBlip>
                <a:blip r:embed="rId2"/>
              </a:buBlip>
            </a:pPr>
            <a:r>
              <a:rPr lang="en-GB" altLang="en-US" b="0">
                <a:solidFill>
                  <a:srgbClr val="010066"/>
                </a:solidFill>
                <a:latin typeface="Arial" charset="0"/>
                <a:cs typeface="Arial" charset="0"/>
              </a:rPr>
              <a:t>Vena cava</a:t>
            </a:r>
          </a:p>
          <a:p>
            <a:pPr eaLnBrk="1" hangingPunct="1">
              <a:spcBef>
                <a:spcPct val="25000"/>
              </a:spcBef>
              <a:buFontTx/>
              <a:buBlip>
                <a:blip r:embed="rId2"/>
              </a:buBlip>
            </a:pPr>
            <a:r>
              <a:rPr lang="en-GB" altLang="en-US" b="0">
                <a:solidFill>
                  <a:srgbClr val="010066"/>
                </a:solidFill>
                <a:latin typeface="Arial" charset="0"/>
                <a:cs typeface="Arial" charset="0"/>
              </a:rPr>
              <a:t>Pulmonary artery</a:t>
            </a:r>
          </a:p>
          <a:p>
            <a:pPr eaLnBrk="1" hangingPunct="1">
              <a:spcBef>
                <a:spcPct val="25000"/>
              </a:spcBef>
              <a:buFontTx/>
              <a:buBlip>
                <a:blip r:embed="rId2"/>
              </a:buBlip>
            </a:pPr>
            <a:r>
              <a:rPr lang="en-GB" altLang="en-US" b="0">
                <a:solidFill>
                  <a:srgbClr val="010066"/>
                </a:solidFill>
                <a:latin typeface="Arial" charset="0"/>
                <a:cs typeface="Arial" charset="0"/>
              </a:rPr>
              <a:t>Pulmonary vein</a:t>
            </a:r>
          </a:p>
          <a:p>
            <a:pPr eaLnBrk="1" hangingPunct="1">
              <a:spcBef>
                <a:spcPct val="25000"/>
              </a:spcBef>
              <a:buFontTx/>
              <a:buBlip>
                <a:blip r:embed="rId2"/>
              </a:buBlip>
            </a:pPr>
            <a:r>
              <a:rPr lang="en-GB" altLang="en-US" b="0">
                <a:solidFill>
                  <a:srgbClr val="010066"/>
                </a:solidFill>
                <a:latin typeface="Arial" charset="0"/>
                <a:cs typeface="Arial" charset="0"/>
              </a:rPr>
              <a:t>Pulmonary circulation</a:t>
            </a:r>
          </a:p>
          <a:p>
            <a:pPr eaLnBrk="1" hangingPunct="1">
              <a:spcBef>
                <a:spcPct val="25000"/>
              </a:spcBef>
              <a:buFontTx/>
              <a:buBlip>
                <a:blip r:embed="rId2"/>
              </a:buBlip>
            </a:pPr>
            <a:r>
              <a:rPr lang="en-GB" altLang="en-US" b="0">
                <a:solidFill>
                  <a:srgbClr val="010066"/>
                </a:solidFill>
                <a:latin typeface="Arial" charset="0"/>
                <a:cs typeface="Arial" charset="0"/>
              </a:rPr>
              <a:t>Systemic circulation</a:t>
            </a:r>
          </a:p>
          <a:p>
            <a:pPr eaLnBrk="1" hangingPunct="1">
              <a:spcBef>
                <a:spcPct val="25000"/>
              </a:spcBef>
              <a:buFontTx/>
              <a:buBlip>
                <a:blip r:embed="rId2"/>
              </a:buBlip>
            </a:pPr>
            <a:r>
              <a:rPr lang="en-US" altLang="en-US" b="0">
                <a:solidFill>
                  <a:srgbClr val="010066"/>
                </a:solidFill>
                <a:latin typeface="Arial" charset="0"/>
                <a:cs typeface="Arial" charset="0"/>
              </a:rPr>
              <a:t>Oxygenated </a:t>
            </a:r>
          </a:p>
          <a:p>
            <a:pPr eaLnBrk="1" hangingPunct="1">
              <a:spcBef>
                <a:spcPct val="25000"/>
              </a:spcBef>
              <a:buFontTx/>
              <a:buBlip>
                <a:blip r:embed="rId2"/>
              </a:buBlip>
            </a:pPr>
            <a:r>
              <a:rPr lang="en-US" altLang="en-US" b="0">
                <a:solidFill>
                  <a:srgbClr val="010066"/>
                </a:solidFill>
                <a:latin typeface="Arial" charset="0"/>
                <a:cs typeface="Arial" charset="0"/>
              </a:rPr>
              <a:t>Deoxygenated</a:t>
            </a:r>
          </a:p>
          <a:p>
            <a:pPr eaLnBrk="1" hangingPunct="1">
              <a:spcBef>
                <a:spcPct val="25000"/>
              </a:spcBef>
              <a:buFontTx/>
              <a:buBlip>
                <a:blip r:embed="rId2"/>
              </a:buBlip>
            </a:pPr>
            <a:r>
              <a:rPr lang="en-US" altLang="en-US" b="0">
                <a:solidFill>
                  <a:srgbClr val="010066"/>
                </a:solidFill>
                <a:latin typeface="Arial" charset="0"/>
                <a:cs typeface="Arial" charset="0"/>
              </a:rPr>
              <a:t>Arteries</a:t>
            </a:r>
          </a:p>
        </p:txBody>
      </p:sp>
      <p:sp>
        <p:nvSpPr>
          <p:cNvPr id="74762" name="Text Box 10"/>
          <p:cNvSpPr txBox="1">
            <a:spLocks noChangeArrowheads="1"/>
          </p:cNvSpPr>
          <p:nvPr/>
        </p:nvSpPr>
        <p:spPr bwMode="auto">
          <a:xfrm>
            <a:off x="3328988" y="908050"/>
            <a:ext cx="2736850" cy="530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55600" indent="-355600">
              <a:defRPr sz="2400">
                <a:solidFill>
                  <a:schemeClr val="tx1"/>
                </a:solidFill>
                <a:latin typeface="Times New Roman" pitchFamily="18" charset="0"/>
              </a:defRPr>
            </a:lvl1pPr>
            <a:lvl2pPr marL="630238">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25000"/>
              </a:spcBef>
              <a:buFontTx/>
              <a:buBlip>
                <a:blip r:embed="rId2"/>
              </a:buBlip>
            </a:pPr>
            <a:r>
              <a:rPr lang="en-US" altLang="en-US" b="0" dirty="0">
                <a:solidFill>
                  <a:srgbClr val="010066"/>
                </a:solidFill>
                <a:latin typeface="Arial" charset="0"/>
              </a:rPr>
              <a:t>Veins</a:t>
            </a:r>
          </a:p>
          <a:p>
            <a:pPr eaLnBrk="1" hangingPunct="1">
              <a:spcBef>
                <a:spcPct val="25000"/>
              </a:spcBef>
              <a:buFontTx/>
              <a:buBlip>
                <a:blip r:embed="rId2"/>
              </a:buBlip>
            </a:pPr>
            <a:r>
              <a:rPr lang="en-GB" altLang="en-US" b="0" dirty="0">
                <a:solidFill>
                  <a:srgbClr val="010066"/>
                </a:solidFill>
                <a:latin typeface="Arial" charset="0"/>
              </a:rPr>
              <a:t>Capillaries</a:t>
            </a:r>
          </a:p>
          <a:p>
            <a:pPr eaLnBrk="1" hangingPunct="1">
              <a:spcBef>
                <a:spcPct val="25000"/>
              </a:spcBef>
              <a:buFontTx/>
              <a:buBlip>
                <a:blip r:embed="rId2"/>
              </a:buBlip>
            </a:pPr>
            <a:r>
              <a:rPr lang="en-GB" altLang="en-US" b="0" dirty="0">
                <a:solidFill>
                  <a:srgbClr val="010066"/>
                </a:solidFill>
                <a:latin typeface="Arial" charset="0"/>
              </a:rPr>
              <a:t>Lumen</a:t>
            </a:r>
          </a:p>
          <a:p>
            <a:pPr eaLnBrk="1" hangingPunct="1">
              <a:spcBef>
                <a:spcPct val="25000"/>
              </a:spcBef>
              <a:buFontTx/>
              <a:buBlip>
                <a:blip r:embed="rId2"/>
              </a:buBlip>
            </a:pPr>
            <a:r>
              <a:rPr lang="en-GB" altLang="en-US" b="0" dirty="0">
                <a:solidFill>
                  <a:srgbClr val="010066"/>
                </a:solidFill>
                <a:latin typeface="Arial" charset="0"/>
              </a:rPr>
              <a:t>Atria</a:t>
            </a:r>
          </a:p>
          <a:p>
            <a:pPr eaLnBrk="1" hangingPunct="1">
              <a:spcBef>
                <a:spcPct val="25000"/>
              </a:spcBef>
              <a:buFontTx/>
              <a:buBlip>
                <a:blip r:embed="rId2"/>
              </a:buBlip>
            </a:pPr>
            <a:r>
              <a:rPr lang="en-GB" altLang="en-US" b="0" dirty="0">
                <a:solidFill>
                  <a:srgbClr val="010066"/>
                </a:solidFill>
                <a:latin typeface="Arial" charset="0"/>
              </a:rPr>
              <a:t>Ventricles</a:t>
            </a:r>
          </a:p>
          <a:p>
            <a:pPr eaLnBrk="1" hangingPunct="1">
              <a:spcBef>
                <a:spcPct val="25000"/>
              </a:spcBef>
              <a:buFontTx/>
              <a:buBlip>
                <a:blip r:embed="rId2"/>
              </a:buBlip>
            </a:pPr>
            <a:r>
              <a:rPr lang="en-GB" altLang="en-US" b="0" dirty="0">
                <a:solidFill>
                  <a:srgbClr val="010066"/>
                </a:solidFill>
                <a:latin typeface="Arial" charset="0"/>
              </a:rPr>
              <a:t>Septum</a:t>
            </a:r>
          </a:p>
          <a:p>
            <a:pPr eaLnBrk="1" hangingPunct="1">
              <a:spcBef>
                <a:spcPct val="25000"/>
              </a:spcBef>
              <a:buFontTx/>
              <a:buBlip>
                <a:blip r:embed="rId2"/>
              </a:buBlip>
            </a:pPr>
            <a:r>
              <a:rPr lang="en-GB" altLang="en-US" b="0" dirty="0">
                <a:solidFill>
                  <a:srgbClr val="010066"/>
                </a:solidFill>
                <a:latin typeface="Arial" charset="0"/>
              </a:rPr>
              <a:t>Tricuspid valve</a:t>
            </a:r>
          </a:p>
          <a:p>
            <a:pPr eaLnBrk="1" hangingPunct="1">
              <a:spcBef>
                <a:spcPct val="25000"/>
              </a:spcBef>
              <a:buFontTx/>
              <a:buBlip>
                <a:blip r:embed="rId2"/>
              </a:buBlip>
            </a:pPr>
            <a:r>
              <a:rPr lang="en-GB" altLang="en-US" b="0" dirty="0">
                <a:solidFill>
                  <a:srgbClr val="010066"/>
                </a:solidFill>
                <a:latin typeface="Arial" charset="0"/>
              </a:rPr>
              <a:t>Bicuspid (mitral) </a:t>
            </a:r>
            <a:br>
              <a:rPr lang="en-GB" altLang="en-US" b="0" dirty="0">
                <a:solidFill>
                  <a:srgbClr val="010066"/>
                </a:solidFill>
                <a:latin typeface="Arial" charset="0"/>
              </a:rPr>
            </a:br>
            <a:r>
              <a:rPr lang="en-GB" altLang="en-US" b="0" dirty="0">
                <a:solidFill>
                  <a:srgbClr val="010066"/>
                </a:solidFill>
                <a:latin typeface="Arial" charset="0"/>
              </a:rPr>
              <a:t>valve</a:t>
            </a:r>
          </a:p>
          <a:p>
            <a:pPr eaLnBrk="1" hangingPunct="1">
              <a:spcBef>
                <a:spcPct val="25000"/>
              </a:spcBef>
              <a:buFontTx/>
              <a:buBlip>
                <a:blip r:embed="rId2"/>
              </a:buBlip>
            </a:pPr>
            <a:r>
              <a:rPr lang="en-GB" altLang="en-US" b="0" dirty="0">
                <a:solidFill>
                  <a:srgbClr val="010066"/>
                </a:solidFill>
                <a:latin typeface="Arial" charset="0"/>
              </a:rPr>
              <a:t>Semi-lunar valve</a:t>
            </a:r>
          </a:p>
          <a:p>
            <a:pPr eaLnBrk="1" hangingPunct="1">
              <a:spcBef>
                <a:spcPct val="25000"/>
              </a:spcBef>
              <a:buFontTx/>
              <a:buBlip>
                <a:blip r:embed="rId2"/>
              </a:buBlip>
            </a:pPr>
            <a:r>
              <a:rPr lang="en-GB" altLang="en-US" b="0" dirty="0">
                <a:solidFill>
                  <a:srgbClr val="010066"/>
                </a:solidFill>
                <a:latin typeface="Arial" charset="0"/>
              </a:rPr>
              <a:t>Heart rate</a:t>
            </a:r>
            <a:endParaRPr lang="en-GB" altLang="en-US" b="0" dirty="0">
              <a:solidFill>
                <a:srgbClr val="010066"/>
              </a:solidFill>
              <a:latin typeface="Arial" charset="0"/>
              <a:cs typeface="Arial" charset="0"/>
            </a:endParaRPr>
          </a:p>
        </p:txBody>
      </p:sp>
    </p:spTree>
    <p:extLst>
      <p:ext uri="{BB962C8B-B14F-4D97-AF65-F5344CB8AC3E}">
        <p14:creationId xmlns:p14="http://schemas.microsoft.com/office/powerpoint/2010/main" val="17680567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4761">
                                            <p:txEl>
                                              <p:pRg st="0" end="0"/>
                                            </p:txEl>
                                          </p:spTgt>
                                        </p:tgtEl>
                                        <p:attrNameLst>
                                          <p:attrName>style.visibility</p:attrName>
                                        </p:attrNameLst>
                                      </p:cBhvr>
                                      <p:to>
                                        <p:strVal val="visible"/>
                                      </p:to>
                                    </p:set>
                                    <p:anim calcmode="lin" valueType="num">
                                      <p:cBhvr additive="base">
                                        <p:cTn id="7" dur="500" fill="hold"/>
                                        <p:tgtEl>
                                          <p:spTgt spid="7476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476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4761">
                                            <p:txEl>
                                              <p:pRg st="1" end="1"/>
                                            </p:txEl>
                                          </p:spTgt>
                                        </p:tgtEl>
                                        <p:attrNameLst>
                                          <p:attrName>style.visibility</p:attrName>
                                        </p:attrNameLst>
                                      </p:cBhvr>
                                      <p:to>
                                        <p:strVal val="visible"/>
                                      </p:to>
                                    </p:set>
                                    <p:anim calcmode="lin" valueType="num">
                                      <p:cBhvr additive="base">
                                        <p:cTn id="13" dur="500" fill="hold"/>
                                        <p:tgtEl>
                                          <p:spTgt spid="7476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476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4761">
                                            <p:txEl>
                                              <p:pRg st="2" end="2"/>
                                            </p:txEl>
                                          </p:spTgt>
                                        </p:tgtEl>
                                        <p:attrNameLst>
                                          <p:attrName>style.visibility</p:attrName>
                                        </p:attrNameLst>
                                      </p:cBhvr>
                                      <p:to>
                                        <p:strVal val="visible"/>
                                      </p:to>
                                    </p:set>
                                    <p:anim calcmode="lin" valueType="num">
                                      <p:cBhvr additive="base">
                                        <p:cTn id="19" dur="500" fill="hold"/>
                                        <p:tgtEl>
                                          <p:spTgt spid="7476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476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4761">
                                            <p:txEl>
                                              <p:pRg st="3" end="3"/>
                                            </p:txEl>
                                          </p:spTgt>
                                        </p:tgtEl>
                                        <p:attrNameLst>
                                          <p:attrName>style.visibility</p:attrName>
                                        </p:attrNameLst>
                                      </p:cBhvr>
                                      <p:to>
                                        <p:strVal val="visible"/>
                                      </p:to>
                                    </p:set>
                                    <p:anim calcmode="lin" valueType="num">
                                      <p:cBhvr additive="base">
                                        <p:cTn id="25" dur="500" fill="hold"/>
                                        <p:tgtEl>
                                          <p:spTgt spid="7476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476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4761">
                                            <p:txEl>
                                              <p:pRg st="4" end="4"/>
                                            </p:txEl>
                                          </p:spTgt>
                                        </p:tgtEl>
                                        <p:attrNameLst>
                                          <p:attrName>style.visibility</p:attrName>
                                        </p:attrNameLst>
                                      </p:cBhvr>
                                      <p:to>
                                        <p:strVal val="visible"/>
                                      </p:to>
                                    </p:set>
                                    <p:anim calcmode="lin" valueType="num">
                                      <p:cBhvr additive="base">
                                        <p:cTn id="31" dur="500" fill="hold"/>
                                        <p:tgtEl>
                                          <p:spTgt spid="7476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476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4761">
                                            <p:txEl>
                                              <p:pRg st="5" end="5"/>
                                            </p:txEl>
                                          </p:spTgt>
                                        </p:tgtEl>
                                        <p:attrNameLst>
                                          <p:attrName>style.visibility</p:attrName>
                                        </p:attrNameLst>
                                      </p:cBhvr>
                                      <p:to>
                                        <p:strVal val="visible"/>
                                      </p:to>
                                    </p:set>
                                    <p:anim calcmode="lin" valueType="num">
                                      <p:cBhvr additive="base">
                                        <p:cTn id="37" dur="500" fill="hold"/>
                                        <p:tgtEl>
                                          <p:spTgt spid="74761">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476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4761">
                                            <p:txEl>
                                              <p:pRg st="6" end="6"/>
                                            </p:txEl>
                                          </p:spTgt>
                                        </p:tgtEl>
                                        <p:attrNameLst>
                                          <p:attrName>style.visibility</p:attrName>
                                        </p:attrNameLst>
                                      </p:cBhvr>
                                      <p:to>
                                        <p:strVal val="visible"/>
                                      </p:to>
                                    </p:set>
                                    <p:anim calcmode="lin" valueType="num">
                                      <p:cBhvr additive="base">
                                        <p:cTn id="43" dur="500" fill="hold"/>
                                        <p:tgtEl>
                                          <p:spTgt spid="74761">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476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74761">
                                            <p:txEl>
                                              <p:pRg st="7" end="7"/>
                                            </p:txEl>
                                          </p:spTgt>
                                        </p:tgtEl>
                                        <p:attrNameLst>
                                          <p:attrName>style.visibility</p:attrName>
                                        </p:attrNameLst>
                                      </p:cBhvr>
                                      <p:to>
                                        <p:strVal val="visible"/>
                                      </p:to>
                                    </p:set>
                                    <p:anim calcmode="lin" valueType="num">
                                      <p:cBhvr additive="base">
                                        <p:cTn id="49" dur="500" fill="hold"/>
                                        <p:tgtEl>
                                          <p:spTgt spid="74761">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74761">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74761">
                                            <p:txEl>
                                              <p:pRg st="8" end="8"/>
                                            </p:txEl>
                                          </p:spTgt>
                                        </p:tgtEl>
                                        <p:attrNameLst>
                                          <p:attrName>style.visibility</p:attrName>
                                        </p:attrNameLst>
                                      </p:cBhvr>
                                      <p:to>
                                        <p:strVal val="visible"/>
                                      </p:to>
                                    </p:set>
                                    <p:anim calcmode="lin" valueType="num">
                                      <p:cBhvr additive="base">
                                        <p:cTn id="55" dur="500" fill="hold"/>
                                        <p:tgtEl>
                                          <p:spTgt spid="74761">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74761">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74762">
                                            <p:txEl>
                                              <p:pRg st="0" end="0"/>
                                            </p:txEl>
                                          </p:spTgt>
                                        </p:tgtEl>
                                        <p:attrNameLst>
                                          <p:attrName>style.visibility</p:attrName>
                                        </p:attrNameLst>
                                      </p:cBhvr>
                                      <p:to>
                                        <p:strVal val="visible"/>
                                      </p:to>
                                    </p:set>
                                    <p:anim calcmode="lin" valueType="num">
                                      <p:cBhvr additive="base">
                                        <p:cTn id="61" dur="500" fill="hold"/>
                                        <p:tgtEl>
                                          <p:spTgt spid="74762">
                                            <p:txEl>
                                              <p:pRg st="0" end="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7476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74762">
                                            <p:txEl>
                                              <p:pRg st="1" end="1"/>
                                            </p:txEl>
                                          </p:spTgt>
                                        </p:tgtEl>
                                        <p:attrNameLst>
                                          <p:attrName>style.visibility</p:attrName>
                                        </p:attrNameLst>
                                      </p:cBhvr>
                                      <p:to>
                                        <p:strVal val="visible"/>
                                      </p:to>
                                    </p:set>
                                    <p:anim calcmode="lin" valueType="num">
                                      <p:cBhvr additive="base">
                                        <p:cTn id="67" dur="500" fill="hold"/>
                                        <p:tgtEl>
                                          <p:spTgt spid="74762">
                                            <p:txEl>
                                              <p:pRg st="1" end="1"/>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7476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74762">
                                            <p:txEl>
                                              <p:pRg st="2" end="2"/>
                                            </p:txEl>
                                          </p:spTgt>
                                        </p:tgtEl>
                                        <p:attrNameLst>
                                          <p:attrName>style.visibility</p:attrName>
                                        </p:attrNameLst>
                                      </p:cBhvr>
                                      <p:to>
                                        <p:strVal val="visible"/>
                                      </p:to>
                                    </p:set>
                                    <p:anim calcmode="lin" valueType="num">
                                      <p:cBhvr additive="base">
                                        <p:cTn id="73" dur="500" fill="hold"/>
                                        <p:tgtEl>
                                          <p:spTgt spid="74762">
                                            <p:txEl>
                                              <p:pRg st="2" end="2"/>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7476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74762">
                                            <p:txEl>
                                              <p:pRg st="3" end="3"/>
                                            </p:txEl>
                                          </p:spTgt>
                                        </p:tgtEl>
                                        <p:attrNameLst>
                                          <p:attrName>style.visibility</p:attrName>
                                        </p:attrNameLst>
                                      </p:cBhvr>
                                      <p:to>
                                        <p:strVal val="visible"/>
                                      </p:to>
                                    </p:set>
                                    <p:anim calcmode="lin" valueType="num">
                                      <p:cBhvr additive="base">
                                        <p:cTn id="79" dur="500" fill="hold"/>
                                        <p:tgtEl>
                                          <p:spTgt spid="74762">
                                            <p:txEl>
                                              <p:pRg st="3" end="3"/>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7476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81" fill="hold" nodeType="clickPar">
                      <p:stCondLst>
                        <p:cond delay="indefinite"/>
                      </p:stCondLst>
                      <p:childTnLst>
                        <p:par>
                          <p:cTn id="82" fill="hold" nodeType="withGroup">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74762">
                                            <p:txEl>
                                              <p:pRg st="4" end="4"/>
                                            </p:txEl>
                                          </p:spTgt>
                                        </p:tgtEl>
                                        <p:attrNameLst>
                                          <p:attrName>style.visibility</p:attrName>
                                        </p:attrNameLst>
                                      </p:cBhvr>
                                      <p:to>
                                        <p:strVal val="visible"/>
                                      </p:to>
                                    </p:set>
                                    <p:anim calcmode="lin" valueType="num">
                                      <p:cBhvr additive="base">
                                        <p:cTn id="85" dur="500" fill="hold"/>
                                        <p:tgtEl>
                                          <p:spTgt spid="74762">
                                            <p:txEl>
                                              <p:pRg st="4" end="4"/>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7476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87" fill="hold" nodeType="clickPar">
                      <p:stCondLst>
                        <p:cond delay="indefinite"/>
                      </p:stCondLst>
                      <p:childTnLst>
                        <p:par>
                          <p:cTn id="88" fill="hold" nodeType="withGroup">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74762">
                                            <p:txEl>
                                              <p:pRg st="5" end="5"/>
                                            </p:txEl>
                                          </p:spTgt>
                                        </p:tgtEl>
                                        <p:attrNameLst>
                                          <p:attrName>style.visibility</p:attrName>
                                        </p:attrNameLst>
                                      </p:cBhvr>
                                      <p:to>
                                        <p:strVal val="visible"/>
                                      </p:to>
                                    </p:set>
                                    <p:anim calcmode="lin" valueType="num">
                                      <p:cBhvr additive="base">
                                        <p:cTn id="91" dur="500" fill="hold"/>
                                        <p:tgtEl>
                                          <p:spTgt spid="74762">
                                            <p:txEl>
                                              <p:pRg st="5" end="5"/>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7476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93" fill="hold" nodeType="clickPar">
                      <p:stCondLst>
                        <p:cond delay="indefinite"/>
                      </p:stCondLst>
                      <p:childTnLst>
                        <p:par>
                          <p:cTn id="94" fill="hold" nodeType="withGroup">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74762">
                                            <p:txEl>
                                              <p:pRg st="6" end="6"/>
                                            </p:txEl>
                                          </p:spTgt>
                                        </p:tgtEl>
                                        <p:attrNameLst>
                                          <p:attrName>style.visibility</p:attrName>
                                        </p:attrNameLst>
                                      </p:cBhvr>
                                      <p:to>
                                        <p:strVal val="visible"/>
                                      </p:to>
                                    </p:set>
                                    <p:anim calcmode="lin" valueType="num">
                                      <p:cBhvr additive="base">
                                        <p:cTn id="97" dur="500" fill="hold"/>
                                        <p:tgtEl>
                                          <p:spTgt spid="74762">
                                            <p:txEl>
                                              <p:pRg st="6" end="6"/>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7476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99" fill="hold" nodeType="clickPar">
                      <p:stCondLst>
                        <p:cond delay="indefinite"/>
                      </p:stCondLst>
                      <p:childTnLst>
                        <p:par>
                          <p:cTn id="100" fill="hold" nodeType="withGroup">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74762">
                                            <p:txEl>
                                              <p:pRg st="7" end="7"/>
                                            </p:txEl>
                                          </p:spTgt>
                                        </p:tgtEl>
                                        <p:attrNameLst>
                                          <p:attrName>style.visibility</p:attrName>
                                        </p:attrNameLst>
                                      </p:cBhvr>
                                      <p:to>
                                        <p:strVal val="visible"/>
                                      </p:to>
                                    </p:set>
                                    <p:anim calcmode="lin" valueType="num">
                                      <p:cBhvr additive="base">
                                        <p:cTn id="103" dur="500" fill="hold"/>
                                        <p:tgtEl>
                                          <p:spTgt spid="74762">
                                            <p:txEl>
                                              <p:pRg st="7" end="7"/>
                                            </p:txEl>
                                          </p:spTgt>
                                        </p:tgtEl>
                                        <p:attrNameLst>
                                          <p:attrName>ppt_x</p:attrName>
                                        </p:attrNameLst>
                                      </p:cBhvr>
                                      <p:tavLst>
                                        <p:tav tm="0">
                                          <p:val>
                                            <p:strVal val="#ppt_x"/>
                                          </p:val>
                                        </p:tav>
                                        <p:tav tm="100000">
                                          <p:val>
                                            <p:strVal val="#ppt_x"/>
                                          </p:val>
                                        </p:tav>
                                      </p:tavLst>
                                    </p:anim>
                                    <p:anim calcmode="lin" valueType="num">
                                      <p:cBhvr additive="base">
                                        <p:cTn id="104" dur="500" fill="hold"/>
                                        <p:tgtEl>
                                          <p:spTgt spid="7476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105" fill="hold" nodeType="clickPar">
                      <p:stCondLst>
                        <p:cond delay="indefinite"/>
                      </p:stCondLst>
                      <p:childTnLst>
                        <p:par>
                          <p:cTn id="106" fill="hold" nodeType="withGroup">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74762">
                                            <p:txEl>
                                              <p:pRg st="8" end="8"/>
                                            </p:txEl>
                                          </p:spTgt>
                                        </p:tgtEl>
                                        <p:attrNameLst>
                                          <p:attrName>style.visibility</p:attrName>
                                        </p:attrNameLst>
                                      </p:cBhvr>
                                      <p:to>
                                        <p:strVal val="visible"/>
                                      </p:to>
                                    </p:set>
                                    <p:anim calcmode="lin" valueType="num">
                                      <p:cBhvr additive="base">
                                        <p:cTn id="109" dur="500" fill="hold"/>
                                        <p:tgtEl>
                                          <p:spTgt spid="74762">
                                            <p:txEl>
                                              <p:pRg st="8" end="8"/>
                                            </p:txEl>
                                          </p:spTgt>
                                        </p:tgtEl>
                                        <p:attrNameLst>
                                          <p:attrName>ppt_x</p:attrName>
                                        </p:attrNameLst>
                                      </p:cBhvr>
                                      <p:tavLst>
                                        <p:tav tm="0">
                                          <p:val>
                                            <p:strVal val="#ppt_x"/>
                                          </p:val>
                                        </p:tav>
                                        <p:tav tm="100000">
                                          <p:val>
                                            <p:strVal val="#ppt_x"/>
                                          </p:val>
                                        </p:tav>
                                      </p:tavLst>
                                    </p:anim>
                                    <p:anim calcmode="lin" valueType="num">
                                      <p:cBhvr additive="base">
                                        <p:cTn id="110" dur="500" fill="hold"/>
                                        <p:tgtEl>
                                          <p:spTgt spid="7476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111" fill="hold" nodeType="clickPar">
                      <p:stCondLst>
                        <p:cond delay="indefinite"/>
                      </p:stCondLst>
                      <p:childTnLst>
                        <p:par>
                          <p:cTn id="112" fill="hold" nodeType="withGroup">
                            <p:stCondLst>
                              <p:cond delay="0"/>
                            </p:stCondLst>
                            <p:childTnLst>
                              <p:par>
                                <p:cTn id="113" presetID="2" presetClass="entr" presetSubtype="4" fill="hold" grpId="0" nodeType="clickEffect">
                                  <p:stCondLst>
                                    <p:cond delay="0"/>
                                  </p:stCondLst>
                                  <p:childTnLst>
                                    <p:set>
                                      <p:cBhvr>
                                        <p:cTn id="114" dur="1" fill="hold">
                                          <p:stCondLst>
                                            <p:cond delay="0"/>
                                          </p:stCondLst>
                                        </p:cTn>
                                        <p:tgtEl>
                                          <p:spTgt spid="74762">
                                            <p:txEl>
                                              <p:pRg st="9" end="9"/>
                                            </p:txEl>
                                          </p:spTgt>
                                        </p:tgtEl>
                                        <p:attrNameLst>
                                          <p:attrName>style.visibility</p:attrName>
                                        </p:attrNameLst>
                                      </p:cBhvr>
                                      <p:to>
                                        <p:strVal val="visible"/>
                                      </p:to>
                                    </p:set>
                                    <p:anim calcmode="lin" valueType="num">
                                      <p:cBhvr additive="base">
                                        <p:cTn id="115" dur="500" fill="hold"/>
                                        <p:tgtEl>
                                          <p:spTgt spid="74762">
                                            <p:txEl>
                                              <p:pRg st="9" end="9"/>
                                            </p:txEl>
                                          </p:spTgt>
                                        </p:tgtEl>
                                        <p:attrNameLst>
                                          <p:attrName>ppt_x</p:attrName>
                                        </p:attrNameLst>
                                      </p:cBhvr>
                                      <p:tavLst>
                                        <p:tav tm="0">
                                          <p:val>
                                            <p:strVal val="#ppt_x"/>
                                          </p:val>
                                        </p:tav>
                                        <p:tav tm="100000">
                                          <p:val>
                                            <p:strVal val="#ppt_x"/>
                                          </p:val>
                                        </p:tav>
                                      </p:tavLst>
                                    </p:anim>
                                    <p:anim calcmode="lin" valueType="num">
                                      <p:cBhvr additive="base">
                                        <p:cTn id="116" dur="500" fill="hold"/>
                                        <p:tgtEl>
                                          <p:spTgt spid="74762">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117" fill="hold" nodeType="clickPar">
                      <p:stCondLst>
                        <p:cond delay="indefinite"/>
                      </p:stCondLst>
                      <p:childTnLst>
                        <p:par>
                          <p:cTn id="118" fill="hold" nodeType="withGroup">
                            <p:stCondLst>
                              <p:cond delay="0"/>
                            </p:stCondLst>
                            <p:childTnLst>
                              <p:par>
                                <p:cTn id="119" presetID="2" presetClass="entr" presetSubtype="4" fill="hold" grpId="0" nodeType="clickEffect">
                                  <p:stCondLst>
                                    <p:cond delay="0"/>
                                  </p:stCondLst>
                                  <p:childTnLst>
                                    <p:set>
                                      <p:cBhvr>
                                        <p:cTn id="120" dur="1" fill="hold">
                                          <p:stCondLst>
                                            <p:cond delay="0"/>
                                          </p:stCondLst>
                                        </p:cTn>
                                        <p:tgtEl>
                                          <p:spTgt spid="74758">
                                            <p:txEl>
                                              <p:pRg st="0" end="0"/>
                                            </p:txEl>
                                          </p:spTgt>
                                        </p:tgtEl>
                                        <p:attrNameLst>
                                          <p:attrName>style.visibility</p:attrName>
                                        </p:attrNameLst>
                                      </p:cBhvr>
                                      <p:to>
                                        <p:strVal val="visible"/>
                                      </p:to>
                                    </p:set>
                                    <p:anim calcmode="lin" valueType="num">
                                      <p:cBhvr additive="base">
                                        <p:cTn id="121" dur="500" fill="hold"/>
                                        <p:tgtEl>
                                          <p:spTgt spid="74758">
                                            <p:txEl>
                                              <p:pRg st="0" end="0"/>
                                            </p:txEl>
                                          </p:spTgt>
                                        </p:tgtEl>
                                        <p:attrNameLst>
                                          <p:attrName>ppt_x</p:attrName>
                                        </p:attrNameLst>
                                      </p:cBhvr>
                                      <p:tavLst>
                                        <p:tav tm="0">
                                          <p:val>
                                            <p:strVal val="#ppt_x"/>
                                          </p:val>
                                        </p:tav>
                                        <p:tav tm="100000">
                                          <p:val>
                                            <p:strVal val="#ppt_x"/>
                                          </p:val>
                                        </p:tav>
                                      </p:tavLst>
                                    </p:anim>
                                    <p:anim calcmode="lin" valueType="num">
                                      <p:cBhvr additive="base">
                                        <p:cTn id="122" dur="500" fill="hold"/>
                                        <p:tgtEl>
                                          <p:spTgt spid="7475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23" fill="hold" nodeType="clickPar">
                      <p:stCondLst>
                        <p:cond delay="indefinite"/>
                      </p:stCondLst>
                      <p:childTnLst>
                        <p:par>
                          <p:cTn id="124" fill="hold" nodeType="withGroup">
                            <p:stCondLst>
                              <p:cond delay="0"/>
                            </p:stCondLst>
                            <p:childTnLst>
                              <p:par>
                                <p:cTn id="125" presetID="2" presetClass="entr" presetSubtype="4" fill="hold" grpId="0" nodeType="clickEffect">
                                  <p:stCondLst>
                                    <p:cond delay="0"/>
                                  </p:stCondLst>
                                  <p:childTnLst>
                                    <p:set>
                                      <p:cBhvr>
                                        <p:cTn id="126" dur="1" fill="hold">
                                          <p:stCondLst>
                                            <p:cond delay="0"/>
                                          </p:stCondLst>
                                        </p:cTn>
                                        <p:tgtEl>
                                          <p:spTgt spid="74758">
                                            <p:txEl>
                                              <p:pRg st="1" end="1"/>
                                            </p:txEl>
                                          </p:spTgt>
                                        </p:tgtEl>
                                        <p:attrNameLst>
                                          <p:attrName>style.visibility</p:attrName>
                                        </p:attrNameLst>
                                      </p:cBhvr>
                                      <p:to>
                                        <p:strVal val="visible"/>
                                      </p:to>
                                    </p:set>
                                    <p:anim calcmode="lin" valueType="num">
                                      <p:cBhvr additive="base">
                                        <p:cTn id="127" dur="500" fill="hold"/>
                                        <p:tgtEl>
                                          <p:spTgt spid="74758">
                                            <p:txEl>
                                              <p:pRg st="1" end="1"/>
                                            </p:txEl>
                                          </p:spTgt>
                                        </p:tgtEl>
                                        <p:attrNameLst>
                                          <p:attrName>ppt_x</p:attrName>
                                        </p:attrNameLst>
                                      </p:cBhvr>
                                      <p:tavLst>
                                        <p:tav tm="0">
                                          <p:val>
                                            <p:strVal val="#ppt_x"/>
                                          </p:val>
                                        </p:tav>
                                        <p:tav tm="100000">
                                          <p:val>
                                            <p:strVal val="#ppt_x"/>
                                          </p:val>
                                        </p:tav>
                                      </p:tavLst>
                                    </p:anim>
                                    <p:anim calcmode="lin" valueType="num">
                                      <p:cBhvr additive="base">
                                        <p:cTn id="128" dur="500" fill="hold"/>
                                        <p:tgtEl>
                                          <p:spTgt spid="7475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29" fill="hold" nodeType="clickPar">
                      <p:stCondLst>
                        <p:cond delay="indefinite"/>
                      </p:stCondLst>
                      <p:childTnLst>
                        <p:par>
                          <p:cTn id="130" fill="hold" nodeType="withGroup">
                            <p:stCondLst>
                              <p:cond delay="0"/>
                            </p:stCondLst>
                            <p:childTnLst>
                              <p:par>
                                <p:cTn id="131" presetID="2" presetClass="entr" presetSubtype="4" fill="hold" grpId="0" nodeType="clickEffect">
                                  <p:stCondLst>
                                    <p:cond delay="0"/>
                                  </p:stCondLst>
                                  <p:childTnLst>
                                    <p:set>
                                      <p:cBhvr>
                                        <p:cTn id="132" dur="1" fill="hold">
                                          <p:stCondLst>
                                            <p:cond delay="0"/>
                                          </p:stCondLst>
                                        </p:cTn>
                                        <p:tgtEl>
                                          <p:spTgt spid="74758">
                                            <p:txEl>
                                              <p:pRg st="2" end="2"/>
                                            </p:txEl>
                                          </p:spTgt>
                                        </p:tgtEl>
                                        <p:attrNameLst>
                                          <p:attrName>style.visibility</p:attrName>
                                        </p:attrNameLst>
                                      </p:cBhvr>
                                      <p:to>
                                        <p:strVal val="visible"/>
                                      </p:to>
                                    </p:set>
                                    <p:anim calcmode="lin" valueType="num">
                                      <p:cBhvr additive="base">
                                        <p:cTn id="133" dur="500" fill="hold"/>
                                        <p:tgtEl>
                                          <p:spTgt spid="74758">
                                            <p:txEl>
                                              <p:pRg st="2" end="2"/>
                                            </p:txEl>
                                          </p:spTgt>
                                        </p:tgtEl>
                                        <p:attrNameLst>
                                          <p:attrName>ppt_x</p:attrName>
                                        </p:attrNameLst>
                                      </p:cBhvr>
                                      <p:tavLst>
                                        <p:tav tm="0">
                                          <p:val>
                                            <p:strVal val="#ppt_x"/>
                                          </p:val>
                                        </p:tav>
                                        <p:tav tm="100000">
                                          <p:val>
                                            <p:strVal val="#ppt_x"/>
                                          </p:val>
                                        </p:tav>
                                      </p:tavLst>
                                    </p:anim>
                                    <p:anim calcmode="lin" valueType="num">
                                      <p:cBhvr additive="base">
                                        <p:cTn id="134" dur="500" fill="hold"/>
                                        <p:tgtEl>
                                          <p:spTgt spid="7475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5" fill="hold" nodeType="clickPar">
                      <p:stCondLst>
                        <p:cond delay="indefinite"/>
                      </p:stCondLst>
                      <p:childTnLst>
                        <p:par>
                          <p:cTn id="136" fill="hold" nodeType="withGroup">
                            <p:stCondLst>
                              <p:cond delay="0"/>
                            </p:stCondLst>
                            <p:childTnLst>
                              <p:par>
                                <p:cTn id="137" presetID="2" presetClass="entr" presetSubtype="4" fill="hold" grpId="0" nodeType="clickEffect">
                                  <p:stCondLst>
                                    <p:cond delay="0"/>
                                  </p:stCondLst>
                                  <p:childTnLst>
                                    <p:set>
                                      <p:cBhvr>
                                        <p:cTn id="138" dur="1" fill="hold">
                                          <p:stCondLst>
                                            <p:cond delay="0"/>
                                          </p:stCondLst>
                                        </p:cTn>
                                        <p:tgtEl>
                                          <p:spTgt spid="74758">
                                            <p:txEl>
                                              <p:pRg st="3" end="3"/>
                                            </p:txEl>
                                          </p:spTgt>
                                        </p:tgtEl>
                                        <p:attrNameLst>
                                          <p:attrName>style.visibility</p:attrName>
                                        </p:attrNameLst>
                                      </p:cBhvr>
                                      <p:to>
                                        <p:strVal val="visible"/>
                                      </p:to>
                                    </p:set>
                                    <p:anim calcmode="lin" valueType="num">
                                      <p:cBhvr additive="base">
                                        <p:cTn id="139" dur="500" fill="hold"/>
                                        <p:tgtEl>
                                          <p:spTgt spid="74758">
                                            <p:txEl>
                                              <p:pRg st="3" end="3"/>
                                            </p:txEl>
                                          </p:spTgt>
                                        </p:tgtEl>
                                        <p:attrNameLst>
                                          <p:attrName>ppt_x</p:attrName>
                                        </p:attrNameLst>
                                      </p:cBhvr>
                                      <p:tavLst>
                                        <p:tav tm="0">
                                          <p:val>
                                            <p:strVal val="#ppt_x"/>
                                          </p:val>
                                        </p:tav>
                                        <p:tav tm="100000">
                                          <p:val>
                                            <p:strVal val="#ppt_x"/>
                                          </p:val>
                                        </p:tav>
                                      </p:tavLst>
                                    </p:anim>
                                    <p:anim calcmode="lin" valueType="num">
                                      <p:cBhvr additive="base">
                                        <p:cTn id="140" dur="500" fill="hold"/>
                                        <p:tgtEl>
                                          <p:spTgt spid="7475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41" fill="hold" nodeType="clickPar">
                      <p:stCondLst>
                        <p:cond delay="indefinite"/>
                      </p:stCondLst>
                      <p:childTnLst>
                        <p:par>
                          <p:cTn id="142" fill="hold" nodeType="withGroup">
                            <p:stCondLst>
                              <p:cond delay="0"/>
                            </p:stCondLst>
                            <p:childTnLst>
                              <p:par>
                                <p:cTn id="143" presetID="2" presetClass="entr" presetSubtype="4" fill="hold" grpId="0" nodeType="clickEffect">
                                  <p:stCondLst>
                                    <p:cond delay="0"/>
                                  </p:stCondLst>
                                  <p:childTnLst>
                                    <p:set>
                                      <p:cBhvr>
                                        <p:cTn id="144" dur="1" fill="hold">
                                          <p:stCondLst>
                                            <p:cond delay="0"/>
                                          </p:stCondLst>
                                        </p:cTn>
                                        <p:tgtEl>
                                          <p:spTgt spid="74758">
                                            <p:txEl>
                                              <p:pRg st="4" end="4"/>
                                            </p:txEl>
                                          </p:spTgt>
                                        </p:tgtEl>
                                        <p:attrNameLst>
                                          <p:attrName>style.visibility</p:attrName>
                                        </p:attrNameLst>
                                      </p:cBhvr>
                                      <p:to>
                                        <p:strVal val="visible"/>
                                      </p:to>
                                    </p:set>
                                    <p:anim calcmode="lin" valueType="num">
                                      <p:cBhvr additive="base">
                                        <p:cTn id="145" dur="500" fill="hold"/>
                                        <p:tgtEl>
                                          <p:spTgt spid="74758">
                                            <p:txEl>
                                              <p:pRg st="4" end="4"/>
                                            </p:txEl>
                                          </p:spTgt>
                                        </p:tgtEl>
                                        <p:attrNameLst>
                                          <p:attrName>ppt_x</p:attrName>
                                        </p:attrNameLst>
                                      </p:cBhvr>
                                      <p:tavLst>
                                        <p:tav tm="0">
                                          <p:val>
                                            <p:strVal val="#ppt_x"/>
                                          </p:val>
                                        </p:tav>
                                        <p:tav tm="100000">
                                          <p:val>
                                            <p:strVal val="#ppt_x"/>
                                          </p:val>
                                        </p:tav>
                                      </p:tavLst>
                                    </p:anim>
                                    <p:anim calcmode="lin" valueType="num">
                                      <p:cBhvr additive="base">
                                        <p:cTn id="146" dur="500" fill="hold"/>
                                        <p:tgtEl>
                                          <p:spTgt spid="7475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47" fill="hold" nodeType="clickPar">
                      <p:stCondLst>
                        <p:cond delay="indefinite"/>
                      </p:stCondLst>
                      <p:childTnLst>
                        <p:par>
                          <p:cTn id="148" fill="hold" nodeType="withGroup">
                            <p:stCondLst>
                              <p:cond delay="0"/>
                            </p:stCondLst>
                            <p:childTnLst>
                              <p:par>
                                <p:cTn id="149" presetID="2" presetClass="entr" presetSubtype="4" fill="hold" grpId="0" nodeType="clickEffect">
                                  <p:stCondLst>
                                    <p:cond delay="0"/>
                                  </p:stCondLst>
                                  <p:childTnLst>
                                    <p:set>
                                      <p:cBhvr>
                                        <p:cTn id="150" dur="1" fill="hold">
                                          <p:stCondLst>
                                            <p:cond delay="0"/>
                                          </p:stCondLst>
                                        </p:cTn>
                                        <p:tgtEl>
                                          <p:spTgt spid="74758">
                                            <p:txEl>
                                              <p:pRg st="5" end="5"/>
                                            </p:txEl>
                                          </p:spTgt>
                                        </p:tgtEl>
                                        <p:attrNameLst>
                                          <p:attrName>style.visibility</p:attrName>
                                        </p:attrNameLst>
                                      </p:cBhvr>
                                      <p:to>
                                        <p:strVal val="visible"/>
                                      </p:to>
                                    </p:set>
                                    <p:anim calcmode="lin" valueType="num">
                                      <p:cBhvr additive="base">
                                        <p:cTn id="151" dur="500" fill="hold"/>
                                        <p:tgtEl>
                                          <p:spTgt spid="74758">
                                            <p:txEl>
                                              <p:pRg st="5" end="5"/>
                                            </p:txEl>
                                          </p:spTgt>
                                        </p:tgtEl>
                                        <p:attrNameLst>
                                          <p:attrName>ppt_x</p:attrName>
                                        </p:attrNameLst>
                                      </p:cBhvr>
                                      <p:tavLst>
                                        <p:tav tm="0">
                                          <p:val>
                                            <p:strVal val="#ppt_x"/>
                                          </p:val>
                                        </p:tav>
                                        <p:tav tm="100000">
                                          <p:val>
                                            <p:strVal val="#ppt_x"/>
                                          </p:val>
                                        </p:tav>
                                      </p:tavLst>
                                    </p:anim>
                                    <p:anim calcmode="lin" valueType="num">
                                      <p:cBhvr additive="base">
                                        <p:cTn id="152" dur="500" fill="hold"/>
                                        <p:tgtEl>
                                          <p:spTgt spid="7475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53" fill="hold" nodeType="clickPar">
                      <p:stCondLst>
                        <p:cond delay="indefinite"/>
                      </p:stCondLst>
                      <p:childTnLst>
                        <p:par>
                          <p:cTn id="154" fill="hold" nodeType="withGroup">
                            <p:stCondLst>
                              <p:cond delay="0"/>
                            </p:stCondLst>
                            <p:childTnLst>
                              <p:par>
                                <p:cTn id="155" presetID="2" presetClass="entr" presetSubtype="4" fill="hold" grpId="0" nodeType="clickEffect">
                                  <p:stCondLst>
                                    <p:cond delay="0"/>
                                  </p:stCondLst>
                                  <p:childTnLst>
                                    <p:set>
                                      <p:cBhvr>
                                        <p:cTn id="156" dur="1" fill="hold">
                                          <p:stCondLst>
                                            <p:cond delay="0"/>
                                          </p:stCondLst>
                                        </p:cTn>
                                        <p:tgtEl>
                                          <p:spTgt spid="74758">
                                            <p:txEl>
                                              <p:pRg st="6" end="6"/>
                                            </p:txEl>
                                          </p:spTgt>
                                        </p:tgtEl>
                                        <p:attrNameLst>
                                          <p:attrName>style.visibility</p:attrName>
                                        </p:attrNameLst>
                                      </p:cBhvr>
                                      <p:to>
                                        <p:strVal val="visible"/>
                                      </p:to>
                                    </p:set>
                                    <p:anim calcmode="lin" valueType="num">
                                      <p:cBhvr additive="base">
                                        <p:cTn id="157" dur="500" fill="hold"/>
                                        <p:tgtEl>
                                          <p:spTgt spid="74758">
                                            <p:txEl>
                                              <p:pRg st="6" end="6"/>
                                            </p:txEl>
                                          </p:spTgt>
                                        </p:tgtEl>
                                        <p:attrNameLst>
                                          <p:attrName>ppt_x</p:attrName>
                                        </p:attrNameLst>
                                      </p:cBhvr>
                                      <p:tavLst>
                                        <p:tav tm="0">
                                          <p:val>
                                            <p:strVal val="#ppt_x"/>
                                          </p:val>
                                        </p:tav>
                                        <p:tav tm="100000">
                                          <p:val>
                                            <p:strVal val="#ppt_x"/>
                                          </p:val>
                                        </p:tav>
                                      </p:tavLst>
                                    </p:anim>
                                    <p:anim calcmode="lin" valueType="num">
                                      <p:cBhvr additive="base">
                                        <p:cTn id="158" dur="500" fill="hold"/>
                                        <p:tgtEl>
                                          <p:spTgt spid="74758">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59" fill="hold" nodeType="clickPar">
                      <p:stCondLst>
                        <p:cond delay="indefinite"/>
                      </p:stCondLst>
                      <p:childTnLst>
                        <p:par>
                          <p:cTn id="160" fill="hold" nodeType="withGroup">
                            <p:stCondLst>
                              <p:cond delay="0"/>
                            </p:stCondLst>
                            <p:childTnLst>
                              <p:par>
                                <p:cTn id="161" presetID="2" presetClass="entr" presetSubtype="4" fill="hold" grpId="0" nodeType="clickEffect">
                                  <p:stCondLst>
                                    <p:cond delay="0"/>
                                  </p:stCondLst>
                                  <p:childTnLst>
                                    <p:set>
                                      <p:cBhvr>
                                        <p:cTn id="162" dur="1" fill="hold">
                                          <p:stCondLst>
                                            <p:cond delay="0"/>
                                          </p:stCondLst>
                                        </p:cTn>
                                        <p:tgtEl>
                                          <p:spTgt spid="74758">
                                            <p:txEl>
                                              <p:pRg st="7" end="7"/>
                                            </p:txEl>
                                          </p:spTgt>
                                        </p:tgtEl>
                                        <p:attrNameLst>
                                          <p:attrName>style.visibility</p:attrName>
                                        </p:attrNameLst>
                                      </p:cBhvr>
                                      <p:to>
                                        <p:strVal val="visible"/>
                                      </p:to>
                                    </p:set>
                                    <p:anim calcmode="lin" valueType="num">
                                      <p:cBhvr additive="base">
                                        <p:cTn id="163" dur="500" fill="hold"/>
                                        <p:tgtEl>
                                          <p:spTgt spid="74758">
                                            <p:txEl>
                                              <p:pRg st="7" end="7"/>
                                            </p:txEl>
                                          </p:spTgt>
                                        </p:tgtEl>
                                        <p:attrNameLst>
                                          <p:attrName>ppt_x</p:attrName>
                                        </p:attrNameLst>
                                      </p:cBhvr>
                                      <p:tavLst>
                                        <p:tav tm="0">
                                          <p:val>
                                            <p:strVal val="#ppt_x"/>
                                          </p:val>
                                        </p:tav>
                                        <p:tav tm="100000">
                                          <p:val>
                                            <p:strVal val="#ppt_x"/>
                                          </p:val>
                                        </p:tav>
                                      </p:tavLst>
                                    </p:anim>
                                    <p:anim calcmode="lin" valueType="num">
                                      <p:cBhvr additive="base">
                                        <p:cTn id="164" dur="500" fill="hold"/>
                                        <p:tgtEl>
                                          <p:spTgt spid="74758">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165" fill="hold" nodeType="clickPar">
                      <p:stCondLst>
                        <p:cond delay="indefinite"/>
                      </p:stCondLst>
                      <p:childTnLst>
                        <p:par>
                          <p:cTn id="166" fill="hold" nodeType="withGroup">
                            <p:stCondLst>
                              <p:cond delay="0"/>
                            </p:stCondLst>
                            <p:childTnLst>
                              <p:par>
                                <p:cTn id="167" presetID="2" presetClass="entr" presetSubtype="4" fill="hold" grpId="0" nodeType="clickEffect">
                                  <p:stCondLst>
                                    <p:cond delay="0"/>
                                  </p:stCondLst>
                                  <p:childTnLst>
                                    <p:set>
                                      <p:cBhvr>
                                        <p:cTn id="168" dur="1" fill="hold">
                                          <p:stCondLst>
                                            <p:cond delay="0"/>
                                          </p:stCondLst>
                                        </p:cTn>
                                        <p:tgtEl>
                                          <p:spTgt spid="74758">
                                            <p:txEl>
                                              <p:pRg st="8" end="8"/>
                                            </p:txEl>
                                          </p:spTgt>
                                        </p:tgtEl>
                                        <p:attrNameLst>
                                          <p:attrName>style.visibility</p:attrName>
                                        </p:attrNameLst>
                                      </p:cBhvr>
                                      <p:to>
                                        <p:strVal val="visible"/>
                                      </p:to>
                                    </p:set>
                                    <p:anim calcmode="lin" valueType="num">
                                      <p:cBhvr additive="base">
                                        <p:cTn id="169" dur="500" fill="hold"/>
                                        <p:tgtEl>
                                          <p:spTgt spid="74758">
                                            <p:txEl>
                                              <p:pRg st="8" end="8"/>
                                            </p:txEl>
                                          </p:spTgt>
                                        </p:tgtEl>
                                        <p:attrNameLst>
                                          <p:attrName>ppt_x</p:attrName>
                                        </p:attrNameLst>
                                      </p:cBhvr>
                                      <p:tavLst>
                                        <p:tav tm="0">
                                          <p:val>
                                            <p:strVal val="#ppt_x"/>
                                          </p:val>
                                        </p:tav>
                                        <p:tav tm="100000">
                                          <p:val>
                                            <p:strVal val="#ppt_x"/>
                                          </p:val>
                                        </p:tav>
                                      </p:tavLst>
                                    </p:anim>
                                    <p:anim calcmode="lin" valueType="num">
                                      <p:cBhvr additive="base">
                                        <p:cTn id="170" dur="500" fill="hold"/>
                                        <p:tgtEl>
                                          <p:spTgt spid="74758">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171" fill="hold" nodeType="clickPar">
                      <p:stCondLst>
                        <p:cond delay="indefinite"/>
                      </p:stCondLst>
                      <p:childTnLst>
                        <p:par>
                          <p:cTn id="172" fill="hold" nodeType="withGroup">
                            <p:stCondLst>
                              <p:cond delay="0"/>
                            </p:stCondLst>
                            <p:childTnLst>
                              <p:par>
                                <p:cTn id="173" presetID="2" presetClass="entr" presetSubtype="4" fill="hold" grpId="0" nodeType="clickEffect">
                                  <p:stCondLst>
                                    <p:cond delay="0"/>
                                  </p:stCondLst>
                                  <p:childTnLst>
                                    <p:set>
                                      <p:cBhvr>
                                        <p:cTn id="174" dur="1" fill="hold">
                                          <p:stCondLst>
                                            <p:cond delay="0"/>
                                          </p:stCondLst>
                                        </p:cTn>
                                        <p:tgtEl>
                                          <p:spTgt spid="74758">
                                            <p:txEl>
                                              <p:pRg st="9" end="9"/>
                                            </p:txEl>
                                          </p:spTgt>
                                        </p:tgtEl>
                                        <p:attrNameLst>
                                          <p:attrName>style.visibility</p:attrName>
                                        </p:attrNameLst>
                                      </p:cBhvr>
                                      <p:to>
                                        <p:strVal val="visible"/>
                                      </p:to>
                                    </p:set>
                                    <p:anim calcmode="lin" valueType="num">
                                      <p:cBhvr additive="base">
                                        <p:cTn id="175" dur="500" fill="hold"/>
                                        <p:tgtEl>
                                          <p:spTgt spid="74758">
                                            <p:txEl>
                                              <p:pRg st="9" end="9"/>
                                            </p:txEl>
                                          </p:spTgt>
                                        </p:tgtEl>
                                        <p:attrNameLst>
                                          <p:attrName>ppt_x</p:attrName>
                                        </p:attrNameLst>
                                      </p:cBhvr>
                                      <p:tavLst>
                                        <p:tav tm="0">
                                          <p:val>
                                            <p:strVal val="#ppt_x"/>
                                          </p:val>
                                        </p:tav>
                                        <p:tav tm="100000">
                                          <p:val>
                                            <p:strVal val="#ppt_x"/>
                                          </p:val>
                                        </p:tav>
                                      </p:tavLst>
                                    </p:anim>
                                    <p:anim calcmode="lin" valueType="num">
                                      <p:cBhvr additive="base">
                                        <p:cTn id="176" dur="500" fill="hold"/>
                                        <p:tgtEl>
                                          <p:spTgt spid="74758">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8" grpId="0" build="p"/>
      <p:bldP spid="74761" grpId="0" build="p"/>
      <p:bldP spid="74762"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008" y="260649"/>
            <a:ext cx="8964488" cy="2016224"/>
          </a:xfrm>
          <a:noFill/>
          <a:ln w="57150">
            <a:solidFill>
              <a:srgbClr val="92D050"/>
            </a:solidFill>
          </a:ln>
        </p:spPr>
        <p:txBody>
          <a:bodyPr>
            <a:noAutofit/>
          </a:bodyPr>
          <a:lstStyle/>
          <a:p>
            <a:r>
              <a:rPr lang="en-GB" sz="5400" b="1" dirty="0" smtClean="0">
                <a:solidFill>
                  <a:srgbClr val="FF00FF"/>
                </a:solidFill>
              </a:rPr>
              <a:t>CHECK the terminology</a:t>
            </a:r>
            <a:br>
              <a:rPr lang="en-GB" sz="5400" b="1" dirty="0" smtClean="0">
                <a:solidFill>
                  <a:srgbClr val="FF00FF"/>
                </a:solidFill>
              </a:rPr>
            </a:br>
            <a:r>
              <a:rPr lang="en-GB" sz="5400" b="1" dirty="0" smtClean="0">
                <a:solidFill>
                  <a:srgbClr val="FF00FF"/>
                </a:solidFill>
              </a:rPr>
              <a:t> (page 16)</a:t>
            </a:r>
            <a:endParaRPr lang="en-GB" sz="5400" b="1" dirty="0">
              <a:solidFill>
                <a:srgbClr val="FF00FF"/>
              </a:solidFill>
            </a:endParaRPr>
          </a:p>
        </p:txBody>
      </p:sp>
      <p:sp>
        <p:nvSpPr>
          <p:cNvPr id="3" name="Title 1"/>
          <p:cNvSpPr txBox="1">
            <a:spLocks/>
          </p:cNvSpPr>
          <p:nvPr/>
        </p:nvSpPr>
        <p:spPr>
          <a:xfrm>
            <a:off x="1054099" y="3069204"/>
            <a:ext cx="7251826" cy="79184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b="1" dirty="0" smtClean="0">
                <a:solidFill>
                  <a:schemeClr val="accent4"/>
                </a:solidFill>
              </a:rPr>
              <a:t>EXTENSION work… </a:t>
            </a:r>
            <a:endParaRPr lang="en-GB" b="1" dirty="0">
              <a:solidFill>
                <a:schemeClr val="accent4"/>
              </a:solidFill>
            </a:endParaRPr>
          </a:p>
        </p:txBody>
      </p:sp>
      <p:sp>
        <p:nvSpPr>
          <p:cNvPr id="4" name="TextBox 3"/>
          <p:cNvSpPr txBox="1"/>
          <p:nvPr/>
        </p:nvSpPr>
        <p:spPr>
          <a:xfrm>
            <a:off x="1115616" y="4509120"/>
            <a:ext cx="6830269" cy="2015936"/>
          </a:xfrm>
          <a:prstGeom prst="rect">
            <a:avLst/>
          </a:prstGeom>
          <a:noFill/>
          <a:ln w="57150">
            <a:solidFill>
              <a:srgbClr val="92D050"/>
            </a:solidFill>
          </a:ln>
        </p:spPr>
        <p:txBody>
          <a:bodyPr wrap="square" rtlCol="0">
            <a:spAutoFit/>
          </a:bodyPr>
          <a:lstStyle/>
          <a:p>
            <a:pPr algn="ctr"/>
            <a:r>
              <a:rPr lang="en-GB" sz="2500" b="1" dirty="0" smtClean="0">
                <a:solidFill>
                  <a:srgbClr val="FF00FF"/>
                </a:solidFill>
                <a:latin typeface="Arial" panose="020B0604020202020204" pitchFamily="34" charset="0"/>
                <a:cs typeface="Arial" panose="020B0604020202020204" pitchFamily="34" charset="0"/>
              </a:rPr>
              <a:t>Complete the</a:t>
            </a:r>
          </a:p>
          <a:p>
            <a:pPr algn="ctr"/>
            <a:endParaRPr lang="en-GB" sz="2500" b="1" dirty="0" smtClean="0">
              <a:solidFill>
                <a:srgbClr val="FF00FF"/>
              </a:solidFill>
              <a:latin typeface="Arial" panose="020B0604020202020204" pitchFamily="34" charset="0"/>
              <a:cs typeface="Arial" panose="020B0604020202020204" pitchFamily="34" charset="0"/>
            </a:endParaRPr>
          </a:p>
          <a:p>
            <a:pPr algn="ctr"/>
            <a:r>
              <a:rPr lang="en-GB" sz="2500" b="1" dirty="0" smtClean="0">
                <a:solidFill>
                  <a:srgbClr val="FF00FF"/>
                </a:solidFill>
                <a:latin typeface="Arial" panose="020B0604020202020204" pitchFamily="34" charset="0"/>
                <a:cs typeface="Arial" panose="020B0604020202020204" pitchFamily="34" charset="0"/>
              </a:rPr>
              <a:t>CHECK YOUR UNDERSTANDING QUESTIONS </a:t>
            </a:r>
          </a:p>
          <a:p>
            <a:pPr algn="ctr"/>
            <a:r>
              <a:rPr lang="en-GB" sz="2500" b="1" dirty="0" smtClean="0">
                <a:solidFill>
                  <a:srgbClr val="FF00FF"/>
                </a:solidFill>
                <a:latin typeface="Arial" panose="020B0604020202020204" pitchFamily="34" charset="0"/>
                <a:cs typeface="Arial" panose="020B0604020202020204" pitchFamily="34" charset="0"/>
              </a:rPr>
              <a:t>(page 17)</a:t>
            </a:r>
            <a:endParaRPr lang="en-GB" sz="2500" b="1" dirty="0">
              <a:solidFill>
                <a:srgbClr val="FF00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323026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75000"/>
              <a:buFont typeface="Wingdings" pitchFamily="2" charset="2"/>
              <a:buChar char="n"/>
              <a:defRPr sz="3100">
                <a:solidFill>
                  <a:schemeClr val="tx1"/>
                </a:solidFill>
                <a:latin typeface="Arial" charset="0"/>
              </a:defRPr>
            </a:lvl1pPr>
            <a:lvl2pPr marL="742950" indent="-285750">
              <a:spcBef>
                <a:spcPct val="20000"/>
              </a:spcBef>
              <a:buClr>
                <a:schemeClr val="accent1"/>
              </a:buClr>
              <a:buSzPct val="65000"/>
              <a:buFont typeface="Wingdings" pitchFamily="2" charset="2"/>
              <a:buChar char="n"/>
              <a:defRPr sz="2600">
                <a:solidFill>
                  <a:schemeClr val="tx1"/>
                </a:solidFill>
                <a:latin typeface="Arial" charset="0"/>
              </a:defRPr>
            </a:lvl2pPr>
            <a:lvl3pPr marL="1143000" indent="-228600">
              <a:spcBef>
                <a:spcPct val="20000"/>
              </a:spcBef>
              <a:buClr>
                <a:schemeClr val="hlink"/>
              </a:buClr>
              <a:buSzPct val="55000"/>
              <a:buFont typeface="Wingdings" pitchFamily="2" charset="2"/>
              <a:buChar char="n"/>
              <a:defRPr sz="2400">
                <a:solidFill>
                  <a:schemeClr val="tx1"/>
                </a:solidFill>
                <a:latin typeface="Arial" charset="0"/>
              </a:defRPr>
            </a:lvl3pPr>
            <a:lvl4pPr marL="1600200" indent="-228600">
              <a:spcBef>
                <a:spcPct val="20000"/>
              </a:spcBef>
              <a:buClr>
                <a:schemeClr val="accent2"/>
              </a:buClr>
              <a:buFont typeface="Wingdings" pitchFamily="2" charset="2"/>
              <a:buChar char="§"/>
              <a:defRPr sz="2000">
                <a:solidFill>
                  <a:schemeClr val="tx1"/>
                </a:solidFill>
                <a:latin typeface="Arial" charset="0"/>
              </a:defRPr>
            </a:lvl4pPr>
            <a:lvl5pPr marL="2057400" indent="-228600">
              <a:spcBef>
                <a:spcPct val="20000"/>
              </a:spcBef>
              <a:buClr>
                <a:schemeClr val="tx1"/>
              </a:buClr>
              <a:buSzPct val="85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tx1"/>
              </a:buClr>
              <a:buSzPct val="85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tx1"/>
              </a:buClr>
              <a:buSzPct val="85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tx1"/>
              </a:buClr>
              <a:buSzPct val="85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tx1"/>
              </a:buClr>
              <a:buSzPct val="85000"/>
              <a:buFont typeface="Wingdings" pitchFamily="2" charset="2"/>
              <a:buChar char="§"/>
              <a:defRPr sz="2000">
                <a:solidFill>
                  <a:schemeClr val="tx1"/>
                </a:solidFill>
                <a:latin typeface="Arial" charset="0"/>
              </a:defRPr>
            </a:lvl9pPr>
          </a:lstStyle>
          <a:p>
            <a:pPr>
              <a:spcBef>
                <a:spcPct val="0"/>
              </a:spcBef>
              <a:buClrTx/>
              <a:buSzTx/>
              <a:buFontTx/>
              <a:buNone/>
            </a:pPr>
            <a:fld id="{F88B5859-292F-4515-A333-0A2F9038D98B}" type="slidenum">
              <a:rPr lang="en-US" altLang="en-US" sz="1000" smtClean="0">
                <a:cs typeface="Arial" charset="0"/>
              </a:rPr>
              <a:pPr>
                <a:spcBef>
                  <a:spcPct val="0"/>
                </a:spcBef>
                <a:buClrTx/>
                <a:buSzTx/>
                <a:buFontTx/>
                <a:buNone/>
              </a:pPr>
              <a:t>4</a:t>
            </a:fld>
            <a:endParaRPr lang="en-US" altLang="en-US" sz="1000" smtClean="0">
              <a:cs typeface="Arial" charset="0"/>
            </a:endParaRPr>
          </a:p>
        </p:txBody>
      </p:sp>
      <p:sp>
        <p:nvSpPr>
          <p:cNvPr id="12291" name="Text Box 6"/>
          <p:cNvSpPr txBox="1">
            <a:spLocks noChangeArrowheads="1"/>
          </p:cNvSpPr>
          <p:nvPr/>
        </p:nvSpPr>
        <p:spPr bwMode="auto">
          <a:xfrm>
            <a:off x="395288" y="1773238"/>
            <a:ext cx="4248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lr>
                <a:schemeClr val="accent2"/>
              </a:buClr>
              <a:buSzPct val="75000"/>
              <a:buFont typeface="Wingdings" pitchFamily="2" charset="2"/>
              <a:buChar char="n"/>
              <a:defRPr sz="3100">
                <a:solidFill>
                  <a:schemeClr val="tx1"/>
                </a:solidFill>
                <a:latin typeface="Arial" charset="0"/>
              </a:defRPr>
            </a:lvl1pPr>
            <a:lvl2pPr marL="742950" indent="-285750">
              <a:spcBef>
                <a:spcPct val="20000"/>
              </a:spcBef>
              <a:buClr>
                <a:schemeClr val="accent1"/>
              </a:buClr>
              <a:buSzPct val="65000"/>
              <a:buFont typeface="Wingdings" pitchFamily="2" charset="2"/>
              <a:buChar char="n"/>
              <a:defRPr sz="2600">
                <a:solidFill>
                  <a:schemeClr val="tx1"/>
                </a:solidFill>
                <a:latin typeface="Arial" charset="0"/>
              </a:defRPr>
            </a:lvl2pPr>
            <a:lvl3pPr marL="1143000" indent="-228600">
              <a:spcBef>
                <a:spcPct val="20000"/>
              </a:spcBef>
              <a:buClr>
                <a:schemeClr val="hlink"/>
              </a:buClr>
              <a:buSzPct val="55000"/>
              <a:buFont typeface="Wingdings" pitchFamily="2" charset="2"/>
              <a:buChar char="n"/>
              <a:defRPr sz="2400">
                <a:solidFill>
                  <a:schemeClr val="tx1"/>
                </a:solidFill>
                <a:latin typeface="Arial" charset="0"/>
              </a:defRPr>
            </a:lvl3pPr>
            <a:lvl4pPr marL="1600200" indent="-228600">
              <a:spcBef>
                <a:spcPct val="20000"/>
              </a:spcBef>
              <a:buClr>
                <a:schemeClr val="accent2"/>
              </a:buClr>
              <a:buFont typeface="Wingdings" pitchFamily="2" charset="2"/>
              <a:buChar char="§"/>
              <a:defRPr sz="2000">
                <a:solidFill>
                  <a:schemeClr val="tx1"/>
                </a:solidFill>
                <a:latin typeface="Arial" charset="0"/>
              </a:defRPr>
            </a:lvl4pPr>
            <a:lvl5pPr marL="2057400" indent="-228600">
              <a:spcBef>
                <a:spcPct val="20000"/>
              </a:spcBef>
              <a:buClr>
                <a:schemeClr val="tx1"/>
              </a:buClr>
              <a:buSzPct val="85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tx1"/>
              </a:buClr>
              <a:buSzPct val="85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tx1"/>
              </a:buClr>
              <a:buSzPct val="85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tx1"/>
              </a:buClr>
              <a:buSzPct val="85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tx1"/>
              </a:buClr>
              <a:buSzPct val="85000"/>
              <a:buFont typeface="Wingdings" pitchFamily="2" charset="2"/>
              <a:buChar char="§"/>
              <a:defRPr sz="2000">
                <a:solidFill>
                  <a:schemeClr val="tx1"/>
                </a:solidFill>
                <a:latin typeface="Arial" charset="0"/>
              </a:defRPr>
            </a:lvl9pPr>
          </a:lstStyle>
          <a:p>
            <a:pPr>
              <a:spcBef>
                <a:spcPct val="0"/>
              </a:spcBef>
              <a:buClrTx/>
              <a:buSzTx/>
              <a:buFontTx/>
              <a:buNone/>
            </a:pPr>
            <a:r>
              <a:rPr lang="en-GB" altLang="en-US" sz="2400" b="0" i="0"/>
              <a:t>When you breathe in:</a:t>
            </a:r>
          </a:p>
        </p:txBody>
      </p:sp>
      <p:sp>
        <p:nvSpPr>
          <p:cNvPr id="49159" name="Text Box 7"/>
          <p:cNvSpPr txBox="1">
            <a:spLocks noChangeArrowheads="1"/>
          </p:cNvSpPr>
          <p:nvPr/>
        </p:nvSpPr>
        <p:spPr bwMode="auto">
          <a:xfrm>
            <a:off x="323850" y="2349500"/>
            <a:ext cx="4679950" cy="362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55600" indent="-355600">
              <a:spcBef>
                <a:spcPct val="20000"/>
              </a:spcBef>
              <a:buClr>
                <a:schemeClr val="accent2"/>
              </a:buClr>
              <a:buSzPct val="75000"/>
              <a:buFont typeface="Wingdings" pitchFamily="2" charset="2"/>
              <a:buChar char="n"/>
              <a:defRPr sz="3100">
                <a:solidFill>
                  <a:schemeClr val="tx1"/>
                </a:solidFill>
                <a:latin typeface="Arial" charset="0"/>
              </a:defRPr>
            </a:lvl1pPr>
            <a:lvl2pPr marL="742950" indent="-285750">
              <a:spcBef>
                <a:spcPct val="20000"/>
              </a:spcBef>
              <a:buClr>
                <a:schemeClr val="accent1"/>
              </a:buClr>
              <a:buSzPct val="65000"/>
              <a:buFont typeface="Wingdings" pitchFamily="2" charset="2"/>
              <a:buChar char="n"/>
              <a:defRPr sz="2600">
                <a:solidFill>
                  <a:schemeClr val="tx1"/>
                </a:solidFill>
                <a:latin typeface="Arial" charset="0"/>
              </a:defRPr>
            </a:lvl2pPr>
            <a:lvl3pPr marL="1143000" indent="-228600">
              <a:spcBef>
                <a:spcPct val="20000"/>
              </a:spcBef>
              <a:buClr>
                <a:schemeClr val="hlink"/>
              </a:buClr>
              <a:buSzPct val="55000"/>
              <a:buFont typeface="Wingdings" pitchFamily="2" charset="2"/>
              <a:buChar char="n"/>
              <a:defRPr sz="2400">
                <a:solidFill>
                  <a:schemeClr val="tx1"/>
                </a:solidFill>
                <a:latin typeface="Arial" charset="0"/>
              </a:defRPr>
            </a:lvl3pPr>
            <a:lvl4pPr marL="1600200" indent="-228600">
              <a:spcBef>
                <a:spcPct val="20000"/>
              </a:spcBef>
              <a:buClr>
                <a:schemeClr val="accent2"/>
              </a:buClr>
              <a:buFont typeface="Wingdings" pitchFamily="2" charset="2"/>
              <a:buChar char="§"/>
              <a:defRPr sz="2000">
                <a:solidFill>
                  <a:schemeClr val="tx1"/>
                </a:solidFill>
                <a:latin typeface="Arial" charset="0"/>
              </a:defRPr>
            </a:lvl4pPr>
            <a:lvl5pPr marL="2057400" indent="-228600">
              <a:spcBef>
                <a:spcPct val="20000"/>
              </a:spcBef>
              <a:buClr>
                <a:schemeClr val="tx1"/>
              </a:buClr>
              <a:buSzPct val="85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tx1"/>
              </a:buClr>
              <a:buSzPct val="85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tx1"/>
              </a:buClr>
              <a:buSzPct val="85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tx1"/>
              </a:buClr>
              <a:buSzPct val="85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tx1"/>
              </a:buClr>
              <a:buSzPct val="85000"/>
              <a:buFont typeface="Wingdings" pitchFamily="2" charset="2"/>
              <a:buChar char="§"/>
              <a:defRPr sz="2000">
                <a:solidFill>
                  <a:schemeClr val="tx1"/>
                </a:solidFill>
                <a:latin typeface="Arial" charset="0"/>
              </a:defRPr>
            </a:lvl9pPr>
          </a:lstStyle>
          <a:p>
            <a:pPr eaLnBrk="1" hangingPunct="1">
              <a:spcBef>
                <a:spcPct val="30000"/>
              </a:spcBef>
              <a:buClrTx/>
              <a:buSzTx/>
              <a:buFontTx/>
              <a:buBlip>
                <a:blip r:embed="rId2"/>
              </a:buBlip>
            </a:pPr>
            <a:r>
              <a:rPr lang="en-GB" altLang="en-US" sz="2000" i="0">
                <a:solidFill>
                  <a:srgbClr val="FF6600"/>
                </a:solidFill>
              </a:rPr>
              <a:t>intercostal muscles</a:t>
            </a:r>
            <a:r>
              <a:rPr lang="en-GB" altLang="en-US" sz="2000" b="0" i="0">
                <a:solidFill>
                  <a:srgbClr val="010066"/>
                </a:solidFill>
              </a:rPr>
              <a:t> </a:t>
            </a:r>
            <a:r>
              <a:rPr lang="en-GB" altLang="en-US" sz="2000" b="0" i="0"/>
              <a:t>between the ribs contract, pulling the chest walls up and out</a:t>
            </a:r>
          </a:p>
          <a:p>
            <a:pPr eaLnBrk="1" hangingPunct="1">
              <a:spcBef>
                <a:spcPct val="30000"/>
              </a:spcBef>
              <a:buClrTx/>
              <a:buSzTx/>
              <a:buFontTx/>
              <a:buBlip>
                <a:blip r:embed="rId2"/>
              </a:buBlip>
            </a:pPr>
            <a:r>
              <a:rPr lang="en-GB" altLang="en-US" sz="2000" b="0" i="0"/>
              <a:t>the</a:t>
            </a:r>
            <a:r>
              <a:rPr lang="en-GB" altLang="en-US" sz="2000" b="0" i="0">
                <a:solidFill>
                  <a:srgbClr val="010066"/>
                </a:solidFill>
              </a:rPr>
              <a:t> </a:t>
            </a:r>
            <a:r>
              <a:rPr lang="en-GB" altLang="en-US" sz="2000" i="0">
                <a:solidFill>
                  <a:srgbClr val="FF6600"/>
                </a:solidFill>
              </a:rPr>
              <a:t>diaphragm</a:t>
            </a:r>
            <a:r>
              <a:rPr lang="en-GB" altLang="en-US" sz="2000" b="0" i="0">
                <a:solidFill>
                  <a:srgbClr val="010066"/>
                </a:solidFill>
              </a:rPr>
              <a:t> </a:t>
            </a:r>
            <a:r>
              <a:rPr lang="en-GB" altLang="en-US" sz="2000" b="0" i="0"/>
              <a:t>muscle </a:t>
            </a:r>
            <a:br>
              <a:rPr lang="en-GB" altLang="en-US" sz="2000" b="0" i="0"/>
            </a:br>
            <a:r>
              <a:rPr lang="en-GB" altLang="en-US" sz="2000" b="0" i="0"/>
              <a:t>below the lungs contracts and flattens, increasing the size of the chest</a:t>
            </a:r>
          </a:p>
          <a:p>
            <a:pPr eaLnBrk="1" hangingPunct="1">
              <a:spcBef>
                <a:spcPct val="30000"/>
              </a:spcBef>
              <a:buClrTx/>
              <a:buSzTx/>
              <a:buFontTx/>
              <a:buBlip>
                <a:blip r:embed="rId2"/>
              </a:buBlip>
            </a:pPr>
            <a:r>
              <a:rPr lang="en-GB" altLang="en-US" sz="2000" b="0" i="0"/>
              <a:t>the</a:t>
            </a:r>
            <a:r>
              <a:rPr lang="en-GB" altLang="en-US" sz="2000" b="0" i="0">
                <a:solidFill>
                  <a:srgbClr val="010066"/>
                </a:solidFill>
              </a:rPr>
              <a:t> </a:t>
            </a:r>
            <a:r>
              <a:rPr lang="en-GB" altLang="en-US" sz="2000" i="0">
                <a:solidFill>
                  <a:srgbClr val="FF6600"/>
                </a:solidFill>
              </a:rPr>
              <a:t>lungs increase in size</a:t>
            </a:r>
            <a:r>
              <a:rPr lang="en-GB" altLang="en-US" sz="2000" b="0" i="0"/>
              <a:t>, so the pressure inside them falls. This causes air to rush in through the nose or mouth.</a:t>
            </a:r>
          </a:p>
        </p:txBody>
      </p:sp>
      <p:sp>
        <p:nvSpPr>
          <p:cNvPr id="12293" name="Rectangle 8"/>
          <p:cNvSpPr>
            <a:spLocks noGrp="1" noChangeArrowheads="1"/>
          </p:cNvSpPr>
          <p:nvPr>
            <p:ph type="title"/>
          </p:nvPr>
        </p:nvSpPr>
        <p:spPr>
          <a:xfrm>
            <a:off x="395288" y="1052513"/>
            <a:ext cx="7308850" cy="549275"/>
          </a:xfrm>
        </p:spPr>
        <p:txBody>
          <a:bodyPr>
            <a:normAutofit fontScale="90000"/>
          </a:bodyPr>
          <a:lstStyle/>
          <a:p>
            <a:pPr eaLnBrk="1" hangingPunct="1"/>
            <a:r>
              <a:rPr lang="en-GB" altLang="en-US" smtClean="0"/>
              <a:t>Mechanisms of breathing – Inspiration</a:t>
            </a:r>
          </a:p>
        </p:txBody>
      </p:sp>
      <p:pic>
        <p:nvPicPr>
          <p:cNvPr id="49162" name="Picture 10" descr="next_btn_colour">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8675" y="6096000"/>
            <a:ext cx="62865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63" name="Picture 11" descr="lung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8263" y="2420938"/>
            <a:ext cx="2592387"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64" name="Text Box 12"/>
          <p:cNvSpPr txBox="1">
            <a:spLocks noChangeArrowheads="1"/>
          </p:cNvSpPr>
          <p:nvPr/>
        </p:nvSpPr>
        <p:spPr bwMode="auto">
          <a:xfrm>
            <a:off x="5364163" y="5013325"/>
            <a:ext cx="2016125"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75000"/>
              <a:buFont typeface="Wingdings" pitchFamily="2" charset="2"/>
              <a:buChar char="n"/>
              <a:defRPr sz="3100">
                <a:solidFill>
                  <a:schemeClr val="tx1"/>
                </a:solidFill>
                <a:latin typeface="Arial" charset="0"/>
              </a:defRPr>
            </a:lvl1pPr>
            <a:lvl2pPr marL="742950" indent="-285750">
              <a:spcBef>
                <a:spcPct val="20000"/>
              </a:spcBef>
              <a:buClr>
                <a:schemeClr val="accent1"/>
              </a:buClr>
              <a:buSzPct val="65000"/>
              <a:buFont typeface="Wingdings" pitchFamily="2" charset="2"/>
              <a:buChar char="n"/>
              <a:defRPr sz="2600">
                <a:solidFill>
                  <a:schemeClr val="tx1"/>
                </a:solidFill>
                <a:latin typeface="Arial" charset="0"/>
              </a:defRPr>
            </a:lvl2pPr>
            <a:lvl3pPr marL="1143000" indent="-228600">
              <a:spcBef>
                <a:spcPct val="20000"/>
              </a:spcBef>
              <a:buClr>
                <a:schemeClr val="hlink"/>
              </a:buClr>
              <a:buSzPct val="55000"/>
              <a:buFont typeface="Wingdings" pitchFamily="2" charset="2"/>
              <a:buChar char="n"/>
              <a:defRPr sz="2400">
                <a:solidFill>
                  <a:schemeClr val="tx1"/>
                </a:solidFill>
                <a:latin typeface="Arial" charset="0"/>
              </a:defRPr>
            </a:lvl3pPr>
            <a:lvl4pPr marL="1600200" indent="-228600">
              <a:spcBef>
                <a:spcPct val="20000"/>
              </a:spcBef>
              <a:buClr>
                <a:schemeClr val="accent2"/>
              </a:buClr>
              <a:buFont typeface="Wingdings" pitchFamily="2" charset="2"/>
              <a:buChar char="§"/>
              <a:defRPr sz="2000">
                <a:solidFill>
                  <a:schemeClr val="tx1"/>
                </a:solidFill>
                <a:latin typeface="Arial" charset="0"/>
              </a:defRPr>
            </a:lvl4pPr>
            <a:lvl5pPr marL="2057400" indent="-228600">
              <a:spcBef>
                <a:spcPct val="20000"/>
              </a:spcBef>
              <a:buClr>
                <a:schemeClr val="tx1"/>
              </a:buClr>
              <a:buSzPct val="85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tx1"/>
              </a:buClr>
              <a:buSzPct val="85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tx1"/>
              </a:buClr>
              <a:buSzPct val="85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tx1"/>
              </a:buClr>
              <a:buSzPct val="85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tx1"/>
              </a:buClr>
              <a:buSzPct val="85000"/>
              <a:buFont typeface="Wingdings" pitchFamily="2" charset="2"/>
              <a:buChar char="§"/>
              <a:defRPr sz="2000">
                <a:solidFill>
                  <a:schemeClr val="tx1"/>
                </a:solidFill>
                <a:latin typeface="Arial" charset="0"/>
              </a:defRPr>
            </a:lvl9pPr>
          </a:lstStyle>
          <a:p>
            <a:pPr algn="ctr">
              <a:spcBef>
                <a:spcPct val="50000"/>
              </a:spcBef>
              <a:buClrTx/>
              <a:buSzTx/>
              <a:buFontTx/>
              <a:buNone/>
            </a:pPr>
            <a:r>
              <a:rPr lang="en-GB" altLang="en-US" sz="2200" b="0">
                <a:solidFill>
                  <a:schemeClr val="folHlink"/>
                </a:solidFill>
              </a:rPr>
              <a:t>Diaphragm contracts and moves down</a:t>
            </a:r>
          </a:p>
        </p:txBody>
      </p:sp>
      <p:sp>
        <p:nvSpPr>
          <p:cNvPr id="49165" name="Line 13"/>
          <p:cNvSpPr>
            <a:spLocks noChangeShapeType="1"/>
          </p:cNvSpPr>
          <p:nvPr/>
        </p:nvSpPr>
        <p:spPr bwMode="auto">
          <a:xfrm flipV="1">
            <a:off x="6445250" y="4349750"/>
            <a:ext cx="215900" cy="719138"/>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49166" name="Text Box 14"/>
          <p:cNvSpPr txBox="1">
            <a:spLocks noChangeArrowheads="1"/>
          </p:cNvSpPr>
          <p:nvPr/>
        </p:nvSpPr>
        <p:spPr bwMode="auto">
          <a:xfrm>
            <a:off x="6696075" y="1773238"/>
            <a:ext cx="2447925" cy="109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75000"/>
              <a:buFont typeface="Wingdings" pitchFamily="2" charset="2"/>
              <a:buChar char="n"/>
              <a:defRPr sz="3100">
                <a:solidFill>
                  <a:schemeClr val="tx1"/>
                </a:solidFill>
                <a:latin typeface="Arial" charset="0"/>
              </a:defRPr>
            </a:lvl1pPr>
            <a:lvl2pPr marL="742950" indent="-285750">
              <a:spcBef>
                <a:spcPct val="20000"/>
              </a:spcBef>
              <a:buClr>
                <a:schemeClr val="accent1"/>
              </a:buClr>
              <a:buSzPct val="65000"/>
              <a:buFont typeface="Wingdings" pitchFamily="2" charset="2"/>
              <a:buChar char="n"/>
              <a:defRPr sz="2600">
                <a:solidFill>
                  <a:schemeClr val="tx1"/>
                </a:solidFill>
                <a:latin typeface="Arial" charset="0"/>
              </a:defRPr>
            </a:lvl2pPr>
            <a:lvl3pPr marL="1143000" indent="-228600">
              <a:spcBef>
                <a:spcPct val="20000"/>
              </a:spcBef>
              <a:buClr>
                <a:schemeClr val="hlink"/>
              </a:buClr>
              <a:buSzPct val="55000"/>
              <a:buFont typeface="Wingdings" pitchFamily="2" charset="2"/>
              <a:buChar char="n"/>
              <a:defRPr sz="2400">
                <a:solidFill>
                  <a:schemeClr val="tx1"/>
                </a:solidFill>
                <a:latin typeface="Arial" charset="0"/>
              </a:defRPr>
            </a:lvl3pPr>
            <a:lvl4pPr marL="1600200" indent="-228600">
              <a:spcBef>
                <a:spcPct val="20000"/>
              </a:spcBef>
              <a:buClr>
                <a:schemeClr val="accent2"/>
              </a:buClr>
              <a:buFont typeface="Wingdings" pitchFamily="2" charset="2"/>
              <a:buChar char="§"/>
              <a:defRPr sz="2000">
                <a:solidFill>
                  <a:schemeClr val="tx1"/>
                </a:solidFill>
                <a:latin typeface="Arial" charset="0"/>
              </a:defRPr>
            </a:lvl4pPr>
            <a:lvl5pPr marL="2057400" indent="-228600">
              <a:spcBef>
                <a:spcPct val="20000"/>
              </a:spcBef>
              <a:buClr>
                <a:schemeClr val="tx1"/>
              </a:buClr>
              <a:buSzPct val="85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tx1"/>
              </a:buClr>
              <a:buSzPct val="85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tx1"/>
              </a:buClr>
              <a:buSzPct val="85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tx1"/>
              </a:buClr>
              <a:buSzPct val="85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tx1"/>
              </a:buClr>
              <a:buSzPct val="85000"/>
              <a:buFont typeface="Wingdings" pitchFamily="2" charset="2"/>
              <a:buChar char="§"/>
              <a:defRPr sz="2000">
                <a:solidFill>
                  <a:schemeClr val="tx1"/>
                </a:solidFill>
                <a:latin typeface="Arial" charset="0"/>
              </a:defRPr>
            </a:lvl9pPr>
          </a:lstStyle>
          <a:p>
            <a:pPr algn="ctr">
              <a:spcBef>
                <a:spcPct val="50000"/>
              </a:spcBef>
              <a:buClrTx/>
              <a:buSzTx/>
              <a:buFontTx/>
              <a:buNone/>
            </a:pPr>
            <a:r>
              <a:rPr lang="en-GB" altLang="en-US" sz="2200" b="0">
                <a:solidFill>
                  <a:schemeClr val="folHlink"/>
                </a:solidFill>
              </a:rPr>
              <a:t>Intercostal muscles pull ribs up and out</a:t>
            </a:r>
          </a:p>
        </p:txBody>
      </p:sp>
      <p:sp>
        <p:nvSpPr>
          <p:cNvPr id="49167" name="Line 15"/>
          <p:cNvSpPr>
            <a:spLocks noChangeShapeType="1"/>
          </p:cNvSpPr>
          <p:nvPr/>
        </p:nvSpPr>
        <p:spPr bwMode="auto">
          <a:xfrm flipH="1">
            <a:off x="7308850" y="2852738"/>
            <a:ext cx="647700" cy="360362"/>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49168" name="AutoShape 16"/>
          <p:cNvSpPr>
            <a:spLocks noChangeArrowheads="1"/>
          </p:cNvSpPr>
          <p:nvPr/>
        </p:nvSpPr>
        <p:spPr bwMode="auto">
          <a:xfrm>
            <a:off x="6300788" y="1844675"/>
            <a:ext cx="215900" cy="504825"/>
          </a:xfrm>
          <a:prstGeom prst="downArrow">
            <a:avLst>
              <a:gd name="adj1" fmla="val 50000"/>
              <a:gd name="adj2" fmla="val 58456"/>
            </a:avLst>
          </a:prstGeom>
          <a:gradFill rotWithShape="1">
            <a:gsLst>
              <a:gs pos="0">
                <a:srgbClr val="DDEEFF"/>
              </a:gs>
              <a:gs pos="100000">
                <a:srgbClr val="0066FF"/>
              </a:gs>
            </a:gsLst>
            <a:lin ang="5400000" scaled="1"/>
          </a:gradFill>
          <a:ln w="15875">
            <a:solidFill>
              <a:schemeClr val="tx1"/>
            </a:solidFill>
            <a:miter lim="800000"/>
            <a:headEnd/>
            <a:tailEnd/>
          </a:ln>
        </p:spPr>
        <p:txBody>
          <a:bodyPr vert="eaVert" wrap="none" anchor="ctr"/>
          <a:lstStyle>
            <a:lvl1pPr>
              <a:spcBef>
                <a:spcPct val="20000"/>
              </a:spcBef>
              <a:buClr>
                <a:schemeClr val="accent2"/>
              </a:buClr>
              <a:buSzPct val="75000"/>
              <a:buFont typeface="Wingdings" pitchFamily="2" charset="2"/>
              <a:buChar char="n"/>
              <a:defRPr sz="3100">
                <a:solidFill>
                  <a:schemeClr val="tx1"/>
                </a:solidFill>
                <a:latin typeface="Arial" charset="0"/>
              </a:defRPr>
            </a:lvl1pPr>
            <a:lvl2pPr marL="742950" indent="-285750">
              <a:spcBef>
                <a:spcPct val="20000"/>
              </a:spcBef>
              <a:buClr>
                <a:schemeClr val="accent1"/>
              </a:buClr>
              <a:buSzPct val="65000"/>
              <a:buFont typeface="Wingdings" pitchFamily="2" charset="2"/>
              <a:buChar char="n"/>
              <a:defRPr sz="2600">
                <a:solidFill>
                  <a:schemeClr val="tx1"/>
                </a:solidFill>
                <a:latin typeface="Arial" charset="0"/>
              </a:defRPr>
            </a:lvl2pPr>
            <a:lvl3pPr marL="1143000" indent="-228600">
              <a:spcBef>
                <a:spcPct val="20000"/>
              </a:spcBef>
              <a:buClr>
                <a:schemeClr val="hlink"/>
              </a:buClr>
              <a:buSzPct val="55000"/>
              <a:buFont typeface="Wingdings" pitchFamily="2" charset="2"/>
              <a:buChar char="n"/>
              <a:defRPr sz="2400">
                <a:solidFill>
                  <a:schemeClr val="tx1"/>
                </a:solidFill>
                <a:latin typeface="Arial" charset="0"/>
              </a:defRPr>
            </a:lvl3pPr>
            <a:lvl4pPr marL="1600200" indent="-228600">
              <a:spcBef>
                <a:spcPct val="20000"/>
              </a:spcBef>
              <a:buClr>
                <a:schemeClr val="accent2"/>
              </a:buClr>
              <a:buFont typeface="Wingdings" pitchFamily="2" charset="2"/>
              <a:buChar char="§"/>
              <a:defRPr sz="2000">
                <a:solidFill>
                  <a:schemeClr val="tx1"/>
                </a:solidFill>
                <a:latin typeface="Arial" charset="0"/>
              </a:defRPr>
            </a:lvl4pPr>
            <a:lvl5pPr marL="2057400" indent="-228600">
              <a:spcBef>
                <a:spcPct val="20000"/>
              </a:spcBef>
              <a:buClr>
                <a:schemeClr val="tx1"/>
              </a:buClr>
              <a:buSzPct val="85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tx1"/>
              </a:buClr>
              <a:buSzPct val="85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tx1"/>
              </a:buClr>
              <a:buSzPct val="85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tx1"/>
              </a:buClr>
              <a:buSzPct val="85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tx1"/>
              </a:buClr>
              <a:buSzPct val="85000"/>
              <a:buFont typeface="Wingdings" pitchFamily="2" charset="2"/>
              <a:buChar char="§"/>
              <a:defRPr sz="2000">
                <a:solidFill>
                  <a:schemeClr val="tx1"/>
                </a:solidFill>
                <a:latin typeface="Arial" charset="0"/>
              </a:defRPr>
            </a:lvl9pPr>
          </a:lstStyle>
          <a:p>
            <a:pPr>
              <a:spcBef>
                <a:spcPct val="0"/>
              </a:spcBef>
              <a:buClrTx/>
              <a:buSzTx/>
              <a:buFontTx/>
              <a:buNone/>
            </a:pPr>
            <a:endParaRPr lang="en-US" altLang="en-US" sz="2400"/>
          </a:p>
        </p:txBody>
      </p:sp>
    </p:spTree>
    <p:extLst>
      <p:ext uri="{BB962C8B-B14F-4D97-AF65-F5344CB8AC3E}">
        <p14:creationId xmlns:p14="http://schemas.microsoft.com/office/powerpoint/2010/main" val="29195264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9159">
                                            <p:txEl>
                                              <p:pRg st="0" end="0"/>
                                            </p:txEl>
                                          </p:spTgt>
                                        </p:tgtEl>
                                        <p:attrNameLst>
                                          <p:attrName>style.visibility</p:attrName>
                                        </p:attrNameLst>
                                      </p:cBhvr>
                                      <p:to>
                                        <p:strVal val="visible"/>
                                      </p:to>
                                    </p:set>
                                    <p:anim calcmode="lin" valueType="num">
                                      <p:cBhvr additive="base">
                                        <p:cTn id="7" dur="500" fill="hold"/>
                                        <p:tgtEl>
                                          <p:spTgt spid="4915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9159">
                                            <p:txEl>
                                              <p:pRg st="0" end="0"/>
                                            </p:txEl>
                                          </p:spTgt>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10" presetClass="entr" presetSubtype="0" fill="hold" nodeType="afterEffect">
                                  <p:stCondLst>
                                    <p:cond delay="0"/>
                                  </p:stCondLst>
                                  <p:childTnLst>
                                    <p:set>
                                      <p:cBhvr>
                                        <p:cTn id="11" dur="1" fill="hold">
                                          <p:stCondLst>
                                            <p:cond delay="0"/>
                                          </p:stCondLst>
                                        </p:cTn>
                                        <p:tgtEl>
                                          <p:spTgt spid="49163"/>
                                        </p:tgtEl>
                                        <p:attrNameLst>
                                          <p:attrName>style.visibility</p:attrName>
                                        </p:attrNameLst>
                                      </p:cBhvr>
                                      <p:to>
                                        <p:strVal val="visible"/>
                                      </p:to>
                                    </p:set>
                                    <p:animEffect transition="in" filter="fade">
                                      <p:cBhvr>
                                        <p:cTn id="12" dur="500"/>
                                        <p:tgtEl>
                                          <p:spTgt spid="4916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9167"/>
                                        </p:tgtEl>
                                        <p:attrNameLst>
                                          <p:attrName>style.visibility</p:attrName>
                                        </p:attrNameLst>
                                      </p:cBhvr>
                                      <p:to>
                                        <p:strVal val="visible"/>
                                      </p:to>
                                    </p:set>
                                    <p:animEffect transition="in" filter="fade">
                                      <p:cBhvr>
                                        <p:cTn id="15" dur="500"/>
                                        <p:tgtEl>
                                          <p:spTgt spid="4916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9166"/>
                                        </p:tgtEl>
                                        <p:attrNameLst>
                                          <p:attrName>style.visibility</p:attrName>
                                        </p:attrNameLst>
                                      </p:cBhvr>
                                      <p:to>
                                        <p:strVal val="visible"/>
                                      </p:to>
                                    </p:set>
                                    <p:animEffect transition="in" filter="fade">
                                      <p:cBhvr>
                                        <p:cTn id="18" dur="500"/>
                                        <p:tgtEl>
                                          <p:spTgt spid="49166"/>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49159">
                                            <p:txEl>
                                              <p:pRg st="1" end="1"/>
                                            </p:txEl>
                                          </p:spTgt>
                                        </p:tgtEl>
                                        <p:attrNameLst>
                                          <p:attrName>style.visibility</p:attrName>
                                        </p:attrNameLst>
                                      </p:cBhvr>
                                      <p:to>
                                        <p:strVal val="visible"/>
                                      </p:to>
                                    </p:set>
                                    <p:anim calcmode="lin" valueType="num">
                                      <p:cBhvr additive="base">
                                        <p:cTn id="23" dur="500" fill="hold"/>
                                        <p:tgtEl>
                                          <p:spTgt spid="49159">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9159">
                                            <p:txEl>
                                              <p:pRg st="1" end="1"/>
                                            </p:txEl>
                                          </p:spTgt>
                                        </p:tgtEl>
                                        <p:attrNameLst>
                                          <p:attrName>ppt_y</p:attrName>
                                        </p:attrNameLst>
                                      </p:cBhvr>
                                      <p:tavLst>
                                        <p:tav tm="0">
                                          <p:val>
                                            <p:strVal val="1+#ppt_h/2"/>
                                          </p:val>
                                        </p:tav>
                                        <p:tav tm="100000">
                                          <p:val>
                                            <p:strVal val="#ppt_y"/>
                                          </p:val>
                                        </p:tav>
                                      </p:tavLst>
                                    </p:anim>
                                  </p:childTnLst>
                                </p:cTn>
                              </p:par>
                            </p:childTnLst>
                          </p:cTn>
                        </p:par>
                        <p:par>
                          <p:cTn id="25" fill="hold" nodeType="afterGroup">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49164"/>
                                        </p:tgtEl>
                                        <p:attrNameLst>
                                          <p:attrName>style.visibility</p:attrName>
                                        </p:attrNameLst>
                                      </p:cBhvr>
                                      <p:to>
                                        <p:strVal val="visible"/>
                                      </p:to>
                                    </p:set>
                                    <p:animEffect transition="in" filter="fade">
                                      <p:cBhvr>
                                        <p:cTn id="28" dur="500"/>
                                        <p:tgtEl>
                                          <p:spTgt spid="4916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9165"/>
                                        </p:tgtEl>
                                        <p:attrNameLst>
                                          <p:attrName>style.visibility</p:attrName>
                                        </p:attrNameLst>
                                      </p:cBhvr>
                                      <p:to>
                                        <p:strVal val="visible"/>
                                      </p:to>
                                    </p:set>
                                    <p:animEffect transition="in" filter="fade">
                                      <p:cBhvr>
                                        <p:cTn id="31" dur="500"/>
                                        <p:tgtEl>
                                          <p:spTgt spid="49165"/>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49159">
                                            <p:txEl>
                                              <p:pRg st="2" end="2"/>
                                            </p:txEl>
                                          </p:spTgt>
                                        </p:tgtEl>
                                        <p:attrNameLst>
                                          <p:attrName>style.visibility</p:attrName>
                                        </p:attrNameLst>
                                      </p:cBhvr>
                                      <p:to>
                                        <p:strVal val="visible"/>
                                      </p:to>
                                    </p:set>
                                    <p:anim calcmode="lin" valueType="num">
                                      <p:cBhvr additive="base">
                                        <p:cTn id="36" dur="500" fill="hold"/>
                                        <p:tgtEl>
                                          <p:spTgt spid="49159">
                                            <p:txEl>
                                              <p:pRg st="2" end="2"/>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49159">
                                            <p:txEl>
                                              <p:pRg st="2" end="2"/>
                                            </p:txEl>
                                          </p:spTgt>
                                        </p:tgtEl>
                                        <p:attrNameLst>
                                          <p:attrName>ppt_y</p:attrName>
                                        </p:attrNameLst>
                                      </p:cBhvr>
                                      <p:tavLst>
                                        <p:tav tm="0">
                                          <p:val>
                                            <p:strVal val="1+#ppt_h/2"/>
                                          </p:val>
                                        </p:tav>
                                        <p:tav tm="100000">
                                          <p:val>
                                            <p:strVal val="#ppt_y"/>
                                          </p:val>
                                        </p:tav>
                                      </p:tavLst>
                                    </p:anim>
                                  </p:childTnLst>
                                </p:cTn>
                              </p:par>
                            </p:childTnLst>
                          </p:cTn>
                        </p:par>
                        <p:par>
                          <p:cTn id="38" fill="hold" nodeType="afterGroup">
                            <p:stCondLst>
                              <p:cond delay="500"/>
                            </p:stCondLst>
                            <p:childTnLst>
                              <p:par>
                                <p:cTn id="39" presetID="2" presetClass="entr" presetSubtype="1" fill="hold" grpId="0" nodeType="afterEffect">
                                  <p:stCondLst>
                                    <p:cond delay="0"/>
                                  </p:stCondLst>
                                  <p:childTnLst>
                                    <p:set>
                                      <p:cBhvr>
                                        <p:cTn id="40" dur="1" fill="hold">
                                          <p:stCondLst>
                                            <p:cond delay="0"/>
                                          </p:stCondLst>
                                        </p:cTn>
                                        <p:tgtEl>
                                          <p:spTgt spid="49168"/>
                                        </p:tgtEl>
                                        <p:attrNameLst>
                                          <p:attrName>style.visibility</p:attrName>
                                        </p:attrNameLst>
                                      </p:cBhvr>
                                      <p:to>
                                        <p:strVal val="visible"/>
                                      </p:to>
                                    </p:set>
                                    <p:anim calcmode="lin" valueType="num">
                                      <p:cBhvr additive="base">
                                        <p:cTn id="41" dur="500" fill="hold"/>
                                        <p:tgtEl>
                                          <p:spTgt spid="49168"/>
                                        </p:tgtEl>
                                        <p:attrNameLst>
                                          <p:attrName>ppt_x</p:attrName>
                                        </p:attrNameLst>
                                      </p:cBhvr>
                                      <p:tavLst>
                                        <p:tav tm="0">
                                          <p:val>
                                            <p:strVal val="#ppt_x"/>
                                          </p:val>
                                        </p:tav>
                                        <p:tav tm="100000">
                                          <p:val>
                                            <p:strVal val="#ppt_x"/>
                                          </p:val>
                                        </p:tav>
                                      </p:tavLst>
                                    </p:anim>
                                    <p:anim calcmode="lin" valueType="num">
                                      <p:cBhvr additive="base">
                                        <p:cTn id="42" dur="500" fill="hold"/>
                                        <p:tgtEl>
                                          <p:spTgt spid="49168"/>
                                        </p:tgtEl>
                                        <p:attrNameLst>
                                          <p:attrName>ppt_y</p:attrName>
                                        </p:attrNameLst>
                                      </p:cBhvr>
                                      <p:tavLst>
                                        <p:tav tm="0">
                                          <p:val>
                                            <p:strVal val="0-#ppt_h/2"/>
                                          </p:val>
                                        </p:tav>
                                        <p:tav tm="100000">
                                          <p:val>
                                            <p:strVal val="#ppt_y"/>
                                          </p:val>
                                        </p:tav>
                                      </p:tavLst>
                                    </p:anim>
                                  </p:childTnLst>
                                </p:cTn>
                              </p:par>
                              <p:par>
                                <p:cTn id="43" presetID="1" presetClass="entr" presetSubtype="0" fill="hold" nodeType="withEffect">
                                  <p:stCondLst>
                                    <p:cond delay="0"/>
                                  </p:stCondLst>
                                  <p:childTnLst>
                                    <p:set>
                                      <p:cBhvr>
                                        <p:cTn id="44" dur="1" fill="hold">
                                          <p:stCondLst>
                                            <p:cond delay="0"/>
                                          </p:stCondLst>
                                        </p:cTn>
                                        <p:tgtEl>
                                          <p:spTgt spid="491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9" grpId="0" build="p"/>
      <p:bldP spid="49164" grpId="0"/>
      <p:bldP spid="49165" grpId="0" animBg="1"/>
      <p:bldP spid="49166" grpId="0"/>
      <p:bldP spid="49167" grpId="0" animBg="1"/>
      <p:bldP spid="4916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75000"/>
              <a:buFont typeface="Wingdings" pitchFamily="2" charset="2"/>
              <a:buChar char="n"/>
              <a:defRPr sz="3100">
                <a:solidFill>
                  <a:schemeClr val="tx1"/>
                </a:solidFill>
                <a:latin typeface="Arial" charset="0"/>
              </a:defRPr>
            </a:lvl1pPr>
            <a:lvl2pPr marL="742950" indent="-285750">
              <a:spcBef>
                <a:spcPct val="20000"/>
              </a:spcBef>
              <a:buClr>
                <a:schemeClr val="accent1"/>
              </a:buClr>
              <a:buSzPct val="65000"/>
              <a:buFont typeface="Wingdings" pitchFamily="2" charset="2"/>
              <a:buChar char="n"/>
              <a:defRPr sz="2600">
                <a:solidFill>
                  <a:schemeClr val="tx1"/>
                </a:solidFill>
                <a:latin typeface="Arial" charset="0"/>
              </a:defRPr>
            </a:lvl2pPr>
            <a:lvl3pPr marL="1143000" indent="-228600">
              <a:spcBef>
                <a:spcPct val="20000"/>
              </a:spcBef>
              <a:buClr>
                <a:schemeClr val="hlink"/>
              </a:buClr>
              <a:buSzPct val="55000"/>
              <a:buFont typeface="Wingdings" pitchFamily="2" charset="2"/>
              <a:buChar char="n"/>
              <a:defRPr sz="2400">
                <a:solidFill>
                  <a:schemeClr val="tx1"/>
                </a:solidFill>
                <a:latin typeface="Arial" charset="0"/>
              </a:defRPr>
            </a:lvl3pPr>
            <a:lvl4pPr marL="1600200" indent="-228600">
              <a:spcBef>
                <a:spcPct val="20000"/>
              </a:spcBef>
              <a:buClr>
                <a:schemeClr val="accent2"/>
              </a:buClr>
              <a:buFont typeface="Wingdings" pitchFamily="2" charset="2"/>
              <a:buChar char="§"/>
              <a:defRPr sz="2000">
                <a:solidFill>
                  <a:schemeClr val="tx1"/>
                </a:solidFill>
                <a:latin typeface="Arial" charset="0"/>
              </a:defRPr>
            </a:lvl4pPr>
            <a:lvl5pPr marL="2057400" indent="-228600">
              <a:spcBef>
                <a:spcPct val="20000"/>
              </a:spcBef>
              <a:buClr>
                <a:schemeClr val="tx1"/>
              </a:buClr>
              <a:buSzPct val="85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tx1"/>
              </a:buClr>
              <a:buSzPct val="85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tx1"/>
              </a:buClr>
              <a:buSzPct val="85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tx1"/>
              </a:buClr>
              <a:buSzPct val="85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tx1"/>
              </a:buClr>
              <a:buSzPct val="85000"/>
              <a:buFont typeface="Wingdings" pitchFamily="2" charset="2"/>
              <a:buChar char="§"/>
              <a:defRPr sz="2000">
                <a:solidFill>
                  <a:schemeClr val="tx1"/>
                </a:solidFill>
                <a:latin typeface="Arial" charset="0"/>
              </a:defRPr>
            </a:lvl9pPr>
          </a:lstStyle>
          <a:p>
            <a:pPr>
              <a:spcBef>
                <a:spcPct val="0"/>
              </a:spcBef>
              <a:buClrTx/>
              <a:buSzTx/>
              <a:buFontTx/>
              <a:buNone/>
            </a:pPr>
            <a:fld id="{5A3F4B4C-5F77-4B45-A12F-98FD0F401745}" type="slidenum">
              <a:rPr lang="en-US" altLang="en-US" sz="1000" smtClean="0">
                <a:cs typeface="Arial" charset="0"/>
              </a:rPr>
              <a:pPr>
                <a:spcBef>
                  <a:spcPct val="0"/>
                </a:spcBef>
                <a:buClrTx/>
                <a:buSzTx/>
                <a:buFontTx/>
                <a:buNone/>
              </a:pPr>
              <a:t>5</a:t>
            </a:fld>
            <a:endParaRPr lang="en-US" altLang="en-US" sz="1000" smtClean="0">
              <a:cs typeface="Arial" charset="0"/>
            </a:endParaRPr>
          </a:p>
        </p:txBody>
      </p:sp>
      <p:sp>
        <p:nvSpPr>
          <p:cNvPr id="13315" name="Rectangle 2"/>
          <p:cNvSpPr>
            <a:spLocks noGrp="1" noChangeArrowheads="1"/>
          </p:cNvSpPr>
          <p:nvPr>
            <p:ph type="title"/>
          </p:nvPr>
        </p:nvSpPr>
        <p:spPr>
          <a:xfrm>
            <a:off x="539750" y="981075"/>
            <a:ext cx="7308850" cy="549275"/>
          </a:xfrm>
        </p:spPr>
        <p:txBody>
          <a:bodyPr>
            <a:normAutofit fontScale="90000"/>
          </a:bodyPr>
          <a:lstStyle/>
          <a:p>
            <a:pPr eaLnBrk="1" hangingPunct="1"/>
            <a:r>
              <a:rPr lang="en-GB" altLang="en-US" smtClean="0"/>
              <a:t>Mechanisms of breathing – Expiration</a:t>
            </a:r>
            <a:endParaRPr lang="en-US" altLang="en-US" smtClean="0"/>
          </a:p>
        </p:txBody>
      </p:sp>
      <p:sp>
        <p:nvSpPr>
          <p:cNvPr id="13316" name="Text Box 6"/>
          <p:cNvSpPr txBox="1">
            <a:spLocks noChangeArrowheads="1"/>
          </p:cNvSpPr>
          <p:nvPr/>
        </p:nvSpPr>
        <p:spPr bwMode="auto">
          <a:xfrm>
            <a:off x="3995738" y="1916113"/>
            <a:ext cx="35290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75000"/>
              <a:buFont typeface="Wingdings" pitchFamily="2" charset="2"/>
              <a:buChar char="n"/>
              <a:defRPr sz="3100">
                <a:solidFill>
                  <a:schemeClr val="tx1"/>
                </a:solidFill>
                <a:latin typeface="Arial" charset="0"/>
              </a:defRPr>
            </a:lvl1pPr>
            <a:lvl2pPr marL="742950" indent="-285750">
              <a:spcBef>
                <a:spcPct val="20000"/>
              </a:spcBef>
              <a:buClr>
                <a:schemeClr val="accent1"/>
              </a:buClr>
              <a:buSzPct val="65000"/>
              <a:buFont typeface="Wingdings" pitchFamily="2" charset="2"/>
              <a:buChar char="n"/>
              <a:defRPr sz="2600">
                <a:solidFill>
                  <a:schemeClr val="tx1"/>
                </a:solidFill>
                <a:latin typeface="Arial" charset="0"/>
              </a:defRPr>
            </a:lvl2pPr>
            <a:lvl3pPr marL="1143000" indent="-228600">
              <a:spcBef>
                <a:spcPct val="20000"/>
              </a:spcBef>
              <a:buClr>
                <a:schemeClr val="hlink"/>
              </a:buClr>
              <a:buSzPct val="55000"/>
              <a:buFont typeface="Wingdings" pitchFamily="2" charset="2"/>
              <a:buChar char="n"/>
              <a:defRPr sz="2400">
                <a:solidFill>
                  <a:schemeClr val="tx1"/>
                </a:solidFill>
                <a:latin typeface="Arial" charset="0"/>
              </a:defRPr>
            </a:lvl3pPr>
            <a:lvl4pPr marL="1600200" indent="-228600">
              <a:spcBef>
                <a:spcPct val="20000"/>
              </a:spcBef>
              <a:buClr>
                <a:schemeClr val="accent2"/>
              </a:buClr>
              <a:buFont typeface="Wingdings" pitchFamily="2" charset="2"/>
              <a:buChar char="§"/>
              <a:defRPr sz="2000">
                <a:solidFill>
                  <a:schemeClr val="tx1"/>
                </a:solidFill>
                <a:latin typeface="Arial" charset="0"/>
              </a:defRPr>
            </a:lvl4pPr>
            <a:lvl5pPr marL="2057400" indent="-228600">
              <a:spcBef>
                <a:spcPct val="20000"/>
              </a:spcBef>
              <a:buClr>
                <a:schemeClr val="tx1"/>
              </a:buClr>
              <a:buSzPct val="85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tx1"/>
              </a:buClr>
              <a:buSzPct val="85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tx1"/>
              </a:buClr>
              <a:buSzPct val="85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tx1"/>
              </a:buClr>
              <a:buSzPct val="85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tx1"/>
              </a:buClr>
              <a:buSzPct val="85000"/>
              <a:buFont typeface="Wingdings" pitchFamily="2" charset="2"/>
              <a:buChar char="§"/>
              <a:defRPr sz="2000">
                <a:solidFill>
                  <a:schemeClr val="tx1"/>
                </a:solidFill>
                <a:latin typeface="Arial" charset="0"/>
              </a:defRPr>
            </a:lvl9pPr>
          </a:lstStyle>
          <a:p>
            <a:pPr>
              <a:spcBef>
                <a:spcPct val="50000"/>
              </a:spcBef>
              <a:buClrTx/>
              <a:buSzTx/>
              <a:buFontTx/>
              <a:buNone/>
            </a:pPr>
            <a:r>
              <a:rPr lang="en-GB" altLang="en-US" sz="2400" b="0" i="0"/>
              <a:t>When you breathe out:</a:t>
            </a:r>
          </a:p>
        </p:txBody>
      </p:sp>
      <p:sp>
        <p:nvSpPr>
          <p:cNvPr id="51208" name="Text Box 8"/>
          <p:cNvSpPr txBox="1">
            <a:spLocks noChangeArrowheads="1"/>
          </p:cNvSpPr>
          <p:nvPr/>
        </p:nvSpPr>
        <p:spPr bwMode="auto">
          <a:xfrm>
            <a:off x="3924300" y="2565400"/>
            <a:ext cx="4968875"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55600" indent="-355600">
              <a:spcBef>
                <a:spcPct val="20000"/>
              </a:spcBef>
              <a:buClr>
                <a:schemeClr val="accent2"/>
              </a:buClr>
              <a:buSzPct val="75000"/>
              <a:buFont typeface="Wingdings" pitchFamily="2" charset="2"/>
              <a:buChar char="n"/>
              <a:defRPr sz="3100">
                <a:solidFill>
                  <a:schemeClr val="tx1"/>
                </a:solidFill>
                <a:latin typeface="Arial" charset="0"/>
              </a:defRPr>
            </a:lvl1pPr>
            <a:lvl2pPr marL="742950" indent="-285750">
              <a:spcBef>
                <a:spcPct val="20000"/>
              </a:spcBef>
              <a:buClr>
                <a:schemeClr val="accent1"/>
              </a:buClr>
              <a:buSzPct val="65000"/>
              <a:buFont typeface="Wingdings" pitchFamily="2" charset="2"/>
              <a:buChar char="n"/>
              <a:defRPr sz="2600">
                <a:solidFill>
                  <a:schemeClr val="tx1"/>
                </a:solidFill>
                <a:latin typeface="Arial" charset="0"/>
              </a:defRPr>
            </a:lvl2pPr>
            <a:lvl3pPr marL="1143000" indent="-228600">
              <a:spcBef>
                <a:spcPct val="20000"/>
              </a:spcBef>
              <a:buClr>
                <a:schemeClr val="hlink"/>
              </a:buClr>
              <a:buSzPct val="55000"/>
              <a:buFont typeface="Wingdings" pitchFamily="2" charset="2"/>
              <a:buChar char="n"/>
              <a:defRPr sz="2400">
                <a:solidFill>
                  <a:schemeClr val="tx1"/>
                </a:solidFill>
                <a:latin typeface="Arial" charset="0"/>
              </a:defRPr>
            </a:lvl3pPr>
            <a:lvl4pPr marL="1600200" indent="-228600">
              <a:spcBef>
                <a:spcPct val="20000"/>
              </a:spcBef>
              <a:buClr>
                <a:schemeClr val="accent2"/>
              </a:buClr>
              <a:buFont typeface="Wingdings" pitchFamily="2" charset="2"/>
              <a:buChar char="§"/>
              <a:defRPr sz="2000">
                <a:solidFill>
                  <a:schemeClr val="tx1"/>
                </a:solidFill>
                <a:latin typeface="Arial" charset="0"/>
              </a:defRPr>
            </a:lvl4pPr>
            <a:lvl5pPr marL="2057400" indent="-228600">
              <a:spcBef>
                <a:spcPct val="20000"/>
              </a:spcBef>
              <a:buClr>
                <a:schemeClr val="tx1"/>
              </a:buClr>
              <a:buSzPct val="85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tx1"/>
              </a:buClr>
              <a:buSzPct val="85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tx1"/>
              </a:buClr>
              <a:buSzPct val="85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tx1"/>
              </a:buClr>
              <a:buSzPct val="85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tx1"/>
              </a:buClr>
              <a:buSzPct val="85000"/>
              <a:buFont typeface="Wingdings" pitchFamily="2" charset="2"/>
              <a:buChar char="§"/>
              <a:defRPr sz="2000">
                <a:solidFill>
                  <a:schemeClr val="tx1"/>
                </a:solidFill>
                <a:latin typeface="Arial" charset="0"/>
              </a:defRPr>
            </a:lvl9pPr>
          </a:lstStyle>
          <a:p>
            <a:pPr eaLnBrk="1" hangingPunct="1">
              <a:spcBef>
                <a:spcPct val="30000"/>
              </a:spcBef>
              <a:buClrTx/>
              <a:buSzTx/>
              <a:buFontTx/>
              <a:buBlip>
                <a:blip r:embed="rId2"/>
              </a:buBlip>
            </a:pPr>
            <a:r>
              <a:rPr lang="en-GB" altLang="en-US" sz="2000" i="0">
                <a:solidFill>
                  <a:srgbClr val="FF6600"/>
                </a:solidFill>
              </a:rPr>
              <a:t>Intercostal muscles</a:t>
            </a:r>
            <a:r>
              <a:rPr lang="en-GB" altLang="en-US" sz="2000" b="0" i="0">
                <a:solidFill>
                  <a:srgbClr val="010066"/>
                </a:solidFill>
              </a:rPr>
              <a:t> </a:t>
            </a:r>
            <a:r>
              <a:rPr lang="en-GB" altLang="en-US" sz="2000" b="0" i="0"/>
              <a:t>between the ribs relax so that the chest walls move in and down.</a:t>
            </a:r>
          </a:p>
          <a:p>
            <a:pPr eaLnBrk="1" hangingPunct="1">
              <a:spcBef>
                <a:spcPct val="30000"/>
              </a:spcBef>
              <a:buClrTx/>
              <a:buSzTx/>
              <a:buFontTx/>
              <a:buBlip>
                <a:blip r:embed="rId2"/>
              </a:buBlip>
            </a:pPr>
            <a:r>
              <a:rPr lang="en-GB" altLang="en-US" sz="2000" b="0" i="0"/>
              <a:t>The</a:t>
            </a:r>
            <a:r>
              <a:rPr lang="en-GB" altLang="en-US" sz="2000" b="0" i="0">
                <a:solidFill>
                  <a:srgbClr val="010066"/>
                </a:solidFill>
              </a:rPr>
              <a:t> </a:t>
            </a:r>
            <a:r>
              <a:rPr lang="en-GB" altLang="en-US" sz="2000" i="0">
                <a:solidFill>
                  <a:srgbClr val="FF6600"/>
                </a:solidFill>
              </a:rPr>
              <a:t>diaphragm</a:t>
            </a:r>
            <a:r>
              <a:rPr lang="en-GB" altLang="en-US" sz="2000" b="0" i="0">
                <a:solidFill>
                  <a:srgbClr val="010066"/>
                </a:solidFill>
              </a:rPr>
              <a:t> </a:t>
            </a:r>
            <a:r>
              <a:rPr lang="en-GB" altLang="en-US" sz="2000" b="0" i="0"/>
              <a:t>muscle below the lungs relaxes and bulges up, reducing the size of the chest. </a:t>
            </a:r>
          </a:p>
          <a:p>
            <a:pPr eaLnBrk="1" hangingPunct="1">
              <a:spcBef>
                <a:spcPct val="30000"/>
              </a:spcBef>
              <a:buClrTx/>
              <a:buSzTx/>
              <a:buFontTx/>
              <a:buBlip>
                <a:blip r:embed="rId2"/>
              </a:buBlip>
            </a:pPr>
            <a:r>
              <a:rPr lang="en-GB" altLang="en-US" sz="2000" b="0" i="0"/>
              <a:t>The</a:t>
            </a:r>
            <a:r>
              <a:rPr lang="en-GB" altLang="en-US" sz="2000" b="0" i="0">
                <a:solidFill>
                  <a:srgbClr val="010066"/>
                </a:solidFill>
              </a:rPr>
              <a:t> </a:t>
            </a:r>
            <a:r>
              <a:rPr lang="en-GB" altLang="en-US" sz="2000" i="0">
                <a:solidFill>
                  <a:srgbClr val="FF6600"/>
                </a:solidFill>
              </a:rPr>
              <a:t>lungs decrease in size</a:t>
            </a:r>
            <a:r>
              <a:rPr lang="en-GB" altLang="en-US" sz="2000" b="0" i="0"/>
              <a:t>, so the pressure inside increases and air is pushed up the trachea and out through the nose or mouth.</a:t>
            </a:r>
          </a:p>
        </p:txBody>
      </p:sp>
      <p:pic>
        <p:nvPicPr>
          <p:cNvPr id="51209" name="Picture 9" descr="next_btn_colour">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8675" y="6096000"/>
            <a:ext cx="62865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10" name="Picture 10" descr="lungs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6375" y="2276475"/>
            <a:ext cx="2378075" cy="280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11" name="Text Box 11"/>
          <p:cNvSpPr txBox="1">
            <a:spLocks noChangeArrowheads="1"/>
          </p:cNvSpPr>
          <p:nvPr/>
        </p:nvSpPr>
        <p:spPr bwMode="auto">
          <a:xfrm>
            <a:off x="1403350" y="4941888"/>
            <a:ext cx="2016125" cy="109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75000"/>
              <a:buFont typeface="Wingdings" pitchFamily="2" charset="2"/>
              <a:buChar char="n"/>
              <a:defRPr sz="3100">
                <a:solidFill>
                  <a:schemeClr val="tx1"/>
                </a:solidFill>
                <a:latin typeface="Arial" charset="0"/>
              </a:defRPr>
            </a:lvl1pPr>
            <a:lvl2pPr marL="742950" indent="-285750">
              <a:spcBef>
                <a:spcPct val="20000"/>
              </a:spcBef>
              <a:buClr>
                <a:schemeClr val="accent1"/>
              </a:buClr>
              <a:buSzPct val="65000"/>
              <a:buFont typeface="Wingdings" pitchFamily="2" charset="2"/>
              <a:buChar char="n"/>
              <a:defRPr sz="2600">
                <a:solidFill>
                  <a:schemeClr val="tx1"/>
                </a:solidFill>
                <a:latin typeface="Arial" charset="0"/>
              </a:defRPr>
            </a:lvl2pPr>
            <a:lvl3pPr marL="1143000" indent="-228600">
              <a:spcBef>
                <a:spcPct val="20000"/>
              </a:spcBef>
              <a:buClr>
                <a:schemeClr val="hlink"/>
              </a:buClr>
              <a:buSzPct val="55000"/>
              <a:buFont typeface="Wingdings" pitchFamily="2" charset="2"/>
              <a:buChar char="n"/>
              <a:defRPr sz="2400">
                <a:solidFill>
                  <a:schemeClr val="tx1"/>
                </a:solidFill>
                <a:latin typeface="Arial" charset="0"/>
              </a:defRPr>
            </a:lvl3pPr>
            <a:lvl4pPr marL="1600200" indent="-228600">
              <a:spcBef>
                <a:spcPct val="20000"/>
              </a:spcBef>
              <a:buClr>
                <a:schemeClr val="accent2"/>
              </a:buClr>
              <a:buFont typeface="Wingdings" pitchFamily="2" charset="2"/>
              <a:buChar char="§"/>
              <a:defRPr sz="2000">
                <a:solidFill>
                  <a:schemeClr val="tx1"/>
                </a:solidFill>
                <a:latin typeface="Arial" charset="0"/>
              </a:defRPr>
            </a:lvl4pPr>
            <a:lvl5pPr marL="2057400" indent="-228600">
              <a:spcBef>
                <a:spcPct val="20000"/>
              </a:spcBef>
              <a:buClr>
                <a:schemeClr val="tx1"/>
              </a:buClr>
              <a:buSzPct val="85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tx1"/>
              </a:buClr>
              <a:buSzPct val="85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tx1"/>
              </a:buClr>
              <a:buSzPct val="85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tx1"/>
              </a:buClr>
              <a:buSzPct val="85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tx1"/>
              </a:buClr>
              <a:buSzPct val="85000"/>
              <a:buFont typeface="Wingdings" pitchFamily="2" charset="2"/>
              <a:buChar char="§"/>
              <a:defRPr sz="2000">
                <a:solidFill>
                  <a:schemeClr val="tx1"/>
                </a:solidFill>
                <a:latin typeface="Arial" charset="0"/>
              </a:defRPr>
            </a:lvl9pPr>
          </a:lstStyle>
          <a:p>
            <a:pPr algn="ctr">
              <a:spcBef>
                <a:spcPct val="50000"/>
              </a:spcBef>
              <a:buClrTx/>
              <a:buSzTx/>
              <a:buFontTx/>
              <a:buNone/>
            </a:pPr>
            <a:r>
              <a:rPr lang="en-GB" altLang="en-US" sz="2200" b="0">
                <a:solidFill>
                  <a:schemeClr val="folHlink"/>
                </a:solidFill>
              </a:rPr>
              <a:t>Diaphragm relaxes and bulges up</a:t>
            </a:r>
          </a:p>
        </p:txBody>
      </p:sp>
      <p:sp>
        <p:nvSpPr>
          <p:cNvPr id="51212" name="Line 12"/>
          <p:cNvSpPr>
            <a:spLocks noChangeShapeType="1"/>
          </p:cNvSpPr>
          <p:nvPr/>
        </p:nvSpPr>
        <p:spPr bwMode="auto">
          <a:xfrm flipV="1">
            <a:off x="2555875" y="4508500"/>
            <a:ext cx="144463" cy="504825"/>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51213" name="Text Box 13"/>
          <p:cNvSpPr txBox="1">
            <a:spLocks noChangeArrowheads="1"/>
          </p:cNvSpPr>
          <p:nvPr/>
        </p:nvSpPr>
        <p:spPr bwMode="auto">
          <a:xfrm>
            <a:off x="323850" y="1916113"/>
            <a:ext cx="2089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75000"/>
              <a:buFont typeface="Wingdings" pitchFamily="2" charset="2"/>
              <a:buChar char="n"/>
              <a:defRPr sz="3100">
                <a:solidFill>
                  <a:schemeClr val="tx1"/>
                </a:solidFill>
                <a:latin typeface="Arial" charset="0"/>
              </a:defRPr>
            </a:lvl1pPr>
            <a:lvl2pPr marL="742950" indent="-285750">
              <a:spcBef>
                <a:spcPct val="20000"/>
              </a:spcBef>
              <a:buClr>
                <a:schemeClr val="accent1"/>
              </a:buClr>
              <a:buSzPct val="65000"/>
              <a:buFont typeface="Wingdings" pitchFamily="2" charset="2"/>
              <a:buChar char="n"/>
              <a:defRPr sz="2600">
                <a:solidFill>
                  <a:schemeClr val="tx1"/>
                </a:solidFill>
                <a:latin typeface="Arial" charset="0"/>
              </a:defRPr>
            </a:lvl2pPr>
            <a:lvl3pPr marL="1143000" indent="-228600">
              <a:spcBef>
                <a:spcPct val="20000"/>
              </a:spcBef>
              <a:buClr>
                <a:schemeClr val="hlink"/>
              </a:buClr>
              <a:buSzPct val="55000"/>
              <a:buFont typeface="Wingdings" pitchFamily="2" charset="2"/>
              <a:buChar char="n"/>
              <a:defRPr sz="2400">
                <a:solidFill>
                  <a:schemeClr val="tx1"/>
                </a:solidFill>
                <a:latin typeface="Arial" charset="0"/>
              </a:defRPr>
            </a:lvl3pPr>
            <a:lvl4pPr marL="1600200" indent="-228600">
              <a:spcBef>
                <a:spcPct val="20000"/>
              </a:spcBef>
              <a:buClr>
                <a:schemeClr val="accent2"/>
              </a:buClr>
              <a:buFont typeface="Wingdings" pitchFamily="2" charset="2"/>
              <a:buChar char="§"/>
              <a:defRPr sz="2000">
                <a:solidFill>
                  <a:schemeClr val="tx1"/>
                </a:solidFill>
                <a:latin typeface="Arial" charset="0"/>
              </a:defRPr>
            </a:lvl4pPr>
            <a:lvl5pPr marL="2057400" indent="-228600">
              <a:spcBef>
                <a:spcPct val="20000"/>
              </a:spcBef>
              <a:buClr>
                <a:schemeClr val="tx1"/>
              </a:buClr>
              <a:buSzPct val="85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tx1"/>
              </a:buClr>
              <a:buSzPct val="85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tx1"/>
              </a:buClr>
              <a:buSzPct val="85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tx1"/>
              </a:buClr>
              <a:buSzPct val="85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tx1"/>
              </a:buClr>
              <a:buSzPct val="85000"/>
              <a:buFont typeface="Wingdings" pitchFamily="2" charset="2"/>
              <a:buChar char="§"/>
              <a:defRPr sz="2000">
                <a:solidFill>
                  <a:schemeClr val="tx1"/>
                </a:solidFill>
                <a:latin typeface="Arial" charset="0"/>
              </a:defRPr>
            </a:lvl9pPr>
          </a:lstStyle>
          <a:p>
            <a:pPr algn="ctr">
              <a:spcBef>
                <a:spcPct val="50000"/>
              </a:spcBef>
              <a:buClrTx/>
              <a:buSzTx/>
              <a:buFontTx/>
              <a:buNone/>
            </a:pPr>
            <a:r>
              <a:rPr lang="en-GB" altLang="en-US" sz="2200" b="0">
                <a:solidFill>
                  <a:schemeClr val="folHlink"/>
                </a:solidFill>
              </a:rPr>
              <a:t>Ribs move in and down</a:t>
            </a:r>
          </a:p>
        </p:txBody>
      </p:sp>
      <p:sp>
        <p:nvSpPr>
          <p:cNvPr id="51214" name="Line 14"/>
          <p:cNvSpPr>
            <a:spLocks noChangeShapeType="1"/>
          </p:cNvSpPr>
          <p:nvPr/>
        </p:nvSpPr>
        <p:spPr bwMode="auto">
          <a:xfrm>
            <a:off x="1476375" y="2708275"/>
            <a:ext cx="504825" cy="21590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51215" name="AutoShape 15"/>
          <p:cNvSpPr>
            <a:spLocks noChangeArrowheads="1"/>
          </p:cNvSpPr>
          <p:nvPr/>
        </p:nvSpPr>
        <p:spPr bwMode="auto">
          <a:xfrm>
            <a:off x="2555875" y="1916113"/>
            <a:ext cx="215900" cy="503237"/>
          </a:xfrm>
          <a:prstGeom prst="upArrow">
            <a:avLst>
              <a:gd name="adj1" fmla="val 50000"/>
              <a:gd name="adj2" fmla="val 58272"/>
            </a:avLst>
          </a:prstGeom>
          <a:gradFill rotWithShape="1">
            <a:gsLst>
              <a:gs pos="0">
                <a:srgbClr val="0066FF"/>
              </a:gs>
              <a:gs pos="100000">
                <a:srgbClr val="DDEEFF"/>
              </a:gs>
            </a:gsLst>
            <a:lin ang="5400000" scaled="1"/>
          </a:gradFill>
          <a:ln w="15875" algn="ctr">
            <a:solidFill>
              <a:schemeClr val="tx1"/>
            </a:solidFill>
            <a:miter lim="800000"/>
            <a:headEnd/>
            <a:tailEnd/>
          </a:ln>
        </p:spPr>
        <p:txBody>
          <a:bodyPr vert="eaVert" wrap="none" anchor="ctr"/>
          <a:lstStyle>
            <a:lvl1pPr>
              <a:spcBef>
                <a:spcPct val="20000"/>
              </a:spcBef>
              <a:buClr>
                <a:schemeClr val="accent2"/>
              </a:buClr>
              <a:buSzPct val="75000"/>
              <a:buFont typeface="Wingdings" pitchFamily="2" charset="2"/>
              <a:buChar char="n"/>
              <a:defRPr sz="3100">
                <a:solidFill>
                  <a:schemeClr val="tx1"/>
                </a:solidFill>
                <a:latin typeface="Arial" charset="0"/>
              </a:defRPr>
            </a:lvl1pPr>
            <a:lvl2pPr marL="742950" indent="-285750">
              <a:spcBef>
                <a:spcPct val="20000"/>
              </a:spcBef>
              <a:buClr>
                <a:schemeClr val="accent1"/>
              </a:buClr>
              <a:buSzPct val="65000"/>
              <a:buFont typeface="Wingdings" pitchFamily="2" charset="2"/>
              <a:buChar char="n"/>
              <a:defRPr sz="2600">
                <a:solidFill>
                  <a:schemeClr val="tx1"/>
                </a:solidFill>
                <a:latin typeface="Arial" charset="0"/>
              </a:defRPr>
            </a:lvl2pPr>
            <a:lvl3pPr marL="1143000" indent="-228600">
              <a:spcBef>
                <a:spcPct val="20000"/>
              </a:spcBef>
              <a:buClr>
                <a:schemeClr val="hlink"/>
              </a:buClr>
              <a:buSzPct val="55000"/>
              <a:buFont typeface="Wingdings" pitchFamily="2" charset="2"/>
              <a:buChar char="n"/>
              <a:defRPr sz="2400">
                <a:solidFill>
                  <a:schemeClr val="tx1"/>
                </a:solidFill>
                <a:latin typeface="Arial" charset="0"/>
              </a:defRPr>
            </a:lvl3pPr>
            <a:lvl4pPr marL="1600200" indent="-228600">
              <a:spcBef>
                <a:spcPct val="20000"/>
              </a:spcBef>
              <a:buClr>
                <a:schemeClr val="accent2"/>
              </a:buClr>
              <a:buFont typeface="Wingdings" pitchFamily="2" charset="2"/>
              <a:buChar char="§"/>
              <a:defRPr sz="2000">
                <a:solidFill>
                  <a:schemeClr val="tx1"/>
                </a:solidFill>
                <a:latin typeface="Arial" charset="0"/>
              </a:defRPr>
            </a:lvl4pPr>
            <a:lvl5pPr marL="2057400" indent="-228600">
              <a:spcBef>
                <a:spcPct val="20000"/>
              </a:spcBef>
              <a:buClr>
                <a:schemeClr val="tx1"/>
              </a:buClr>
              <a:buSzPct val="85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tx1"/>
              </a:buClr>
              <a:buSzPct val="85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tx1"/>
              </a:buClr>
              <a:buSzPct val="85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tx1"/>
              </a:buClr>
              <a:buSzPct val="85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tx1"/>
              </a:buClr>
              <a:buSzPct val="85000"/>
              <a:buFont typeface="Wingdings" pitchFamily="2" charset="2"/>
              <a:buChar char="§"/>
              <a:defRPr sz="2000">
                <a:solidFill>
                  <a:schemeClr val="tx1"/>
                </a:solidFill>
                <a:latin typeface="Arial" charset="0"/>
              </a:defRPr>
            </a:lvl9pPr>
          </a:lstStyle>
          <a:p>
            <a:pPr>
              <a:spcBef>
                <a:spcPct val="0"/>
              </a:spcBef>
              <a:buClrTx/>
              <a:buSzTx/>
              <a:buFontTx/>
              <a:buNone/>
            </a:pPr>
            <a:endParaRPr lang="en-US" altLang="en-US" sz="2400"/>
          </a:p>
        </p:txBody>
      </p:sp>
    </p:spTree>
    <p:extLst>
      <p:ext uri="{BB962C8B-B14F-4D97-AF65-F5344CB8AC3E}">
        <p14:creationId xmlns:p14="http://schemas.microsoft.com/office/powerpoint/2010/main" val="40083348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208">
                                            <p:txEl>
                                              <p:pRg st="0" end="0"/>
                                            </p:txEl>
                                          </p:spTgt>
                                        </p:tgtEl>
                                        <p:attrNameLst>
                                          <p:attrName>style.visibility</p:attrName>
                                        </p:attrNameLst>
                                      </p:cBhvr>
                                      <p:to>
                                        <p:strVal val="visible"/>
                                      </p:to>
                                    </p:set>
                                    <p:anim calcmode="lin" valueType="num">
                                      <p:cBhvr additive="base">
                                        <p:cTn id="7" dur="500" fill="hold"/>
                                        <p:tgtEl>
                                          <p:spTgt spid="5120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208">
                                            <p:txEl>
                                              <p:pRg st="0" end="0"/>
                                            </p:txEl>
                                          </p:spTgt>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10" presetClass="entr" presetSubtype="0" fill="hold" nodeType="afterEffect">
                                  <p:stCondLst>
                                    <p:cond delay="0"/>
                                  </p:stCondLst>
                                  <p:childTnLst>
                                    <p:set>
                                      <p:cBhvr>
                                        <p:cTn id="11" dur="1" fill="hold">
                                          <p:stCondLst>
                                            <p:cond delay="0"/>
                                          </p:stCondLst>
                                        </p:cTn>
                                        <p:tgtEl>
                                          <p:spTgt spid="51210"/>
                                        </p:tgtEl>
                                        <p:attrNameLst>
                                          <p:attrName>style.visibility</p:attrName>
                                        </p:attrNameLst>
                                      </p:cBhvr>
                                      <p:to>
                                        <p:strVal val="visible"/>
                                      </p:to>
                                    </p:set>
                                    <p:animEffect transition="in" filter="fade">
                                      <p:cBhvr>
                                        <p:cTn id="12" dur="500"/>
                                        <p:tgtEl>
                                          <p:spTgt spid="5121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1214"/>
                                        </p:tgtEl>
                                        <p:attrNameLst>
                                          <p:attrName>style.visibility</p:attrName>
                                        </p:attrNameLst>
                                      </p:cBhvr>
                                      <p:to>
                                        <p:strVal val="visible"/>
                                      </p:to>
                                    </p:set>
                                    <p:animEffect transition="in" filter="fade">
                                      <p:cBhvr>
                                        <p:cTn id="15" dur="500"/>
                                        <p:tgtEl>
                                          <p:spTgt spid="5121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1213"/>
                                        </p:tgtEl>
                                        <p:attrNameLst>
                                          <p:attrName>style.visibility</p:attrName>
                                        </p:attrNameLst>
                                      </p:cBhvr>
                                      <p:to>
                                        <p:strVal val="visible"/>
                                      </p:to>
                                    </p:set>
                                    <p:animEffect transition="in" filter="fade">
                                      <p:cBhvr>
                                        <p:cTn id="18" dur="500"/>
                                        <p:tgtEl>
                                          <p:spTgt spid="51213"/>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51208">
                                            <p:txEl>
                                              <p:pRg st="1" end="1"/>
                                            </p:txEl>
                                          </p:spTgt>
                                        </p:tgtEl>
                                        <p:attrNameLst>
                                          <p:attrName>style.visibility</p:attrName>
                                        </p:attrNameLst>
                                      </p:cBhvr>
                                      <p:to>
                                        <p:strVal val="visible"/>
                                      </p:to>
                                    </p:set>
                                    <p:anim calcmode="lin" valueType="num">
                                      <p:cBhvr additive="base">
                                        <p:cTn id="23" dur="500" fill="hold"/>
                                        <p:tgtEl>
                                          <p:spTgt spid="51208">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1208">
                                            <p:txEl>
                                              <p:pRg st="1" end="1"/>
                                            </p:txEl>
                                          </p:spTgt>
                                        </p:tgtEl>
                                        <p:attrNameLst>
                                          <p:attrName>ppt_y</p:attrName>
                                        </p:attrNameLst>
                                      </p:cBhvr>
                                      <p:tavLst>
                                        <p:tav tm="0">
                                          <p:val>
                                            <p:strVal val="1+#ppt_h/2"/>
                                          </p:val>
                                        </p:tav>
                                        <p:tav tm="100000">
                                          <p:val>
                                            <p:strVal val="#ppt_y"/>
                                          </p:val>
                                        </p:tav>
                                      </p:tavLst>
                                    </p:anim>
                                  </p:childTnLst>
                                </p:cTn>
                              </p:par>
                            </p:childTnLst>
                          </p:cTn>
                        </p:par>
                        <p:par>
                          <p:cTn id="25" fill="hold" nodeType="afterGroup">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51211"/>
                                        </p:tgtEl>
                                        <p:attrNameLst>
                                          <p:attrName>style.visibility</p:attrName>
                                        </p:attrNameLst>
                                      </p:cBhvr>
                                      <p:to>
                                        <p:strVal val="visible"/>
                                      </p:to>
                                    </p:set>
                                    <p:animEffect transition="in" filter="fade">
                                      <p:cBhvr>
                                        <p:cTn id="28" dur="500"/>
                                        <p:tgtEl>
                                          <p:spTgt spid="5121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1212"/>
                                        </p:tgtEl>
                                        <p:attrNameLst>
                                          <p:attrName>style.visibility</p:attrName>
                                        </p:attrNameLst>
                                      </p:cBhvr>
                                      <p:to>
                                        <p:strVal val="visible"/>
                                      </p:to>
                                    </p:set>
                                    <p:animEffect transition="in" filter="fade">
                                      <p:cBhvr>
                                        <p:cTn id="31" dur="500"/>
                                        <p:tgtEl>
                                          <p:spTgt spid="51212"/>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51208">
                                            <p:txEl>
                                              <p:pRg st="2" end="2"/>
                                            </p:txEl>
                                          </p:spTgt>
                                        </p:tgtEl>
                                        <p:attrNameLst>
                                          <p:attrName>style.visibility</p:attrName>
                                        </p:attrNameLst>
                                      </p:cBhvr>
                                      <p:to>
                                        <p:strVal val="visible"/>
                                      </p:to>
                                    </p:set>
                                    <p:anim calcmode="lin" valueType="num">
                                      <p:cBhvr additive="base">
                                        <p:cTn id="36" dur="500" fill="hold"/>
                                        <p:tgtEl>
                                          <p:spTgt spid="51208">
                                            <p:txEl>
                                              <p:pRg st="2" end="2"/>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51208">
                                            <p:txEl>
                                              <p:pRg st="2" end="2"/>
                                            </p:txEl>
                                          </p:spTgt>
                                        </p:tgtEl>
                                        <p:attrNameLst>
                                          <p:attrName>ppt_y</p:attrName>
                                        </p:attrNameLst>
                                      </p:cBhvr>
                                      <p:tavLst>
                                        <p:tav tm="0">
                                          <p:val>
                                            <p:strVal val="1+#ppt_h/2"/>
                                          </p:val>
                                        </p:tav>
                                        <p:tav tm="100000">
                                          <p:val>
                                            <p:strVal val="#ppt_y"/>
                                          </p:val>
                                        </p:tav>
                                      </p:tavLst>
                                    </p:anim>
                                  </p:childTnLst>
                                </p:cTn>
                              </p:par>
                            </p:childTnLst>
                          </p:cTn>
                        </p:par>
                        <p:par>
                          <p:cTn id="38" fill="hold" nodeType="afterGroup">
                            <p:stCondLst>
                              <p:cond delay="500"/>
                            </p:stCondLst>
                            <p:childTnLst>
                              <p:par>
                                <p:cTn id="39" presetID="2" presetClass="entr" presetSubtype="4" fill="hold" grpId="0" nodeType="afterEffect">
                                  <p:stCondLst>
                                    <p:cond delay="0"/>
                                  </p:stCondLst>
                                  <p:childTnLst>
                                    <p:set>
                                      <p:cBhvr>
                                        <p:cTn id="40" dur="1" fill="hold">
                                          <p:stCondLst>
                                            <p:cond delay="0"/>
                                          </p:stCondLst>
                                        </p:cTn>
                                        <p:tgtEl>
                                          <p:spTgt spid="51215"/>
                                        </p:tgtEl>
                                        <p:attrNameLst>
                                          <p:attrName>style.visibility</p:attrName>
                                        </p:attrNameLst>
                                      </p:cBhvr>
                                      <p:to>
                                        <p:strVal val="visible"/>
                                      </p:to>
                                    </p:set>
                                    <p:anim calcmode="lin" valueType="num">
                                      <p:cBhvr additive="base">
                                        <p:cTn id="41" dur="500" fill="hold"/>
                                        <p:tgtEl>
                                          <p:spTgt spid="51215"/>
                                        </p:tgtEl>
                                        <p:attrNameLst>
                                          <p:attrName>ppt_x</p:attrName>
                                        </p:attrNameLst>
                                      </p:cBhvr>
                                      <p:tavLst>
                                        <p:tav tm="0">
                                          <p:val>
                                            <p:strVal val="#ppt_x"/>
                                          </p:val>
                                        </p:tav>
                                        <p:tav tm="100000">
                                          <p:val>
                                            <p:strVal val="#ppt_x"/>
                                          </p:val>
                                        </p:tav>
                                      </p:tavLst>
                                    </p:anim>
                                    <p:anim calcmode="lin" valueType="num">
                                      <p:cBhvr additive="base">
                                        <p:cTn id="42" dur="500" fill="hold"/>
                                        <p:tgtEl>
                                          <p:spTgt spid="51215"/>
                                        </p:tgtEl>
                                        <p:attrNameLst>
                                          <p:attrName>ppt_y</p:attrName>
                                        </p:attrNameLst>
                                      </p:cBhvr>
                                      <p:tavLst>
                                        <p:tav tm="0">
                                          <p:val>
                                            <p:strVal val="1+#ppt_h/2"/>
                                          </p:val>
                                        </p:tav>
                                        <p:tav tm="100000">
                                          <p:val>
                                            <p:strVal val="#ppt_y"/>
                                          </p:val>
                                        </p:tav>
                                      </p:tavLst>
                                    </p:anim>
                                  </p:childTnLst>
                                </p:cTn>
                              </p:par>
                              <p:par>
                                <p:cTn id="43" presetID="1" presetClass="entr" presetSubtype="0" fill="hold" nodeType="withEffect">
                                  <p:stCondLst>
                                    <p:cond delay="0"/>
                                  </p:stCondLst>
                                  <p:childTnLst>
                                    <p:set>
                                      <p:cBhvr>
                                        <p:cTn id="44" dur="1" fill="hold">
                                          <p:stCondLst>
                                            <p:cond delay="0"/>
                                          </p:stCondLst>
                                        </p:cTn>
                                        <p:tgtEl>
                                          <p:spTgt spid="512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8" grpId="0" build="p"/>
      <p:bldP spid="51211" grpId="0"/>
      <p:bldP spid="51212" grpId="0" animBg="1"/>
      <p:bldP spid="51213" grpId="0"/>
      <p:bldP spid="51214" grpId="0" animBg="1"/>
      <p:bldP spid="512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44624"/>
            <a:ext cx="7239000" cy="1143000"/>
          </a:xfrm>
        </p:spPr>
        <p:txBody>
          <a:bodyPr/>
          <a:lstStyle/>
          <a:p>
            <a:pPr eaLnBrk="1" fontAlgn="auto" hangingPunct="1">
              <a:spcAft>
                <a:spcPts val="0"/>
              </a:spcAft>
              <a:defRPr/>
            </a:pPr>
            <a:r>
              <a:rPr lang="en-GB" dirty="0" smtClean="0"/>
              <a:t>Complete this table …</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06850968"/>
              </p:ext>
            </p:extLst>
          </p:nvPr>
        </p:nvGraphicFramePr>
        <p:xfrm>
          <a:off x="457200" y="1609725"/>
          <a:ext cx="8219256" cy="4658519"/>
        </p:xfrm>
        <a:graphic>
          <a:graphicData uri="http://schemas.openxmlformats.org/drawingml/2006/table">
            <a:tbl>
              <a:tblPr firstRow="1" firstCol="1" bandRow="1">
                <a:tableStyleId>{ED083AE6-46FA-4A59-8FB0-9F97EB10719F}</a:tableStyleId>
              </a:tblPr>
              <a:tblGrid>
                <a:gridCol w="2054814"/>
                <a:gridCol w="2126631"/>
                <a:gridCol w="1982997"/>
                <a:gridCol w="2054814"/>
              </a:tblGrid>
              <a:tr h="635159">
                <a:tc>
                  <a:txBody>
                    <a:bodyPr/>
                    <a:lstStyle/>
                    <a:p>
                      <a:pPr algn="ctr"/>
                      <a:endParaRPr lang="en-GB" dirty="0"/>
                    </a:p>
                  </a:txBody>
                  <a:tcPr/>
                </a:tc>
                <a:tc>
                  <a:txBody>
                    <a:bodyPr/>
                    <a:lstStyle/>
                    <a:p>
                      <a:pPr algn="ctr"/>
                      <a:r>
                        <a:rPr lang="en-GB" dirty="0" smtClean="0"/>
                        <a:t>INTERCOSTALS/RIBS</a:t>
                      </a:r>
                      <a:endParaRPr lang="en-GB" dirty="0"/>
                    </a:p>
                  </a:txBody>
                  <a:tcPr/>
                </a:tc>
                <a:tc>
                  <a:txBody>
                    <a:bodyPr/>
                    <a:lstStyle/>
                    <a:p>
                      <a:pPr algn="ctr"/>
                      <a:r>
                        <a:rPr lang="en-GB" dirty="0" smtClean="0"/>
                        <a:t>DIAPHRAGM</a:t>
                      </a:r>
                      <a:endParaRPr lang="en-GB" dirty="0"/>
                    </a:p>
                  </a:txBody>
                  <a:tcPr/>
                </a:tc>
                <a:tc>
                  <a:txBody>
                    <a:bodyPr/>
                    <a:lstStyle/>
                    <a:p>
                      <a:pPr algn="ctr"/>
                      <a:r>
                        <a:rPr lang="en-GB" dirty="0" smtClean="0"/>
                        <a:t>LUNGS</a:t>
                      </a:r>
                      <a:endParaRPr lang="en-GB" dirty="0"/>
                    </a:p>
                  </a:txBody>
                  <a:tcPr/>
                </a:tc>
              </a:tr>
              <a:tr h="1996214">
                <a:tc>
                  <a:txBody>
                    <a:bodyPr/>
                    <a:lstStyle/>
                    <a:p>
                      <a:pPr algn="ctr"/>
                      <a:endParaRPr lang="en-GB" dirty="0" smtClean="0"/>
                    </a:p>
                    <a:p>
                      <a:pPr algn="ctr"/>
                      <a:endParaRPr lang="en-GB" dirty="0" smtClean="0"/>
                    </a:p>
                    <a:p>
                      <a:pPr algn="ctr"/>
                      <a:endParaRPr lang="en-GB" dirty="0" smtClean="0"/>
                    </a:p>
                    <a:p>
                      <a:pPr algn="ctr"/>
                      <a:r>
                        <a:rPr lang="en-GB" dirty="0" smtClean="0"/>
                        <a:t>INSPIRATION</a:t>
                      </a:r>
                      <a:endParaRPr lang="en-GB" dirty="0"/>
                    </a:p>
                  </a:txBody>
                  <a:tcPr/>
                </a:tc>
                <a:tc>
                  <a:txBody>
                    <a:bodyPr/>
                    <a:lstStyle/>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a:p>
                  </a:txBody>
                  <a:tcPr/>
                </a:tc>
                <a:tc>
                  <a:txBody>
                    <a:bodyPr/>
                    <a:lstStyle/>
                    <a:p>
                      <a:pPr algn="ctr"/>
                      <a:endParaRPr lang="en-GB" dirty="0"/>
                    </a:p>
                  </a:txBody>
                  <a:tcPr/>
                </a:tc>
                <a:tc>
                  <a:txBody>
                    <a:bodyPr/>
                    <a:lstStyle/>
                    <a:p>
                      <a:pPr algn="ctr"/>
                      <a:endParaRPr lang="en-GB"/>
                    </a:p>
                  </a:txBody>
                  <a:tcPr/>
                </a:tc>
              </a:tr>
              <a:tr h="1996214">
                <a:tc>
                  <a:txBody>
                    <a:bodyPr/>
                    <a:lstStyle/>
                    <a:p>
                      <a:pPr algn="ctr"/>
                      <a:endParaRPr lang="en-GB" dirty="0" smtClean="0"/>
                    </a:p>
                    <a:p>
                      <a:pPr algn="ctr"/>
                      <a:endParaRPr lang="en-GB" dirty="0" smtClean="0"/>
                    </a:p>
                    <a:p>
                      <a:pPr algn="ctr"/>
                      <a:endParaRPr lang="en-GB" dirty="0" smtClean="0"/>
                    </a:p>
                    <a:p>
                      <a:pPr algn="ctr"/>
                      <a:r>
                        <a:rPr lang="en-GB" dirty="0" smtClean="0"/>
                        <a:t>EXPIRATION</a:t>
                      </a:r>
                      <a:endParaRPr lang="en-GB" dirty="0"/>
                    </a:p>
                  </a:txBody>
                  <a:tcPr/>
                </a:tc>
                <a:tc>
                  <a:txBody>
                    <a:bodyPr/>
                    <a:lstStyle/>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a:p>
                  </a:txBody>
                  <a:tcPr/>
                </a:tc>
                <a:tc>
                  <a:txBody>
                    <a:bodyPr/>
                    <a:lstStyle/>
                    <a:p>
                      <a:pPr algn="ctr"/>
                      <a:endParaRPr lang="en-GB"/>
                    </a:p>
                  </a:txBody>
                  <a:tcPr/>
                </a:tc>
                <a:tc>
                  <a:txBody>
                    <a:bodyPr/>
                    <a:lstStyle/>
                    <a:p>
                      <a:pPr algn="ctr"/>
                      <a:endParaRPr lang="en-GB" dirty="0"/>
                    </a:p>
                  </a:txBody>
                  <a:tcPr/>
                </a:tc>
              </a:tr>
            </a:tbl>
          </a:graphicData>
        </a:graphic>
      </p:graphicFrame>
    </p:spTree>
    <p:extLst>
      <p:ext uri="{BB962C8B-B14F-4D97-AF65-F5344CB8AC3E}">
        <p14:creationId xmlns:p14="http://schemas.microsoft.com/office/powerpoint/2010/main" val="40698697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75000"/>
              <a:buFont typeface="Wingdings" pitchFamily="2" charset="2"/>
              <a:buChar char="n"/>
              <a:defRPr sz="3100">
                <a:solidFill>
                  <a:schemeClr val="tx1"/>
                </a:solidFill>
                <a:latin typeface="Arial" charset="0"/>
              </a:defRPr>
            </a:lvl1pPr>
            <a:lvl2pPr marL="742950" indent="-285750">
              <a:spcBef>
                <a:spcPct val="20000"/>
              </a:spcBef>
              <a:buClr>
                <a:schemeClr val="accent1"/>
              </a:buClr>
              <a:buSzPct val="65000"/>
              <a:buFont typeface="Wingdings" pitchFamily="2" charset="2"/>
              <a:buChar char="n"/>
              <a:defRPr sz="2600">
                <a:solidFill>
                  <a:schemeClr val="tx1"/>
                </a:solidFill>
                <a:latin typeface="Arial" charset="0"/>
              </a:defRPr>
            </a:lvl2pPr>
            <a:lvl3pPr marL="1143000" indent="-228600">
              <a:spcBef>
                <a:spcPct val="20000"/>
              </a:spcBef>
              <a:buClr>
                <a:schemeClr val="hlink"/>
              </a:buClr>
              <a:buSzPct val="55000"/>
              <a:buFont typeface="Wingdings" pitchFamily="2" charset="2"/>
              <a:buChar char="n"/>
              <a:defRPr sz="2400">
                <a:solidFill>
                  <a:schemeClr val="tx1"/>
                </a:solidFill>
                <a:latin typeface="Arial" charset="0"/>
              </a:defRPr>
            </a:lvl3pPr>
            <a:lvl4pPr marL="1600200" indent="-228600">
              <a:spcBef>
                <a:spcPct val="20000"/>
              </a:spcBef>
              <a:buClr>
                <a:schemeClr val="accent2"/>
              </a:buClr>
              <a:buFont typeface="Wingdings" pitchFamily="2" charset="2"/>
              <a:buChar char="§"/>
              <a:defRPr sz="2000">
                <a:solidFill>
                  <a:schemeClr val="tx1"/>
                </a:solidFill>
                <a:latin typeface="Arial" charset="0"/>
              </a:defRPr>
            </a:lvl4pPr>
            <a:lvl5pPr marL="2057400" indent="-228600">
              <a:spcBef>
                <a:spcPct val="20000"/>
              </a:spcBef>
              <a:buClr>
                <a:schemeClr val="tx1"/>
              </a:buClr>
              <a:buSzPct val="85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tx1"/>
              </a:buClr>
              <a:buSzPct val="85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tx1"/>
              </a:buClr>
              <a:buSzPct val="85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tx1"/>
              </a:buClr>
              <a:buSzPct val="85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tx1"/>
              </a:buClr>
              <a:buSzPct val="85000"/>
              <a:buFont typeface="Wingdings" pitchFamily="2" charset="2"/>
              <a:buChar char="§"/>
              <a:defRPr sz="2000">
                <a:solidFill>
                  <a:schemeClr val="tx1"/>
                </a:solidFill>
                <a:latin typeface="Arial" charset="0"/>
              </a:defRPr>
            </a:lvl9pPr>
          </a:lstStyle>
          <a:p>
            <a:pPr>
              <a:spcBef>
                <a:spcPct val="0"/>
              </a:spcBef>
              <a:buClrTx/>
              <a:buSzTx/>
              <a:buFontTx/>
              <a:buNone/>
            </a:pPr>
            <a:fld id="{CD128508-ABBA-4F2E-B2EE-27AF2F2C9B65}" type="slidenum">
              <a:rPr lang="en-US" altLang="en-US" sz="1000" smtClean="0">
                <a:cs typeface="Arial" charset="0"/>
              </a:rPr>
              <a:pPr>
                <a:spcBef>
                  <a:spcPct val="0"/>
                </a:spcBef>
                <a:buClrTx/>
                <a:buSzTx/>
                <a:buFontTx/>
                <a:buNone/>
              </a:pPr>
              <a:t>7</a:t>
            </a:fld>
            <a:endParaRPr lang="en-US" altLang="en-US" sz="1000" smtClean="0">
              <a:cs typeface="Arial" charset="0"/>
            </a:endParaRPr>
          </a:p>
        </p:txBody>
      </p:sp>
      <p:sp>
        <p:nvSpPr>
          <p:cNvPr id="14339" name="Rectangle 2"/>
          <p:cNvSpPr>
            <a:spLocks noGrp="1" noChangeArrowheads="1"/>
          </p:cNvSpPr>
          <p:nvPr>
            <p:ph type="title"/>
          </p:nvPr>
        </p:nvSpPr>
        <p:spPr/>
        <p:txBody>
          <a:bodyPr/>
          <a:lstStyle/>
          <a:p>
            <a:pPr eaLnBrk="1" hangingPunct="1"/>
            <a:r>
              <a:rPr lang="en-GB" altLang="en-US" smtClean="0"/>
              <a:t>Breathing during exercise</a:t>
            </a:r>
            <a:endParaRPr lang="en-US" altLang="en-US" smtClean="0"/>
          </a:p>
        </p:txBody>
      </p:sp>
      <p:pic>
        <p:nvPicPr>
          <p:cNvPr id="73734" name="Picture 6" descr="next_btn_colour">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8675" y="6096000"/>
            <a:ext cx="62865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5" name="Text Box 7"/>
          <p:cNvSpPr txBox="1">
            <a:spLocks noChangeArrowheads="1"/>
          </p:cNvSpPr>
          <p:nvPr/>
        </p:nvSpPr>
        <p:spPr bwMode="auto">
          <a:xfrm>
            <a:off x="395288" y="1844675"/>
            <a:ext cx="5400675" cy="421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75000"/>
              <a:buFont typeface="Wingdings" pitchFamily="2" charset="2"/>
              <a:buChar char="n"/>
              <a:defRPr sz="3100">
                <a:solidFill>
                  <a:schemeClr val="tx1"/>
                </a:solidFill>
                <a:latin typeface="Arial" charset="0"/>
              </a:defRPr>
            </a:lvl1pPr>
            <a:lvl2pPr marL="742950" indent="-285750">
              <a:spcBef>
                <a:spcPct val="20000"/>
              </a:spcBef>
              <a:buClr>
                <a:schemeClr val="accent1"/>
              </a:buClr>
              <a:buSzPct val="65000"/>
              <a:buFont typeface="Wingdings" pitchFamily="2" charset="2"/>
              <a:buChar char="n"/>
              <a:defRPr sz="2600">
                <a:solidFill>
                  <a:schemeClr val="tx1"/>
                </a:solidFill>
                <a:latin typeface="Arial" charset="0"/>
              </a:defRPr>
            </a:lvl2pPr>
            <a:lvl3pPr marL="1143000" indent="-228600">
              <a:spcBef>
                <a:spcPct val="20000"/>
              </a:spcBef>
              <a:buClr>
                <a:schemeClr val="hlink"/>
              </a:buClr>
              <a:buSzPct val="55000"/>
              <a:buFont typeface="Wingdings" pitchFamily="2" charset="2"/>
              <a:buChar char="n"/>
              <a:defRPr sz="2400">
                <a:solidFill>
                  <a:schemeClr val="tx1"/>
                </a:solidFill>
                <a:latin typeface="Arial" charset="0"/>
              </a:defRPr>
            </a:lvl3pPr>
            <a:lvl4pPr marL="1600200" indent="-228600">
              <a:spcBef>
                <a:spcPct val="20000"/>
              </a:spcBef>
              <a:buClr>
                <a:schemeClr val="accent2"/>
              </a:buClr>
              <a:buFont typeface="Wingdings" pitchFamily="2" charset="2"/>
              <a:buChar char="§"/>
              <a:defRPr sz="2000">
                <a:solidFill>
                  <a:schemeClr val="tx1"/>
                </a:solidFill>
                <a:latin typeface="Arial" charset="0"/>
              </a:defRPr>
            </a:lvl4pPr>
            <a:lvl5pPr marL="2057400" indent="-228600">
              <a:spcBef>
                <a:spcPct val="20000"/>
              </a:spcBef>
              <a:buClr>
                <a:schemeClr val="tx1"/>
              </a:buClr>
              <a:buSzPct val="85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tx1"/>
              </a:buClr>
              <a:buSzPct val="85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tx1"/>
              </a:buClr>
              <a:buSzPct val="85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tx1"/>
              </a:buClr>
              <a:buSzPct val="85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tx1"/>
              </a:buClr>
              <a:buSzPct val="85000"/>
              <a:buFont typeface="Wingdings" pitchFamily="2" charset="2"/>
              <a:buChar char="§"/>
              <a:defRPr sz="2000">
                <a:solidFill>
                  <a:schemeClr val="tx1"/>
                </a:solidFill>
                <a:latin typeface="Arial" charset="0"/>
              </a:defRPr>
            </a:lvl9pPr>
          </a:lstStyle>
          <a:p>
            <a:pPr>
              <a:spcBef>
                <a:spcPct val="30000"/>
              </a:spcBef>
              <a:buClrTx/>
              <a:buSzTx/>
              <a:buFontTx/>
              <a:buNone/>
            </a:pPr>
            <a:r>
              <a:rPr lang="en-GB" altLang="en-US" sz="2000" b="0" i="0">
                <a:solidFill>
                  <a:schemeClr val="folHlink"/>
                </a:solidFill>
              </a:rPr>
              <a:t>During exercise the muscle cells</a:t>
            </a:r>
            <a:r>
              <a:rPr lang="en-GB" altLang="en-US" sz="2000">
                <a:solidFill>
                  <a:schemeClr val="folHlink"/>
                </a:solidFill>
              </a:rPr>
              <a:t> </a:t>
            </a:r>
            <a:r>
              <a:rPr lang="en-GB" altLang="en-US" sz="2000" b="0" i="0">
                <a:solidFill>
                  <a:schemeClr val="folHlink"/>
                </a:solidFill>
              </a:rPr>
              <a:t>use up more </a:t>
            </a:r>
            <a:r>
              <a:rPr lang="en-GB" altLang="en-US" sz="2000" i="0">
                <a:solidFill>
                  <a:srgbClr val="FF6600"/>
                </a:solidFill>
              </a:rPr>
              <a:t>oxygen</a:t>
            </a:r>
            <a:r>
              <a:rPr lang="en-GB" altLang="en-US" sz="2000" b="0" i="0">
                <a:solidFill>
                  <a:schemeClr val="folHlink"/>
                </a:solidFill>
              </a:rPr>
              <a:t> and produce increased amounts of </a:t>
            </a:r>
            <a:r>
              <a:rPr lang="en-GB" altLang="en-US" sz="2000" i="0">
                <a:solidFill>
                  <a:srgbClr val="FF6600"/>
                </a:solidFill>
              </a:rPr>
              <a:t>carbon dioxide</a:t>
            </a:r>
            <a:r>
              <a:rPr lang="en-GB" altLang="en-US" sz="2000" b="0" i="0">
                <a:solidFill>
                  <a:schemeClr val="folHlink"/>
                </a:solidFill>
              </a:rPr>
              <a:t>.</a:t>
            </a:r>
          </a:p>
          <a:p>
            <a:pPr>
              <a:spcBef>
                <a:spcPct val="30000"/>
              </a:spcBef>
              <a:buClrTx/>
              <a:buSzTx/>
              <a:buFontTx/>
              <a:buNone/>
            </a:pPr>
            <a:endParaRPr lang="en-GB" altLang="en-US" sz="2000" b="0" i="0">
              <a:solidFill>
                <a:schemeClr val="folHlink"/>
              </a:solidFill>
            </a:endParaRPr>
          </a:p>
          <a:p>
            <a:pPr>
              <a:spcBef>
                <a:spcPct val="30000"/>
              </a:spcBef>
              <a:buClrTx/>
              <a:buSzTx/>
              <a:buFontTx/>
              <a:buNone/>
            </a:pPr>
            <a:r>
              <a:rPr lang="en-GB" altLang="en-US" sz="2000" b="0" i="0">
                <a:solidFill>
                  <a:schemeClr val="folHlink"/>
                </a:solidFill>
              </a:rPr>
              <a:t>Your lungs and heart have to </a:t>
            </a:r>
            <a:r>
              <a:rPr lang="en-GB" altLang="en-US" sz="2000" i="0">
                <a:solidFill>
                  <a:srgbClr val="FF6600"/>
                </a:solidFill>
              </a:rPr>
              <a:t>work harder</a:t>
            </a:r>
            <a:r>
              <a:rPr lang="en-GB" altLang="en-US" sz="2000" b="0" i="0">
                <a:solidFill>
                  <a:schemeClr val="folHlink"/>
                </a:solidFill>
              </a:rPr>
              <a:t> to supply the extra oxygen and remove the carbon dioxide.</a:t>
            </a:r>
          </a:p>
          <a:p>
            <a:pPr>
              <a:spcBef>
                <a:spcPct val="30000"/>
              </a:spcBef>
              <a:buClrTx/>
              <a:buSzTx/>
              <a:buFontTx/>
              <a:buNone/>
            </a:pPr>
            <a:endParaRPr lang="en-GB" altLang="en-US" sz="2000" b="0" i="0">
              <a:solidFill>
                <a:schemeClr val="folHlink"/>
              </a:solidFill>
            </a:endParaRPr>
          </a:p>
          <a:p>
            <a:pPr>
              <a:spcBef>
                <a:spcPct val="30000"/>
              </a:spcBef>
              <a:buClrTx/>
              <a:buSzTx/>
              <a:buFontTx/>
              <a:buNone/>
            </a:pPr>
            <a:r>
              <a:rPr lang="en-GB" altLang="en-US" sz="2000" b="0" i="0">
                <a:solidFill>
                  <a:schemeClr val="folHlink"/>
                </a:solidFill>
              </a:rPr>
              <a:t>Your breathing rate increases and you breathe more deeply.</a:t>
            </a:r>
          </a:p>
          <a:p>
            <a:pPr>
              <a:spcBef>
                <a:spcPct val="30000"/>
              </a:spcBef>
              <a:buClrTx/>
              <a:buSzTx/>
              <a:buFontTx/>
              <a:buNone/>
            </a:pPr>
            <a:r>
              <a:rPr lang="en-GB" altLang="en-US" sz="2000" b="0" i="0">
                <a:solidFill>
                  <a:schemeClr val="folHlink"/>
                </a:solidFill>
              </a:rPr>
              <a:t>Heart rate also increases in order to transport the oxygenated blood to the muscles.</a:t>
            </a:r>
          </a:p>
        </p:txBody>
      </p:sp>
      <p:pic>
        <p:nvPicPr>
          <p:cNvPr id="73737" name="Picture 9" descr="3230353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59463" y="1844675"/>
            <a:ext cx="2600325" cy="388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89487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3735">
                                            <p:txEl>
                                              <p:pRg st="2" end="2"/>
                                            </p:txEl>
                                          </p:spTgt>
                                        </p:tgtEl>
                                        <p:attrNameLst>
                                          <p:attrName>style.visibility</p:attrName>
                                        </p:attrNameLst>
                                      </p:cBhvr>
                                      <p:to>
                                        <p:strVal val="visible"/>
                                      </p:to>
                                    </p:set>
                                    <p:animEffect transition="in" filter="checkerboard(across)">
                                      <p:cBhvr>
                                        <p:cTn id="7" dur="500"/>
                                        <p:tgtEl>
                                          <p:spTgt spid="73735">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3737"/>
                                        </p:tgtEl>
                                        <p:attrNameLst>
                                          <p:attrName>style.visibility</p:attrName>
                                        </p:attrNameLst>
                                      </p:cBhvr>
                                      <p:to>
                                        <p:strVal val="visible"/>
                                      </p:to>
                                    </p:set>
                                    <p:animEffect transition="in" filter="fade">
                                      <p:cBhvr>
                                        <p:cTn id="10" dur="500"/>
                                        <p:tgtEl>
                                          <p:spTgt spid="7373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73735">
                                            <p:txEl>
                                              <p:pRg st="4" end="4"/>
                                            </p:txEl>
                                          </p:spTgt>
                                        </p:tgtEl>
                                        <p:attrNameLst>
                                          <p:attrName>style.visibility</p:attrName>
                                        </p:attrNameLst>
                                      </p:cBhvr>
                                      <p:to>
                                        <p:strVal val="visible"/>
                                      </p:to>
                                    </p:set>
                                    <p:animEffect transition="in" filter="checkerboard(across)">
                                      <p:cBhvr>
                                        <p:cTn id="15" dur="500"/>
                                        <p:tgtEl>
                                          <p:spTgt spid="73735">
                                            <p:txEl>
                                              <p:pRg st="4" end="4"/>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73735">
                                            <p:txEl>
                                              <p:pRg st="5" end="5"/>
                                            </p:txEl>
                                          </p:spTgt>
                                        </p:tgtEl>
                                        <p:attrNameLst>
                                          <p:attrName>style.visibility</p:attrName>
                                        </p:attrNameLst>
                                      </p:cBhvr>
                                      <p:to>
                                        <p:strVal val="visible"/>
                                      </p:to>
                                    </p:set>
                                    <p:animEffect transition="in" filter="checkerboard(across)">
                                      <p:cBhvr>
                                        <p:cTn id="20" dur="500"/>
                                        <p:tgtEl>
                                          <p:spTgt spid="73735">
                                            <p:txEl>
                                              <p:pRg st="5" end="5"/>
                                            </p:txEl>
                                          </p:spTgt>
                                        </p:tgtEl>
                                      </p:cBhvr>
                                    </p:animEffect>
                                  </p:childTnLst>
                                </p:cTn>
                              </p:par>
                              <p:par>
                                <p:cTn id="21" presetID="1" presetClass="entr" presetSubtype="0" fill="hold" nodeType="withEffect">
                                  <p:stCondLst>
                                    <p:cond delay="0"/>
                                  </p:stCondLst>
                                  <p:childTnLst>
                                    <p:set>
                                      <p:cBhvr>
                                        <p:cTn id="22" dur="1" fill="hold">
                                          <p:stCondLst>
                                            <p:cond delay="0"/>
                                          </p:stCondLst>
                                        </p:cTn>
                                        <p:tgtEl>
                                          <p:spTgt spid="737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75000"/>
              <a:buFont typeface="Wingdings" pitchFamily="2" charset="2"/>
              <a:buChar char="n"/>
              <a:defRPr sz="3100">
                <a:solidFill>
                  <a:schemeClr val="tx1"/>
                </a:solidFill>
                <a:latin typeface="Arial" charset="0"/>
              </a:defRPr>
            </a:lvl1pPr>
            <a:lvl2pPr marL="742950" indent="-285750">
              <a:spcBef>
                <a:spcPct val="20000"/>
              </a:spcBef>
              <a:buClr>
                <a:schemeClr val="accent1"/>
              </a:buClr>
              <a:buSzPct val="65000"/>
              <a:buFont typeface="Wingdings" pitchFamily="2" charset="2"/>
              <a:buChar char="n"/>
              <a:defRPr sz="2600">
                <a:solidFill>
                  <a:schemeClr val="tx1"/>
                </a:solidFill>
                <a:latin typeface="Arial" charset="0"/>
              </a:defRPr>
            </a:lvl2pPr>
            <a:lvl3pPr marL="1143000" indent="-228600">
              <a:spcBef>
                <a:spcPct val="20000"/>
              </a:spcBef>
              <a:buClr>
                <a:schemeClr val="hlink"/>
              </a:buClr>
              <a:buSzPct val="55000"/>
              <a:buFont typeface="Wingdings" pitchFamily="2" charset="2"/>
              <a:buChar char="n"/>
              <a:defRPr sz="2400">
                <a:solidFill>
                  <a:schemeClr val="tx1"/>
                </a:solidFill>
                <a:latin typeface="Arial" charset="0"/>
              </a:defRPr>
            </a:lvl3pPr>
            <a:lvl4pPr marL="1600200" indent="-228600">
              <a:spcBef>
                <a:spcPct val="20000"/>
              </a:spcBef>
              <a:buClr>
                <a:schemeClr val="accent2"/>
              </a:buClr>
              <a:buFont typeface="Wingdings" pitchFamily="2" charset="2"/>
              <a:buChar char="§"/>
              <a:defRPr sz="2000">
                <a:solidFill>
                  <a:schemeClr val="tx1"/>
                </a:solidFill>
                <a:latin typeface="Arial" charset="0"/>
              </a:defRPr>
            </a:lvl4pPr>
            <a:lvl5pPr marL="2057400" indent="-228600">
              <a:spcBef>
                <a:spcPct val="20000"/>
              </a:spcBef>
              <a:buClr>
                <a:schemeClr val="tx1"/>
              </a:buClr>
              <a:buSzPct val="85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tx1"/>
              </a:buClr>
              <a:buSzPct val="85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tx1"/>
              </a:buClr>
              <a:buSzPct val="85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tx1"/>
              </a:buClr>
              <a:buSzPct val="85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tx1"/>
              </a:buClr>
              <a:buSzPct val="85000"/>
              <a:buFont typeface="Wingdings" pitchFamily="2" charset="2"/>
              <a:buChar char="§"/>
              <a:defRPr sz="2000">
                <a:solidFill>
                  <a:schemeClr val="tx1"/>
                </a:solidFill>
                <a:latin typeface="Arial" charset="0"/>
              </a:defRPr>
            </a:lvl9pPr>
          </a:lstStyle>
          <a:p>
            <a:pPr>
              <a:spcBef>
                <a:spcPct val="0"/>
              </a:spcBef>
              <a:buClrTx/>
              <a:buSzTx/>
              <a:buFontTx/>
              <a:buNone/>
            </a:pPr>
            <a:fld id="{21005C40-BF29-47DE-A3F1-88AAB947D3E4}" type="slidenum">
              <a:rPr lang="en-US" altLang="en-US" sz="1000" smtClean="0">
                <a:cs typeface="Arial" charset="0"/>
              </a:rPr>
              <a:pPr>
                <a:spcBef>
                  <a:spcPct val="0"/>
                </a:spcBef>
                <a:buClrTx/>
                <a:buSzTx/>
                <a:buFontTx/>
                <a:buNone/>
              </a:pPr>
              <a:t>8</a:t>
            </a:fld>
            <a:endParaRPr lang="en-US" altLang="en-US" sz="1000" smtClean="0">
              <a:cs typeface="Arial" charset="0"/>
            </a:endParaRPr>
          </a:p>
        </p:txBody>
      </p:sp>
      <p:sp>
        <p:nvSpPr>
          <p:cNvPr id="15363" name="Rectangle 2"/>
          <p:cNvSpPr>
            <a:spLocks noGrp="1" noChangeArrowheads="1"/>
          </p:cNvSpPr>
          <p:nvPr>
            <p:ph type="title"/>
          </p:nvPr>
        </p:nvSpPr>
        <p:spPr>
          <a:xfrm>
            <a:off x="457200" y="-243408"/>
            <a:ext cx="8229600" cy="1143000"/>
          </a:xfrm>
        </p:spPr>
        <p:txBody>
          <a:bodyPr/>
          <a:lstStyle/>
          <a:p>
            <a:pPr eaLnBrk="1" hangingPunct="1"/>
            <a:r>
              <a:rPr lang="en-GB" altLang="en-US" dirty="0" smtClean="0"/>
              <a:t>Breathing during exercise</a:t>
            </a:r>
            <a:endParaRPr lang="en-US" altLang="en-US" dirty="0" smtClean="0"/>
          </a:p>
        </p:txBody>
      </p:sp>
      <p:pic>
        <p:nvPicPr>
          <p:cNvPr id="99334" name="Picture 6" descr="next_btn_colour">
            <a:hlinkClick r:id="" action="ppaction://hlinkshowjump?jump=nextslide"/>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48675" y="6096000"/>
            <a:ext cx="62865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Text Box 7"/>
          <p:cNvSpPr txBox="1">
            <a:spLocks noChangeArrowheads="1"/>
          </p:cNvSpPr>
          <p:nvPr/>
        </p:nvSpPr>
        <p:spPr bwMode="auto">
          <a:xfrm>
            <a:off x="323850" y="908050"/>
            <a:ext cx="5903913" cy="819150"/>
          </a:xfrm>
          <a:prstGeom prst="rect">
            <a:avLst/>
          </a:prstGeom>
          <a:solidFill>
            <a:srgbClr val="D9E8F7"/>
          </a:solidFill>
          <a:ln w="25400">
            <a:solidFill>
              <a:srgbClr val="000080"/>
            </a:solidFill>
            <a:miter lim="800000"/>
            <a:headEnd/>
            <a:tailEnd/>
          </a:ln>
        </p:spPr>
        <p:txBody>
          <a:bodyPr>
            <a:spAutoFit/>
          </a:bodyPr>
          <a:lstStyle>
            <a:lvl1pPr>
              <a:spcBef>
                <a:spcPct val="20000"/>
              </a:spcBef>
              <a:buClr>
                <a:schemeClr val="accent2"/>
              </a:buClr>
              <a:buSzPct val="75000"/>
              <a:buFont typeface="Wingdings" pitchFamily="2" charset="2"/>
              <a:buChar char="n"/>
              <a:defRPr sz="3100">
                <a:solidFill>
                  <a:schemeClr val="tx1"/>
                </a:solidFill>
                <a:latin typeface="Arial" charset="0"/>
              </a:defRPr>
            </a:lvl1pPr>
            <a:lvl2pPr marL="742950" indent="-285750">
              <a:spcBef>
                <a:spcPct val="20000"/>
              </a:spcBef>
              <a:buClr>
                <a:schemeClr val="accent1"/>
              </a:buClr>
              <a:buSzPct val="65000"/>
              <a:buFont typeface="Wingdings" pitchFamily="2" charset="2"/>
              <a:buChar char="n"/>
              <a:defRPr sz="2600">
                <a:solidFill>
                  <a:schemeClr val="tx1"/>
                </a:solidFill>
                <a:latin typeface="Arial" charset="0"/>
              </a:defRPr>
            </a:lvl2pPr>
            <a:lvl3pPr marL="1143000" indent="-228600">
              <a:spcBef>
                <a:spcPct val="20000"/>
              </a:spcBef>
              <a:buClr>
                <a:schemeClr val="hlink"/>
              </a:buClr>
              <a:buSzPct val="55000"/>
              <a:buFont typeface="Wingdings" pitchFamily="2" charset="2"/>
              <a:buChar char="n"/>
              <a:defRPr sz="2400">
                <a:solidFill>
                  <a:schemeClr val="tx1"/>
                </a:solidFill>
                <a:latin typeface="Arial" charset="0"/>
              </a:defRPr>
            </a:lvl3pPr>
            <a:lvl4pPr marL="1600200" indent="-228600">
              <a:spcBef>
                <a:spcPct val="20000"/>
              </a:spcBef>
              <a:buClr>
                <a:schemeClr val="accent2"/>
              </a:buClr>
              <a:buFont typeface="Wingdings" pitchFamily="2" charset="2"/>
              <a:buChar char="§"/>
              <a:defRPr sz="2000">
                <a:solidFill>
                  <a:schemeClr val="tx1"/>
                </a:solidFill>
                <a:latin typeface="Arial" charset="0"/>
              </a:defRPr>
            </a:lvl4pPr>
            <a:lvl5pPr marL="2057400" indent="-228600">
              <a:spcBef>
                <a:spcPct val="20000"/>
              </a:spcBef>
              <a:buClr>
                <a:schemeClr val="tx1"/>
              </a:buClr>
              <a:buSzPct val="85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tx1"/>
              </a:buClr>
              <a:buSzPct val="85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tx1"/>
              </a:buClr>
              <a:buSzPct val="85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tx1"/>
              </a:buClr>
              <a:buSzPct val="85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tx1"/>
              </a:buClr>
              <a:buSzPct val="85000"/>
              <a:buFont typeface="Wingdings" pitchFamily="2" charset="2"/>
              <a:buChar char="§"/>
              <a:defRPr sz="2000">
                <a:solidFill>
                  <a:schemeClr val="tx1"/>
                </a:solidFill>
                <a:latin typeface="Arial" charset="0"/>
              </a:defRPr>
            </a:lvl9pPr>
          </a:lstStyle>
          <a:p>
            <a:pPr eaLnBrk="1" hangingPunct="1">
              <a:spcBef>
                <a:spcPct val="30000"/>
              </a:spcBef>
              <a:buClrTx/>
              <a:buSzTx/>
              <a:buFontTx/>
              <a:buNone/>
            </a:pPr>
            <a:r>
              <a:rPr lang="en-GB" altLang="en-US" sz="2300" b="0" i="0" dirty="0" smtClean="0">
                <a:solidFill>
                  <a:srgbClr val="010066"/>
                </a:solidFill>
              </a:rPr>
              <a:t>Muscle cell </a:t>
            </a:r>
            <a:r>
              <a:rPr lang="en-GB" altLang="en-US" sz="2300" i="0" dirty="0" smtClean="0">
                <a:solidFill>
                  <a:srgbClr val="FF6600"/>
                </a:solidFill>
              </a:rPr>
              <a:t>respiration increases</a:t>
            </a:r>
            <a:r>
              <a:rPr lang="en-GB" altLang="en-US" sz="2300" b="0" i="0" dirty="0" smtClean="0">
                <a:solidFill>
                  <a:srgbClr val="010066"/>
                </a:solidFill>
              </a:rPr>
              <a:t> – more oxygen is used up and levels of CO</a:t>
            </a:r>
            <a:r>
              <a:rPr lang="en-GB" altLang="en-US" sz="2300" b="0" i="0" baseline="-25000" dirty="0" smtClean="0">
                <a:solidFill>
                  <a:srgbClr val="010066"/>
                </a:solidFill>
              </a:rPr>
              <a:t>2</a:t>
            </a:r>
            <a:r>
              <a:rPr lang="en-GB" altLang="en-US" sz="2300" b="0" i="0" dirty="0" smtClean="0">
                <a:solidFill>
                  <a:srgbClr val="010066"/>
                </a:solidFill>
              </a:rPr>
              <a:t> rise.</a:t>
            </a:r>
            <a:endParaRPr lang="en-GB" altLang="en-US" sz="2300" dirty="0"/>
          </a:p>
        </p:txBody>
      </p:sp>
      <p:sp>
        <p:nvSpPr>
          <p:cNvPr id="99336" name="Text Box 8"/>
          <p:cNvSpPr txBox="1">
            <a:spLocks noChangeArrowheads="1"/>
          </p:cNvSpPr>
          <p:nvPr/>
        </p:nvSpPr>
        <p:spPr bwMode="auto">
          <a:xfrm>
            <a:off x="2195513" y="1989138"/>
            <a:ext cx="6624637" cy="819150"/>
          </a:xfrm>
          <a:prstGeom prst="rect">
            <a:avLst/>
          </a:prstGeom>
          <a:solidFill>
            <a:srgbClr val="D9E8F7"/>
          </a:solidFill>
          <a:ln w="25400" algn="ctr">
            <a:solidFill>
              <a:srgbClr val="000080"/>
            </a:solidFill>
            <a:miter lim="800000"/>
            <a:headEnd/>
            <a:tailEnd/>
          </a:ln>
        </p:spPr>
        <p:txBody>
          <a:bodyPr>
            <a:spAutoFit/>
          </a:bodyPr>
          <a:lstStyle>
            <a:lvl1pPr>
              <a:spcBef>
                <a:spcPct val="20000"/>
              </a:spcBef>
              <a:buClr>
                <a:schemeClr val="accent2"/>
              </a:buClr>
              <a:buSzPct val="75000"/>
              <a:buFont typeface="Wingdings" pitchFamily="2" charset="2"/>
              <a:buChar char="n"/>
              <a:defRPr sz="3100">
                <a:solidFill>
                  <a:schemeClr val="tx1"/>
                </a:solidFill>
                <a:latin typeface="Arial" charset="0"/>
              </a:defRPr>
            </a:lvl1pPr>
            <a:lvl2pPr marL="742950" indent="-285750">
              <a:spcBef>
                <a:spcPct val="20000"/>
              </a:spcBef>
              <a:buClr>
                <a:schemeClr val="accent1"/>
              </a:buClr>
              <a:buSzPct val="65000"/>
              <a:buFont typeface="Wingdings" pitchFamily="2" charset="2"/>
              <a:buChar char="n"/>
              <a:defRPr sz="2600">
                <a:solidFill>
                  <a:schemeClr val="tx1"/>
                </a:solidFill>
                <a:latin typeface="Arial" charset="0"/>
              </a:defRPr>
            </a:lvl2pPr>
            <a:lvl3pPr marL="1143000" indent="-228600">
              <a:spcBef>
                <a:spcPct val="20000"/>
              </a:spcBef>
              <a:buClr>
                <a:schemeClr val="hlink"/>
              </a:buClr>
              <a:buSzPct val="55000"/>
              <a:buFont typeface="Wingdings" pitchFamily="2" charset="2"/>
              <a:buChar char="n"/>
              <a:defRPr sz="2400">
                <a:solidFill>
                  <a:schemeClr val="tx1"/>
                </a:solidFill>
                <a:latin typeface="Arial" charset="0"/>
              </a:defRPr>
            </a:lvl3pPr>
            <a:lvl4pPr marL="1600200" indent="-228600">
              <a:spcBef>
                <a:spcPct val="20000"/>
              </a:spcBef>
              <a:buClr>
                <a:schemeClr val="accent2"/>
              </a:buClr>
              <a:buFont typeface="Wingdings" pitchFamily="2" charset="2"/>
              <a:buChar char="§"/>
              <a:defRPr sz="2000">
                <a:solidFill>
                  <a:schemeClr val="tx1"/>
                </a:solidFill>
                <a:latin typeface="Arial" charset="0"/>
              </a:defRPr>
            </a:lvl4pPr>
            <a:lvl5pPr marL="2057400" indent="-228600">
              <a:spcBef>
                <a:spcPct val="20000"/>
              </a:spcBef>
              <a:buClr>
                <a:schemeClr val="tx1"/>
              </a:buClr>
              <a:buSzPct val="85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tx1"/>
              </a:buClr>
              <a:buSzPct val="85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tx1"/>
              </a:buClr>
              <a:buSzPct val="85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tx1"/>
              </a:buClr>
              <a:buSzPct val="85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tx1"/>
              </a:buClr>
              <a:buSzPct val="85000"/>
              <a:buFont typeface="Wingdings" pitchFamily="2" charset="2"/>
              <a:buChar char="§"/>
              <a:defRPr sz="2000">
                <a:solidFill>
                  <a:schemeClr val="tx1"/>
                </a:solidFill>
                <a:latin typeface="Arial" charset="0"/>
              </a:defRPr>
            </a:lvl9pPr>
          </a:lstStyle>
          <a:p>
            <a:pPr eaLnBrk="1" hangingPunct="1">
              <a:spcBef>
                <a:spcPct val="30000"/>
              </a:spcBef>
              <a:buClrTx/>
              <a:buSzTx/>
              <a:buFontTx/>
              <a:buNone/>
            </a:pPr>
            <a:r>
              <a:rPr lang="en-GB" altLang="en-US" sz="2300" b="0" i="0" dirty="0">
                <a:solidFill>
                  <a:srgbClr val="010066"/>
                </a:solidFill>
              </a:rPr>
              <a:t>   </a:t>
            </a:r>
            <a:r>
              <a:rPr lang="en-GB" altLang="en-US" sz="2300" b="0" i="0" dirty="0" smtClean="0">
                <a:solidFill>
                  <a:srgbClr val="010066"/>
                </a:solidFill>
              </a:rPr>
              <a:t>The </a:t>
            </a:r>
            <a:r>
              <a:rPr lang="en-GB" altLang="en-US" sz="2300" i="0" dirty="0" smtClean="0">
                <a:solidFill>
                  <a:srgbClr val="FF6600"/>
                </a:solidFill>
              </a:rPr>
              <a:t>brain</a:t>
            </a:r>
            <a:r>
              <a:rPr lang="en-GB" altLang="en-US" sz="2300" b="0" i="0" dirty="0" smtClean="0">
                <a:solidFill>
                  <a:srgbClr val="010066"/>
                </a:solidFill>
              </a:rPr>
              <a:t> detects increasing levels of</a:t>
            </a:r>
            <a:r>
              <a:rPr lang="en-GB" altLang="en-US" sz="2300" i="0" dirty="0" smtClean="0">
                <a:solidFill>
                  <a:srgbClr val="FF6600"/>
                </a:solidFill>
              </a:rPr>
              <a:t> CO</a:t>
            </a:r>
            <a:r>
              <a:rPr lang="en-GB" altLang="en-US" sz="2300" i="0" baseline="-25000" dirty="0" smtClean="0">
                <a:solidFill>
                  <a:srgbClr val="FF6600"/>
                </a:solidFill>
              </a:rPr>
              <a:t>2</a:t>
            </a:r>
            <a:r>
              <a:rPr lang="en-GB" altLang="en-US" sz="2300" b="0" i="0" dirty="0" smtClean="0">
                <a:solidFill>
                  <a:srgbClr val="010066"/>
                </a:solidFill>
              </a:rPr>
              <a:t> – a </a:t>
            </a:r>
            <a:br>
              <a:rPr lang="en-GB" altLang="en-US" sz="2300" b="0" i="0" dirty="0" smtClean="0">
                <a:solidFill>
                  <a:srgbClr val="010066"/>
                </a:solidFill>
              </a:rPr>
            </a:br>
            <a:r>
              <a:rPr lang="en-GB" altLang="en-US" sz="2300" b="0" i="0" dirty="0" smtClean="0">
                <a:solidFill>
                  <a:srgbClr val="010066"/>
                </a:solidFill>
              </a:rPr>
              <a:t>   signal is sent to the lungs to increase breathing.</a:t>
            </a:r>
            <a:endParaRPr lang="en-GB" altLang="en-US" sz="2300" b="0" i="0" dirty="0">
              <a:solidFill>
                <a:srgbClr val="010066"/>
              </a:solidFill>
            </a:endParaRPr>
          </a:p>
        </p:txBody>
      </p:sp>
      <p:sp>
        <p:nvSpPr>
          <p:cNvPr id="99337" name="Text Box 9"/>
          <p:cNvSpPr txBox="1">
            <a:spLocks noChangeArrowheads="1"/>
          </p:cNvSpPr>
          <p:nvPr/>
        </p:nvSpPr>
        <p:spPr bwMode="auto">
          <a:xfrm>
            <a:off x="468313" y="2997200"/>
            <a:ext cx="5975350" cy="1169988"/>
          </a:xfrm>
          <a:prstGeom prst="rect">
            <a:avLst/>
          </a:prstGeom>
          <a:solidFill>
            <a:srgbClr val="D9E8F7"/>
          </a:solidFill>
          <a:ln w="25400" algn="ctr">
            <a:solidFill>
              <a:srgbClr val="000080"/>
            </a:solidFill>
            <a:miter lim="800000"/>
            <a:headEnd/>
            <a:tailEnd/>
          </a:ln>
        </p:spPr>
        <p:txBody>
          <a:bodyPr>
            <a:spAutoFit/>
          </a:bodyPr>
          <a:lstStyle>
            <a:lvl1pPr>
              <a:spcBef>
                <a:spcPct val="20000"/>
              </a:spcBef>
              <a:buClr>
                <a:schemeClr val="accent2"/>
              </a:buClr>
              <a:buSzPct val="75000"/>
              <a:buFont typeface="Wingdings" pitchFamily="2" charset="2"/>
              <a:buChar char="n"/>
              <a:defRPr sz="3100">
                <a:solidFill>
                  <a:schemeClr val="tx1"/>
                </a:solidFill>
                <a:latin typeface="Arial" charset="0"/>
              </a:defRPr>
            </a:lvl1pPr>
            <a:lvl2pPr marL="742950" indent="-285750">
              <a:spcBef>
                <a:spcPct val="20000"/>
              </a:spcBef>
              <a:buClr>
                <a:schemeClr val="accent1"/>
              </a:buClr>
              <a:buSzPct val="65000"/>
              <a:buFont typeface="Wingdings" pitchFamily="2" charset="2"/>
              <a:buChar char="n"/>
              <a:defRPr sz="2600">
                <a:solidFill>
                  <a:schemeClr val="tx1"/>
                </a:solidFill>
                <a:latin typeface="Arial" charset="0"/>
              </a:defRPr>
            </a:lvl2pPr>
            <a:lvl3pPr marL="1143000" indent="-228600">
              <a:spcBef>
                <a:spcPct val="20000"/>
              </a:spcBef>
              <a:buClr>
                <a:schemeClr val="hlink"/>
              </a:buClr>
              <a:buSzPct val="55000"/>
              <a:buFont typeface="Wingdings" pitchFamily="2" charset="2"/>
              <a:buChar char="n"/>
              <a:defRPr sz="2400">
                <a:solidFill>
                  <a:schemeClr val="tx1"/>
                </a:solidFill>
                <a:latin typeface="Arial" charset="0"/>
              </a:defRPr>
            </a:lvl3pPr>
            <a:lvl4pPr marL="1600200" indent="-228600">
              <a:spcBef>
                <a:spcPct val="20000"/>
              </a:spcBef>
              <a:buClr>
                <a:schemeClr val="accent2"/>
              </a:buClr>
              <a:buFont typeface="Wingdings" pitchFamily="2" charset="2"/>
              <a:buChar char="§"/>
              <a:defRPr sz="2000">
                <a:solidFill>
                  <a:schemeClr val="tx1"/>
                </a:solidFill>
                <a:latin typeface="Arial" charset="0"/>
              </a:defRPr>
            </a:lvl4pPr>
            <a:lvl5pPr marL="2057400" indent="-228600">
              <a:spcBef>
                <a:spcPct val="20000"/>
              </a:spcBef>
              <a:buClr>
                <a:schemeClr val="tx1"/>
              </a:buClr>
              <a:buSzPct val="85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tx1"/>
              </a:buClr>
              <a:buSzPct val="85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tx1"/>
              </a:buClr>
              <a:buSzPct val="85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tx1"/>
              </a:buClr>
              <a:buSzPct val="85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tx1"/>
              </a:buClr>
              <a:buSzPct val="85000"/>
              <a:buFont typeface="Wingdings" pitchFamily="2" charset="2"/>
              <a:buChar char="§"/>
              <a:defRPr sz="2000">
                <a:solidFill>
                  <a:schemeClr val="tx1"/>
                </a:solidFill>
                <a:latin typeface="Arial" charset="0"/>
              </a:defRPr>
            </a:lvl9pPr>
          </a:lstStyle>
          <a:p>
            <a:pPr eaLnBrk="1" hangingPunct="1">
              <a:spcBef>
                <a:spcPct val="30000"/>
              </a:spcBef>
              <a:buClrTx/>
              <a:buSzTx/>
              <a:buFontTx/>
              <a:buNone/>
            </a:pPr>
            <a:r>
              <a:rPr lang="en-GB" altLang="en-US" sz="2300" i="0" dirty="0" smtClean="0">
                <a:solidFill>
                  <a:srgbClr val="FF6600"/>
                </a:solidFill>
              </a:rPr>
              <a:t>Breathing rate</a:t>
            </a:r>
            <a:r>
              <a:rPr lang="en-GB" altLang="en-US" sz="2300" b="0" i="0" dirty="0" smtClean="0">
                <a:solidFill>
                  <a:srgbClr val="010066"/>
                </a:solidFill>
              </a:rPr>
              <a:t> and the </a:t>
            </a:r>
            <a:r>
              <a:rPr lang="en-GB" altLang="en-US" sz="2300" i="0" dirty="0" smtClean="0">
                <a:solidFill>
                  <a:srgbClr val="FF6600"/>
                </a:solidFill>
              </a:rPr>
              <a:t>volume of air</a:t>
            </a:r>
            <a:r>
              <a:rPr lang="en-GB" altLang="en-US" sz="2300" b="0" i="0" dirty="0" smtClean="0">
                <a:solidFill>
                  <a:srgbClr val="010066"/>
                </a:solidFill>
              </a:rPr>
              <a:t> in each breath increase. This means that </a:t>
            </a:r>
            <a:br>
              <a:rPr lang="en-GB" altLang="en-US" sz="2300" b="0" i="0" dirty="0" smtClean="0">
                <a:solidFill>
                  <a:srgbClr val="010066"/>
                </a:solidFill>
              </a:rPr>
            </a:br>
            <a:r>
              <a:rPr lang="en-GB" altLang="en-US" sz="2300" b="0" i="0" dirty="0" smtClean="0">
                <a:solidFill>
                  <a:srgbClr val="010066"/>
                </a:solidFill>
              </a:rPr>
              <a:t>more </a:t>
            </a:r>
            <a:r>
              <a:rPr lang="en-GB" altLang="en-US" sz="2300" i="0" dirty="0" smtClean="0">
                <a:solidFill>
                  <a:srgbClr val="FF6600"/>
                </a:solidFill>
              </a:rPr>
              <a:t>gaseous exchange</a:t>
            </a:r>
            <a:r>
              <a:rPr lang="en-GB" altLang="en-US" sz="2300" b="0" i="0" dirty="0" smtClean="0">
                <a:solidFill>
                  <a:srgbClr val="010066"/>
                </a:solidFill>
              </a:rPr>
              <a:t> takes place.</a:t>
            </a:r>
            <a:endParaRPr lang="en-GB" altLang="en-US" sz="2300" b="0" i="0" dirty="0">
              <a:solidFill>
                <a:srgbClr val="010066"/>
              </a:solidFill>
            </a:endParaRPr>
          </a:p>
        </p:txBody>
      </p:sp>
      <p:sp>
        <p:nvSpPr>
          <p:cNvPr id="99338" name="Text Box 10"/>
          <p:cNvSpPr txBox="1">
            <a:spLocks noChangeArrowheads="1"/>
          </p:cNvSpPr>
          <p:nvPr/>
        </p:nvSpPr>
        <p:spPr bwMode="auto">
          <a:xfrm>
            <a:off x="3492500" y="4365625"/>
            <a:ext cx="5472113" cy="1169988"/>
          </a:xfrm>
          <a:prstGeom prst="rect">
            <a:avLst/>
          </a:prstGeom>
          <a:solidFill>
            <a:srgbClr val="D9E8F7"/>
          </a:solidFill>
          <a:ln w="25400" algn="ctr">
            <a:solidFill>
              <a:srgbClr val="000080"/>
            </a:solidFill>
            <a:miter lim="800000"/>
            <a:headEnd/>
            <a:tailEnd/>
          </a:ln>
        </p:spPr>
        <p:txBody>
          <a:bodyPr>
            <a:spAutoFit/>
          </a:bodyPr>
          <a:lstStyle>
            <a:lvl1pPr>
              <a:spcBef>
                <a:spcPct val="20000"/>
              </a:spcBef>
              <a:buClr>
                <a:schemeClr val="accent2"/>
              </a:buClr>
              <a:buSzPct val="75000"/>
              <a:buFont typeface="Wingdings" pitchFamily="2" charset="2"/>
              <a:buChar char="n"/>
              <a:defRPr sz="3100">
                <a:solidFill>
                  <a:schemeClr val="tx1"/>
                </a:solidFill>
                <a:latin typeface="Arial" charset="0"/>
              </a:defRPr>
            </a:lvl1pPr>
            <a:lvl2pPr marL="742950" indent="-285750">
              <a:spcBef>
                <a:spcPct val="20000"/>
              </a:spcBef>
              <a:buClr>
                <a:schemeClr val="accent1"/>
              </a:buClr>
              <a:buSzPct val="65000"/>
              <a:buFont typeface="Wingdings" pitchFamily="2" charset="2"/>
              <a:buChar char="n"/>
              <a:defRPr sz="2600">
                <a:solidFill>
                  <a:schemeClr val="tx1"/>
                </a:solidFill>
                <a:latin typeface="Arial" charset="0"/>
              </a:defRPr>
            </a:lvl2pPr>
            <a:lvl3pPr marL="1143000" indent="-228600">
              <a:spcBef>
                <a:spcPct val="20000"/>
              </a:spcBef>
              <a:buClr>
                <a:schemeClr val="hlink"/>
              </a:buClr>
              <a:buSzPct val="55000"/>
              <a:buFont typeface="Wingdings" pitchFamily="2" charset="2"/>
              <a:buChar char="n"/>
              <a:defRPr sz="2400">
                <a:solidFill>
                  <a:schemeClr val="tx1"/>
                </a:solidFill>
                <a:latin typeface="Arial" charset="0"/>
              </a:defRPr>
            </a:lvl3pPr>
            <a:lvl4pPr marL="1600200" indent="-228600">
              <a:spcBef>
                <a:spcPct val="20000"/>
              </a:spcBef>
              <a:buClr>
                <a:schemeClr val="accent2"/>
              </a:buClr>
              <a:buFont typeface="Wingdings" pitchFamily="2" charset="2"/>
              <a:buChar char="§"/>
              <a:defRPr sz="2000">
                <a:solidFill>
                  <a:schemeClr val="tx1"/>
                </a:solidFill>
                <a:latin typeface="Arial" charset="0"/>
              </a:defRPr>
            </a:lvl4pPr>
            <a:lvl5pPr marL="2057400" indent="-228600">
              <a:spcBef>
                <a:spcPct val="20000"/>
              </a:spcBef>
              <a:buClr>
                <a:schemeClr val="tx1"/>
              </a:buClr>
              <a:buSzPct val="85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tx1"/>
              </a:buClr>
              <a:buSzPct val="85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tx1"/>
              </a:buClr>
              <a:buSzPct val="85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tx1"/>
              </a:buClr>
              <a:buSzPct val="85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tx1"/>
              </a:buClr>
              <a:buSzPct val="85000"/>
              <a:buFont typeface="Wingdings" pitchFamily="2" charset="2"/>
              <a:buChar char="§"/>
              <a:defRPr sz="2000">
                <a:solidFill>
                  <a:schemeClr val="tx1"/>
                </a:solidFill>
                <a:latin typeface="Arial" charset="0"/>
              </a:defRPr>
            </a:lvl9pPr>
          </a:lstStyle>
          <a:p>
            <a:pPr algn="r" eaLnBrk="1" hangingPunct="1">
              <a:spcBef>
                <a:spcPct val="30000"/>
              </a:spcBef>
              <a:buClrTx/>
              <a:buSzTx/>
              <a:buFontTx/>
              <a:buNone/>
            </a:pPr>
            <a:r>
              <a:rPr lang="en-GB" altLang="en-US" sz="2300" b="0" i="0" dirty="0" smtClean="0">
                <a:solidFill>
                  <a:srgbClr val="010066"/>
                </a:solidFill>
              </a:rPr>
              <a:t>The brain also tells the </a:t>
            </a:r>
            <a:r>
              <a:rPr lang="en-GB" altLang="en-US" sz="2300" i="0" dirty="0" smtClean="0">
                <a:solidFill>
                  <a:srgbClr val="FF6600"/>
                </a:solidFill>
              </a:rPr>
              <a:t>heart</a:t>
            </a:r>
            <a:r>
              <a:rPr lang="en-GB" altLang="en-US" sz="2300" b="0" i="0" dirty="0" smtClean="0">
                <a:solidFill>
                  <a:srgbClr val="010066"/>
                </a:solidFill>
              </a:rPr>
              <a:t> to beat faster so that more blood is pumped </a:t>
            </a:r>
            <a:br>
              <a:rPr lang="en-GB" altLang="en-US" sz="2300" b="0" i="0" dirty="0" smtClean="0">
                <a:solidFill>
                  <a:srgbClr val="010066"/>
                </a:solidFill>
              </a:rPr>
            </a:br>
            <a:r>
              <a:rPr lang="en-GB" altLang="en-US" sz="2300" b="0" i="0" dirty="0" smtClean="0">
                <a:solidFill>
                  <a:srgbClr val="010066"/>
                </a:solidFill>
              </a:rPr>
              <a:t>to the lungs for gaseous exchange.</a:t>
            </a:r>
            <a:endParaRPr lang="en-GB" altLang="en-US" sz="2300" b="0" i="0" dirty="0">
              <a:solidFill>
                <a:srgbClr val="010066"/>
              </a:solidFill>
            </a:endParaRPr>
          </a:p>
        </p:txBody>
      </p:sp>
      <p:sp>
        <p:nvSpPr>
          <p:cNvPr id="99339" name="Text Box 11"/>
          <p:cNvSpPr txBox="1">
            <a:spLocks noChangeArrowheads="1"/>
          </p:cNvSpPr>
          <p:nvPr/>
        </p:nvSpPr>
        <p:spPr bwMode="auto">
          <a:xfrm>
            <a:off x="1042988" y="5705475"/>
            <a:ext cx="5976937" cy="819150"/>
          </a:xfrm>
          <a:prstGeom prst="rect">
            <a:avLst/>
          </a:prstGeom>
          <a:solidFill>
            <a:srgbClr val="D9E8F7"/>
          </a:solidFill>
          <a:ln w="25400" algn="ctr">
            <a:solidFill>
              <a:srgbClr val="000080"/>
            </a:solidFill>
            <a:miter lim="800000"/>
            <a:headEnd/>
            <a:tailEnd/>
          </a:ln>
        </p:spPr>
        <p:txBody>
          <a:bodyPr>
            <a:spAutoFit/>
          </a:bodyPr>
          <a:lstStyle>
            <a:lvl1pPr>
              <a:spcBef>
                <a:spcPct val="20000"/>
              </a:spcBef>
              <a:buClr>
                <a:schemeClr val="accent2"/>
              </a:buClr>
              <a:buSzPct val="75000"/>
              <a:buFont typeface="Wingdings" pitchFamily="2" charset="2"/>
              <a:buChar char="n"/>
              <a:defRPr sz="3100">
                <a:solidFill>
                  <a:schemeClr val="tx1"/>
                </a:solidFill>
                <a:latin typeface="Arial" charset="0"/>
              </a:defRPr>
            </a:lvl1pPr>
            <a:lvl2pPr marL="742950" indent="-285750">
              <a:spcBef>
                <a:spcPct val="20000"/>
              </a:spcBef>
              <a:buClr>
                <a:schemeClr val="accent1"/>
              </a:buClr>
              <a:buSzPct val="65000"/>
              <a:buFont typeface="Wingdings" pitchFamily="2" charset="2"/>
              <a:buChar char="n"/>
              <a:defRPr sz="2600">
                <a:solidFill>
                  <a:schemeClr val="tx1"/>
                </a:solidFill>
                <a:latin typeface="Arial" charset="0"/>
              </a:defRPr>
            </a:lvl2pPr>
            <a:lvl3pPr marL="1143000" indent="-228600">
              <a:spcBef>
                <a:spcPct val="20000"/>
              </a:spcBef>
              <a:buClr>
                <a:schemeClr val="hlink"/>
              </a:buClr>
              <a:buSzPct val="55000"/>
              <a:buFont typeface="Wingdings" pitchFamily="2" charset="2"/>
              <a:buChar char="n"/>
              <a:defRPr sz="2400">
                <a:solidFill>
                  <a:schemeClr val="tx1"/>
                </a:solidFill>
                <a:latin typeface="Arial" charset="0"/>
              </a:defRPr>
            </a:lvl3pPr>
            <a:lvl4pPr marL="1600200" indent="-228600">
              <a:spcBef>
                <a:spcPct val="20000"/>
              </a:spcBef>
              <a:buClr>
                <a:schemeClr val="accent2"/>
              </a:buClr>
              <a:buFont typeface="Wingdings" pitchFamily="2" charset="2"/>
              <a:buChar char="§"/>
              <a:defRPr sz="2000">
                <a:solidFill>
                  <a:schemeClr val="tx1"/>
                </a:solidFill>
                <a:latin typeface="Arial" charset="0"/>
              </a:defRPr>
            </a:lvl4pPr>
            <a:lvl5pPr marL="2057400" indent="-228600">
              <a:spcBef>
                <a:spcPct val="20000"/>
              </a:spcBef>
              <a:buClr>
                <a:schemeClr val="tx1"/>
              </a:buClr>
              <a:buSzPct val="85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tx1"/>
              </a:buClr>
              <a:buSzPct val="85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tx1"/>
              </a:buClr>
              <a:buSzPct val="85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tx1"/>
              </a:buClr>
              <a:buSzPct val="85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tx1"/>
              </a:buClr>
              <a:buSzPct val="85000"/>
              <a:buFont typeface="Wingdings" pitchFamily="2" charset="2"/>
              <a:buChar char="§"/>
              <a:defRPr sz="2000">
                <a:solidFill>
                  <a:schemeClr val="tx1"/>
                </a:solidFill>
                <a:latin typeface="Arial" charset="0"/>
              </a:defRPr>
            </a:lvl9pPr>
          </a:lstStyle>
          <a:p>
            <a:pPr eaLnBrk="1" hangingPunct="1">
              <a:spcBef>
                <a:spcPct val="30000"/>
              </a:spcBef>
              <a:buClrTx/>
              <a:buSzTx/>
              <a:buFontTx/>
              <a:buNone/>
            </a:pPr>
            <a:r>
              <a:rPr lang="en-GB" altLang="en-US" sz="2300" b="0" i="0" dirty="0" smtClean="0">
                <a:solidFill>
                  <a:srgbClr val="010066"/>
                </a:solidFill>
              </a:rPr>
              <a:t>More </a:t>
            </a:r>
            <a:r>
              <a:rPr lang="en-GB" altLang="en-US" sz="2300" i="0" dirty="0" smtClean="0">
                <a:solidFill>
                  <a:srgbClr val="FF6600"/>
                </a:solidFill>
              </a:rPr>
              <a:t>oxygenated blood</a:t>
            </a:r>
            <a:r>
              <a:rPr lang="en-GB" altLang="en-US" sz="2300" b="0" i="0" dirty="0" smtClean="0">
                <a:solidFill>
                  <a:srgbClr val="010066"/>
                </a:solidFill>
              </a:rPr>
              <a:t> gets to the </a:t>
            </a:r>
            <a:br>
              <a:rPr lang="en-GB" altLang="en-US" sz="2300" b="0" i="0" dirty="0" smtClean="0">
                <a:solidFill>
                  <a:srgbClr val="010066"/>
                </a:solidFill>
              </a:rPr>
            </a:br>
            <a:r>
              <a:rPr lang="en-GB" altLang="en-US" sz="2300" b="0" i="0" dirty="0" smtClean="0">
                <a:solidFill>
                  <a:srgbClr val="010066"/>
                </a:solidFill>
              </a:rPr>
              <a:t>muscles and more </a:t>
            </a:r>
            <a:r>
              <a:rPr lang="en-GB" altLang="en-US" sz="2300" i="0" dirty="0" smtClean="0">
                <a:solidFill>
                  <a:srgbClr val="FF6600"/>
                </a:solidFill>
              </a:rPr>
              <a:t>CO</a:t>
            </a:r>
            <a:r>
              <a:rPr lang="en-GB" altLang="en-US" sz="2300" i="0" baseline="-25000" dirty="0" smtClean="0">
                <a:solidFill>
                  <a:srgbClr val="FF6600"/>
                </a:solidFill>
              </a:rPr>
              <a:t>2</a:t>
            </a:r>
            <a:r>
              <a:rPr lang="en-GB" altLang="en-US" sz="2300" b="0" i="0" dirty="0" smtClean="0">
                <a:solidFill>
                  <a:srgbClr val="010066"/>
                </a:solidFill>
              </a:rPr>
              <a:t> is removed.</a:t>
            </a:r>
            <a:endParaRPr lang="en-GB" altLang="en-US" sz="2300" b="0" i="0" dirty="0">
              <a:solidFill>
                <a:srgbClr val="010066"/>
              </a:solidFill>
            </a:endParaRPr>
          </a:p>
        </p:txBody>
      </p:sp>
      <p:pic>
        <p:nvPicPr>
          <p:cNvPr id="15370" name="Picture 12" descr="tend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1863" y="620713"/>
            <a:ext cx="412750"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341" name="Picture 13" descr="brai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1913" y="1916113"/>
            <a:ext cx="1223962"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342" name="AutoShape 14"/>
          <p:cNvSpPr>
            <a:spLocks noChangeArrowheads="1"/>
          </p:cNvSpPr>
          <p:nvPr/>
        </p:nvSpPr>
        <p:spPr bwMode="auto">
          <a:xfrm rot="5400000">
            <a:off x="6300788" y="1268413"/>
            <a:ext cx="792162" cy="792162"/>
          </a:xfrm>
          <a:custGeom>
            <a:avLst/>
            <a:gdLst>
              <a:gd name="T0" fmla="*/ 20344370 w 21600"/>
              <a:gd name="T1" fmla="*/ 0 h 21600"/>
              <a:gd name="T2" fmla="*/ 20344370 w 21600"/>
              <a:gd name="T3" fmla="*/ 16352461 h 21600"/>
              <a:gd name="T4" fmla="*/ 4353737 w 21600"/>
              <a:gd name="T5" fmla="*/ 29051881 h 21600"/>
              <a:gd name="T6" fmla="*/ 29051881 w 21600"/>
              <a:gd name="T7" fmla="*/ 8176212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gradFill rotWithShape="1">
            <a:gsLst>
              <a:gs pos="0">
                <a:srgbClr val="66FF99"/>
              </a:gs>
              <a:gs pos="100000">
                <a:srgbClr val="0033CC"/>
              </a:gs>
            </a:gsLst>
            <a:lin ang="5400000" scaled="1"/>
          </a:gradFill>
          <a:ln w="19050">
            <a:solidFill>
              <a:srgbClr val="000080"/>
            </a:solidFill>
            <a:miter lim="800000"/>
            <a:headEnd/>
            <a:tailEnd/>
          </a:ln>
        </p:spPr>
        <p:txBody>
          <a:bodyPr wrap="none" anchor="ctr"/>
          <a:lstStyle/>
          <a:p>
            <a:endParaRPr lang="en-GB"/>
          </a:p>
        </p:txBody>
      </p:sp>
      <p:sp>
        <p:nvSpPr>
          <p:cNvPr id="99343" name="AutoShape 15"/>
          <p:cNvSpPr>
            <a:spLocks noChangeArrowheads="1"/>
          </p:cNvSpPr>
          <p:nvPr/>
        </p:nvSpPr>
        <p:spPr bwMode="auto">
          <a:xfrm rot="16200000" flipH="1">
            <a:off x="685800" y="2278063"/>
            <a:ext cx="790575" cy="790575"/>
          </a:xfrm>
          <a:custGeom>
            <a:avLst/>
            <a:gdLst>
              <a:gd name="T0" fmla="*/ 20262950 w 21600"/>
              <a:gd name="T1" fmla="*/ 0 h 21600"/>
              <a:gd name="T2" fmla="*/ 20262950 w 21600"/>
              <a:gd name="T3" fmla="*/ 16286980 h 21600"/>
              <a:gd name="T4" fmla="*/ 4336304 w 21600"/>
              <a:gd name="T5" fmla="*/ 28935594 h 21600"/>
              <a:gd name="T6" fmla="*/ 28935594 w 21600"/>
              <a:gd name="T7" fmla="*/ 8143508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gradFill rotWithShape="1">
            <a:gsLst>
              <a:gs pos="0">
                <a:srgbClr val="66FF99"/>
              </a:gs>
              <a:gs pos="100000">
                <a:srgbClr val="0033CC"/>
              </a:gs>
            </a:gsLst>
            <a:lin ang="5400000" scaled="1"/>
          </a:gradFill>
          <a:ln w="19050">
            <a:solidFill>
              <a:srgbClr val="000080"/>
            </a:solidFill>
            <a:miter lim="800000"/>
            <a:headEnd/>
            <a:tailEnd/>
          </a:ln>
        </p:spPr>
        <p:txBody>
          <a:bodyPr wrap="none" anchor="ctr"/>
          <a:lstStyle/>
          <a:p>
            <a:endParaRPr lang="en-GB"/>
          </a:p>
        </p:txBody>
      </p:sp>
      <p:pic>
        <p:nvPicPr>
          <p:cNvPr id="99344" name="Picture 16" descr="lungs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0425" y="2852738"/>
            <a:ext cx="1096963"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345" name="AutoShape 17"/>
          <p:cNvSpPr>
            <a:spLocks noChangeArrowheads="1"/>
          </p:cNvSpPr>
          <p:nvPr/>
        </p:nvSpPr>
        <p:spPr bwMode="auto">
          <a:xfrm rot="5400000">
            <a:off x="6948487" y="3590926"/>
            <a:ext cx="792163" cy="792162"/>
          </a:xfrm>
          <a:custGeom>
            <a:avLst/>
            <a:gdLst>
              <a:gd name="T0" fmla="*/ 20344433 w 21600"/>
              <a:gd name="T1" fmla="*/ 0 h 21600"/>
              <a:gd name="T2" fmla="*/ 20344433 w 21600"/>
              <a:gd name="T3" fmla="*/ 16352461 h 21600"/>
              <a:gd name="T4" fmla="*/ 4353743 w 21600"/>
              <a:gd name="T5" fmla="*/ 29051881 h 21600"/>
              <a:gd name="T6" fmla="*/ 29051955 w 21600"/>
              <a:gd name="T7" fmla="*/ 8176212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gradFill rotWithShape="1">
            <a:gsLst>
              <a:gs pos="0">
                <a:srgbClr val="66FF99"/>
              </a:gs>
              <a:gs pos="100000">
                <a:srgbClr val="0033CC"/>
              </a:gs>
            </a:gsLst>
            <a:lin ang="5400000" scaled="1"/>
          </a:gradFill>
          <a:ln w="19050">
            <a:solidFill>
              <a:srgbClr val="000080"/>
            </a:solidFill>
            <a:miter lim="800000"/>
            <a:headEnd/>
            <a:tailEnd/>
          </a:ln>
        </p:spPr>
        <p:txBody>
          <a:bodyPr wrap="none" anchor="ctr"/>
          <a:lstStyle/>
          <a:p>
            <a:endParaRPr lang="en-GB"/>
          </a:p>
        </p:txBody>
      </p:sp>
      <p:pic>
        <p:nvPicPr>
          <p:cNvPr id="99346" name="Picture 18" descr="5_heart_exterior_view_RC"/>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59113" y="4365625"/>
            <a:ext cx="925512" cy="129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347" name="AutoShape 19"/>
          <p:cNvSpPr>
            <a:spLocks noChangeArrowheads="1"/>
          </p:cNvSpPr>
          <p:nvPr/>
        </p:nvSpPr>
        <p:spPr bwMode="auto">
          <a:xfrm rot="16200000" flipH="1">
            <a:off x="2411413" y="4943475"/>
            <a:ext cx="790575" cy="790575"/>
          </a:xfrm>
          <a:custGeom>
            <a:avLst/>
            <a:gdLst>
              <a:gd name="T0" fmla="*/ 20262950 w 21600"/>
              <a:gd name="T1" fmla="*/ 0 h 21600"/>
              <a:gd name="T2" fmla="*/ 20262950 w 21600"/>
              <a:gd name="T3" fmla="*/ 16286980 h 21600"/>
              <a:gd name="T4" fmla="*/ 4336304 w 21600"/>
              <a:gd name="T5" fmla="*/ 28935594 h 21600"/>
              <a:gd name="T6" fmla="*/ 28935594 w 21600"/>
              <a:gd name="T7" fmla="*/ 8143508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gradFill rotWithShape="1">
            <a:gsLst>
              <a:gs pos="0">
                <a:srgbClr val="66FF99"/>
              </a:gs>
              <a:gs pos="100000">
                <a:srgbClr val="0033CC"/>
              </a:gs>
            </a:gsLst>
            <a:lin ang="5400000" scaled="1"/>
          </a:gradFill>
          <a:ln w="19050">
            <a:solidFill>
              <a:srgbClr val="000080"/>
            </a:solidFill>
            <a:miter lim="800000"/>
            <a:headEnd/>
            <a:tailEnd/>
          </a:ln>
        </p:spPr>
        <p:txBody>
          <a:bodyPr wrap="none" anchor="ctr"/>
          <a:lstStyle/>
          <a:p>
            <a:endParaRPr lang="en-GB"/>
          </a:p>
        </p:txBody>
      </p:sp>
      <p:pic>
        <p:nvPicPr>
          <p:cNvPr id="99348" name="Picture 20" descr="WiB_Blood_in_capillary_CELL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446896" flipH="1">
            <a:off x="6227763" y="5734050"/>
            <a:ext cx="12954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32230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9336"/>
                                        </p:tgtEl>
                                        <p:attrNameLst>
                                          <p:attrName>style.visibility</p:attrName>
                                        </p:attrNameLst>
                                      </p:cBhvr>
                                      <p:to>
                                        <p:strVal val="visible"/>
                                      </p:to>
                                    </p:set>
                                    <p:animEffect transition="in" filter="dissolve">
                                      <p:cBhvr>
                                        <p:cTn id="7" dur="500"/>
                                        <p:tgtEl>
                                          <p:spTgt spid="99336"/>
                                        </p:tgtEl>
                                      </p:cBhvr>
                                    </p:animEffect>
                                  </p:childTnLst>
                                </p:cTn>
                              </p:par>
                              <p:par>
                                <p:cTn id="8" presetID="9" presetClass="entr" presetSubtype="0" fill="hold" nodeType="withEffect">
                                  <p:stCondLst>
                                    <p:cond delay="0"/>
                                  </p:stCondLst>
                                  <p:childTnLst>
                                    <p:set>
                                      <p:cBhvr>
                                        <p:cTn id="9" dur="1" fill="hold">
                                          <p:stCondLst>
                                            <p:cond delay="0"/>
                                          </p:stCondLst>
                                        </p:cTn>
                                        <p:tgtEl>
                                          <p:spTgt spid="99341"/>
                                        </p:tgtEl>
                                        <p:attrNameLst>
                                          <p:attrName>style.visibility</p:attrName>
                                        </p:attrNameLst>
                                      </p:cBhvr>
                                      <p:to>
                                        <p:strVal val="visible"/>
                                      </p:to>
                                    </p:set>
                                    <p:animEffect transition="in" filter="dissolve">
                                      <p:cBhvr>
                                        <p:cTn id="10" dur="500"/>
                                        <p:tgtEl>
                                          <p:spTgt spid="99341"/>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99342"/>
                                        </p:tgtEl>
                                        <p:attrNameLst>
                                          <p:attrName>style.visibility</p:attrName>
                                        </p:attrNameLst>
                                      </p:cBhvr>
                                      <p:to>
                                        <p:strVal val="visible"/>
                                      </p:to>
                                    </p:set>
                                    <p:animEffect transition="in" filter="dissolve">
                                      <p:cBhvr>
                                        <p:cTn id="13" dur="500"/>
                                        <p:tgtEl>
                                          <p:spTgt spid="9934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99343"/>
                                        </p:tgtEl>
                                        <p:attrNameLst>
                                          <p:attrName>style.visibility</p:attrName>
                                        </p:attrNameLst>
                                      </p:cBhvr>
                                      <p:to>
                                        <p:strVal val="visible"/>
                                      </p:to>
                                    </p:set>
                                    <p:animEffect transition="in" filter="dissolve">
                                      <p:cBhvr>
                                        <p:cTn id="18" dur="500"/>
                                        <p:tgtEl>
                                          <p:spTgt spid="99343"/>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99337"/>
                                        </p:tgtEl>
                                        <p:attrNameLst>
                                          <p:attrName>style.visibility</p:attrName>
                                        </p:attrNameLst>
                                      </p:cBhvr>
                                      <p:to>
                                        <p:strVal val="visible"/>
                                      </p:to>
                                    </p:set>
                                    <p:animEffect transition="in" filter="dissolve">
                                      <p:cBhvr>
                                        <p:cTn id="21" dur="500"/>
                                        <p:tgtEl>
                                          <p:spTgt spid="99337"/>
                                        </p:tgtEl>
                                      </p:cBhvr>
                                    </p:animEffect>
                                  </p:childTnLst>
                                </p:cTn>
                              </p:par>
                              <p:par>
                                <p:cTn id="22" presetID="9" presetClass="entr" presetSubtype="0" fill="hold" nodeType="withEffect">
                                  <p:stCondLst>
                                    <p:cond delay="0"/>
                                  </p:stCondLst>
                                  <p:childTnLst>
                                    <p:set>
                                      <p:cBhvr>
                                        <p:cTn id="23" dur="1" fill="hold">
                                          <p:stCondLst>
                                            <p:cond delay="0"/>
                                          </p:stCondLst>
                                        </p:cTn>
                                        <p:tgtEl>
                                          <p:spTgt spid="99344"/>
                                        </p:tgtEl>
                                        <p:attrNameLst>
                                          <p:attrName>style.visibility</p:attrName>
                                        </p:attrNameLst>
                                      </p:cBhvr>
                                      <p:to>
                                        <p:strVal val="visible"/>
                                      </p:to>
                                    </p:set>
                                    <p:animEffect transition="in" filter="dissolve">
                                      <p:cBhvr>
                                        <p:cTn id="24" dur="500"/>
                                        <p:tgtEl>
                                          <p:spTgt spid="99344"/>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99345"/>
                                        </p:tgtEl>
                                        <p:attrNameLst>
                                          <p:attrName>style.visibility</p:attrName>
                                        </p:attrNameLst>
                                      </p:cBhvr>
                                      <p:to>
                                        <p:strVal val="visible"/>
                                      </p:to>
                                    </p:set>
                                    <p:animEffect transition="in" filter="dissolve">
                                      <p:cBhvr>
                                        <p:cTn id="29" dur="500"/>
                                        <p:tgtEl>
                                          <p:spTgt spid="99345"/>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99338"/>
                                        </p:tgtEl>
                                        <p:attrNameLst>
                                          <p:attrName>style.visibility</p:attrName>
                                        </p:attrNameLst>
                                      </p:cBhvr>
                                      <p:to>
                                        <p:strVal val="visible"/>
                                      </p:to>
                                    </p:set>
                                    <p:animEffect transition="in" filter="dissolve">
                                      <p:cBhvr>
                                        <p:cTn id="32" dur="500"/>
                                        <p:tgtEl>
                                          <p:spTgt spid="99338"/>
                                        </p:tgtEl>
                                      </p:cBhvr>
                                    </p:animEffect>
                                  </p:childTnLst>
                                </p:cTn>
                              </p:par>
                              <p:par>
                                <p:cTn id="33" presetID="9" presetClass="entr" presetSubtype="0" fill="hold" nodeType="withEffect">
                                  <p:stCondLst>
                                    <p:cond delay="0"/>
                                  </p:stCondLst>
                                  <p:childTnLst>
                                    <p:set>
                                      <p:cBhvr>
                                        <p:cTn id="34" dur="1" fill="hold">
                                          <p:stCondLst>
                                            <p:cond delay="0"/>
                                          </p:stCondLst>
                                        </p:cTn>
                                        <p:tgtEl>
                                          <p:spTgt spid="99346"/>
                                        </p:tgtEl>
                                        <p:attrNameLst>
                                          <p:attrName>style.visibility</p:attrName>
                                        </p:attrNameLst>
                                      </p:cBhvr>
                                      <p:to>
                                        <p:strVal val="visible"/>
                                      </p:to>
                                    </p:set>
                                    <p:animEffect transition="in" filter="dissolve">
                                      <p:cBhvr>
                                        <p:cTn id="35" dur="500"/>
                                        <p:tgtEl>
                                          <p:spTgt spid="99346"/>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99347"/>
                                        </p:tgtEl>
                                        <p:attrNameLst>
                                          <p:attrName>style.visibility</p:attrName>
                                        </p:attrNameLst>
                                      </p:cBhvr>
                                      <p:to>
                                        <p:strVal val="visible"/>
                                      </p:to>
                                    </p:set>
                                    <p:animEffect transition="in" filter="dissolve">
                                      <p:cBhvr>
                                        <p:cTn id="40" dur="500"/>
                                        <p:tgtEl>
                                          <p:spTgt spid="99347"/>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99339"/>
                                        </p:tgtEl>
                                        <p:attrNameLst>
                                          <p:attrName>style.visibility</p:attrName>
                                        </p:attrNameLst>
                                      </p:cBhvr>
                                      <p:to>
                                        <p:strVal val="visible"/>
                                      </p:to>
                                    </p:set>
                                    <p:animEffect transition="in" filter="dissolve">
                                      <p:cBhvr>
                                        <p:cTn id="43" dur="500"/>
                                        <p:tgtEl>
                                          <p:spTgt spid="99339"/>
                                        </p:tgtEl>
                                      </p:cBhvr>
                                    </p:animEffect>
                                  </p:childTnLst>
                                </p:cTn>
                              </p:par>
                              <p:par>
                                <p:cTn id="44" presetID="9" presetClass="entr" presetSubtype="0" fill="hold" nodeType="withEffect">
                                  <p:stCondLst>
                                    <p:cond delay="0"/>
                                  </p:stCondLst>
                                  <p:childTnLst>
                                    <p:set>
                                      <p:cBhvr>
                                        <p:cTn id="45" dur="1" fill="hold">
                                          <p:stCondLst>
                                            <p:cond delay="0"/>
                                          </p:stCondLst>
                                        </p:cTn>
                                        <p:tgtEl>
                                          <p:spTgt spid="99348"/>
                                        </p:tgtEl>
                                        <p:attrNameLst>
                                          <p:attrName>style.visibility</p:attrName>
                                        </p:attrNameLst>
                                      </p:cBhvr>
                                      <p:to>
                                        <p:strVal val="visible"/>
                                      </p:to>
                                    </p:set>
                                    <p:animEffect transition="in" filter="dissolve">
                                      <p:cBhvr>
                                        <p:cTn id="46" dur="500"/>
                                        <p:tgtEl>
                                          <p:spTgt spid="99348"/>
                                        </p:tgtEl>
                                      </p:cBhvr>
                                    </p:animEffect>
                                  </p:childTnLst>
                                </p:cTn>
                              </p:par>
                              <p:par>
                                <p:cTn id="47" presetID="1" presetClass="entr" presetSubtype="0" fill="hold" nodeType="withEffect">
                                  <p:stCondLst>
                                    <p:cond delay="0"/>
                                  </p:stCondLst>
                                  <p:childTnLst>
                                    <p:set>
                                      <p:cBhvr>
                                        <p:cTn id="48" dur="1" fill="hold">
                                          <p:stCondLst>
                                            <p:cond delay="0"/>
                                          </p:stCondLst>
                                        </p:cTn>
                                        <p:tgtEl>
                                          <p:spTgt spid="993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6" grpId="0" animBg="1"/>
      <p:bldP spid="99337" grpId="0" animBg="1"/>
      <p:bldP spid="99338" grpId="0" animBg="1"/>
      <p:bldP spid="99339" grpId="0" animBg="1"/>
      <p:bldP spid="99342" grpId="0" animBg="1"/>
      <p:bldP spid="99343" grpId="0" animBg="1"/>
      <p:bldP spid="99345" grpId="0" animBg="1"/>
      <p:bldP spid="9934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197768"/>
            <a:ext cx="7239000" cy="1143000"/>
          </a:xfrm>
        </p:spPr>
        <p:txBody>
          <a:bodyPr/>
          <a:lstStyle/>
          <a:p>
            <a:pPr eaLnBrk="1" fontAlgn="auto" hangingPunct="1">
              <a:spcAft>
                <a:spcPts val="0"/>
              </a:spcAft>
              <a:defRPr/>
            </a:pPr>
            <a:r>
              <a:rPr lang="en-GB" dirty="0" smtClean="0"/>
              <a:t>H/W</a:t>
            </a:r>
            <a:endParaRPr lang="en-GB" dirty="0"/>
          </a:p>
        </p:txBody>
      </p:sp>
      <p:sp>
        <p:nvSpPr>
          <p:cNvPr id="3" name="TextBox 2"/>
          <p:cNvSpPr txBox="1"/>
          <p:nvPr/>
        </p:nvSpPr>
        <p:spPr>
          <a:xfrm>
            <a:off x="683568" y="1916832"/>
            <a:ext cx="7599040" cy="4401205"/>
          </a:xfrm>
          <a:prstGeom prst="rect">
            <a:avLst/>
          </a:prstGeom>
          <a:solidFill>
            <a:srgbClr val="FFFF00"/>
          </a:solidFill>
        </p:spPr>
        <p:txBody>
          <a:bodyPr wrap="square" rtlCol="0">
            <a:spAutoFit/>
          </a:bodyPr>
          <a:lstStyle/>
          <a:p>
            <a:pPr algn="ctr"/>
            <a:r>
              <a:rPr lang="en-GB" sz="4000" b="1" dirty="0" smtClean="0">
                <a:solidFill>
                  <a:srgbClr val="FF0000"/>
                </a:solidFill>
              </a:rPr>
              <a:t>USE TEXT BOOK TO RESEARCH Lung Volumes … </a:t>
            </a:r>
          </a:p>
          <a:p>
            <a:pPr algn="ctr"/>
            <a:endParaRPr lang="en-GB" sz="4000" b="1" dirty="0">
              <a:solidFill>
                <a:srgbClr val="FF0000"/>
              </a:solidFill>
            </a:endParaRPr>
          </a:p>
          <a:p>
            <a:pPr algn="ctr"/>
            <a:r>
              <a:rPr lang="en-GB" sz="4000" b="1" dirty="0" smtClean="0">
                <a:solidFill>
                  <a:srgbClr val="FF0000"/>
                </a:solidFill>
              </a:rPr>
              <a:t>Match the definitions and fill in the Spirograph. </a:t>
            </a:r>
          </a:p>
          <a:p>
            <a:pPr algn="ctr"/>
            <a:endParaRPr lang="en-GB" sz="4000" b="1" dirty="0">
              <a:solidFill>
                <a:srgbClr val="FF0000"/>
              </a:solidFill>
            </a:endParaRPr>
          </a:p>
          <a:p>
            <a:pPr algn="ctr"/>
            <a:r>
              <a:rPr lang="en-GB" sz="4000" b="1" dirty="0" smtClean="0">
                <a:solidFill>
                  <a:srgbClr val="FF0000"/>
                </a:solidFill>
              </a:rPr>
              <a:t>Due 19/10</a:t>
            </a:r>
            <a:endParaRPr lang="en-GB" sz="4000" b="1" dirty="0">
              <a:solidFill>
                <a:srgbClr val="FF0000"/>
              </a:solidFill>
            </a:endParaRPr>
          </a:p>
        </p:txBody>
      </p:sp>
    </p:spTree>
    <p:extLst>
      <p:ext uri="{BB962C8B-B14F-4D97-AF65-F5344CB8AC3E}">
        <p14:creationId xmlns:p14="http://schemas.microsoft.com/office/powerpoint/2010/main" val="152141491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3064</TotalTime>
  <Words>1835</Words>
  <Application>Microsoft Office PowerPoint</Application>
  <PresentationFormat>On-screen Show (4:3)</PresentationFormat>
  <Paragraphs>309</Paragraphs>
  <Slides>37</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Arial</vt:lpstr>
      <vt:lpstr>Calibri</vt:lpstr>
      <vt:lpstr>Times New Roman</vt:lpstr>
      <vt:lpstr>Trebuchet MS</vt:lpstr>
      <vt:lpstr>Wingdings 2</vt:lpstr>
      <vt:lpstr>Office Theme</vt:lpstr>
      <vt:lpstr>The Structure and Function of the Cardio-Respiratory System</vt:lpstr>
      <vt:lpstr>Functions</vt:lpstr>
      <vt:lpstr>Show me your H/W</vt:lpstr>
      <vt:lpstr>Mechanisms of breathing – Inspiration</vt:lpstr>
      <vt:lpstr>Mechanisms of breathing – Expiration</vt:lpstr>
      <vt:lpstr>Complete this table …</vt:lpstr>
      <vt:lpstr>Breathing during exercise</vt:lpstr>
      <vt:lpstr>Breathing during exercise</vt:lpstr>
      <vt:lpstr>H/W</vt:lpstr>
      <vt:lpstr>LUNG VOLUMES</vt:lpstr>
      <vt:lpstr>PowerPoint Presentation</vt:lpstr>
      <vt:lpstr>Calculating minute volume</vt:lpstr>
      <vt:lpstr>What is GASEOUS EXCHANGE?</vt:lpstr>
      <vt:lpstr>Gas exchange at the alveoli</vt:lpstr>
      <vt:lpstr>Task: Draw and explain the function of the alveoli </vt:lpstr>
      <vt:lpstr>Copy or bullet point this diagram…</vt:lpstr>
      <vt:lpstr>Exam-style questions</vt:lpstr>
      <vt:lpstr>CHECK you have all the terminology written down!!!  Page 13</vt:lpstr>
      <vt:lpstr>CIRCULATORY SYSTEM </vt:lpstr>
      <vt:lpstr>Functions of the blood</vt:lpstr>
      <vt:lpstr>The Blood</vt:lpstr>
      <vt:lpstr>Blood Vessels</vt:lpstr>
      <vt:lpstr>Blood Vessels</vt:lpstr>
      <vt:lpstr>Arteries</vt:lpstr>
      <vt:lpstr>Capillaries</vt:lpstr>
      <vt:lpstr>Veins</vt:lpstr>
      <vt:lpstr>Veins</vt:lpstr>
      <vt:lpstr>H/W</vt:lpstr>
      <vt:lpstr>Cardiac system</vt:lpstr>
      <vt:lpstr>Cardiac system</vt:lpstr>
      <vt:lpstr>Cardiac Cycle </vt:lpstr>
      <vt:lpstr>Cardiac Cycle </vt:lpstr>
      <vt:lpstr>The heart during exercise</vt:lpstr>
      <vt:lpstr>Heart rate, stroke volume and cardiac output</vt:lpstr>
      <vt:lpstr>The heart during exercise</vt:lpstr>
      <vt:lpstr>Can you remember all these keywords?</vt:lpstr>
      <vt:lpstr>CHECK the terminology  (page 16)</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Structure and Function of the Cardio-Respiratory System</dc:title>
  <dc:creator>Rosanna Steel</dc:creator>
  <cp:lastModifiedBy>Rosanna Steel</cp:lastModifiedBy>
  <cp:revision>16</cp:revision>
  <cp:lastPrinted>2019-10-10T07:21:58Z</cp:lastPrinted>
  <dcterms:created xsi:type="dcterms:W3CDTF">2016-09-23T12:42:56Z</dcterms:created>
  <dcterms:modified xsi:type="dcterms:W3CDTF">2019-11-06T16:56:00Z</dcterms:modified>
</cp:coreProperties>
</file>