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ctiveX/activeX1.xml" ContentType="application/vnd.ms-office.activeX+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0" r:id="rId3"/>
    <p:sldId id="261" r:id="rId4"/>
    <p:sldId id="262" r:id="rId5"/>
    <p:sldId id="263" r:id="rId6"/>
    <p:sldId id="264" r:id="rId7"/>
    <p:sldId id="266" r:id="rId8"/>
    <p:sldId id="268" r:id="rId9"/>
    <p:sldId id="270" r:id="rId10"/>
    <p:sldId id="271" r:id="rId11"/>
    <p:sldId id="272" r:id="rId12"/>
    <p:sldId id="273"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80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2105E-972A-4857-AB7F-E4847ECCA397}" type="datetimeFigureOut">
              <a:rPr lang="en-GB" smtClean="0"/>
              <a:t>07/11/16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100CC9-3305-443A-B286-4B5123510E3D}" type="slidenum">
              <a:rPr lang="en-GB" smtClean="0"/>
              <a:t>‹#›</a:t>
            </a:fld>
            <a:endParaRPr lang="en-GB"/>
          </a:p>
        </p:txBody>
      </p:sp>
    </p:spTree>
    <p:extLst>
      <p:ext uri="{BB962C8B-B14F-4D97-AF65-F5344CB8AC3E}">
        <p14:creationId xmlns:p14="http://schemas.microsoft.com/office/powerpoint/2010/main" val="2325010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8C5E53D-D36B-4671-B271-C8DD5BFAAA03}" type="slidenum">
              <a:rPr lang="en-GB" altLang="en-US"/>
              <a:pPr/>
              <a:t>1</a:t>
            </a:fld>
            <a:endParaRPr lang="en-GB" altLang="en-US"/>
          </a:p>
        </p:txBody>
      </p:sp>
      <p:sp>
        <p:nvSpPr>
          <p:cNvPr id="181250" name="Slide Image Placeholder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181251" name="Notes Placeholder 2"/>
          <p:cNvSpPr>
            <a:spLocks noGrp="1"/>
          </p:cNvSpPr>
          <p:nvPr>
            <p:ph type="body" idx="1"/>
          </p:nvPr>
        </p:nvSpPr>
        <p:spPr>
          <a:xfrm>
            <a:off x="685160" y="4342848"/>
            <a:ext cx="5487681" cy="4115905"/>
          </a:xfrm>
        </p:spPr>
        <p:txBody>
          <a:bodyPr/>
          <a:lstStyle/>
          <a:p>
            <a:pPr>
              <a:spcBef>
                <a:spcPct val="0"/>
              </a:spcBef>
            </a:pPr>
            <a:endParaRPr lang="en-US" altLang="en-US"/>
          </a:p>
        </p:txBody>
      </p:sp>
      <p:sp>
        <p:nvSpPr>
          <p:cNvPr id="13316" name="Slide Number Placeholder 3"/>
          <p:cNvSpPr txBox="1">
            <a:spLocks noGrp="1"/>
          </p:cNvSpPr>
          <p:nvPr/>
        </p:nvSpPr>
        <p:spPr bwMode="auto">
          <a:xfrm>
            <a:off x="3885240" y="8685695"/>
            <a:ext cx="2971160" cy="456832"/>
          </a:xfrm>
          <a:prstGeom prst="rect">
            <a:avLst/>
          </a:prstGeom>
          <a:noFill/>
          <a:ln>
            <a:miter lim="800000"/>
            <a:headEnd/>
            <a:tailEnd/>
          </a:ln>
        </p:spPr>
        <p:txBody>
          <a:bodyPr anchor="b"/>
          <a:lstStyle/>
          <a:p>
            <a:pPr algn="r" eaLnBrk="1" hangingPunct="1">
              <a:defRPr/>
            </a:pPr>
            <a:fld id="{0F60B4AC-7F37-4BDF-ADA7-4B0451C54EA6}" type="slidenum">
              <a:rPr lang="en-GB" sz="1200" b="0">
                <a:latin typeface="+mn-lt"/>
              </a:rPr>
              <a:pPr algn="r" eaLnBrk="1" hangingPunct="1">
                <a:defRPr/>
              </a:pPr>
              <a:t>1</a:t>
            </a:fld>
            <a:endParaRPr lang="en-GB" sz="1200" b="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0C9B86-EF2B-4621-868E-2BC13F77FB57}" type="slidenum">
              <a:rPr lang="en-GB" altLang="en-US"/>
              <a:pPr/>
              <a:t>5</a:t>
            </a:fld>
            <a:endParaRPr lang="en-GB" altLang="en-US"/>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r>
              <a:rPr lang="en-GB" altLang="en-US"/>
              <a:t>Sweat image © 2006 Jupiterimages Corporation</a:t>
            </a:r>
            <a:endParaRPr lang="en-US" altLang="en-US"/>
          </a:p>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D99381-4DA3-4BC7-B690-C49F1AA04B63}" type="slidenum">
              <a:rPr lang="en-GB" altLang="en-US"/>
              <a:pPr/>
              <a:t>6</a:t>
            </a:fld>
            <a:endParaRPr lang="en-GB" alt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r>
              <a:rPr lang="en-GB" altLang="en-US"/>
              <a:t>Extreme cases of salt depletion may occur during ultra-long distance activities in very hot and humid climates. Strenuous hiking in tropical climates and dessert marathons are examples of high-risk activities.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C24373-0A75-425F-B15B-90360C9CA389}" type="slidenum">
              <a:rPr lang="en-GB" altLang="en-US"/>
              <a:pPr/>
              <a:t>7</a:t>
            </a:fld>
            <a:endParaRPr lang="en-GB" altLang="en-US"/>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r>
              <a:rPr lang="en-GB" altLang="en-US"/>
              <a:t>Pasta image © 2006 Jupiterimages Corporation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F72B58-DEE8-461A-8FF2-80DC64623AA3}" type="slidenum">
              <a:rPr lang="en-GB" altLang="en-US"/>
              <a:pPr/>
              <a:t>13</a:t>
            </a:fld>
            <a:endParaRPr lang="en-GB" alt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pPr marL="228600" indent="-228600"/>
            <a:r>
              <a:rPr lang="en-GB" altLang="en-US"/>
              <a:t>1. Heart rate increases, stroke volume increases, arteries widen, breathing rate increases, volume of air in each breath increases.</a:t>
            </a:r>
          </a:p>
          <a:p>
            <a:pPr marL="228600" indent="-228600">
              <a:buFontTx/>
              <a:buAutoNum type="arabicPeriod" startAt="2"/>
            </a:pPr>
            <a:r>
              <a:rPr lang="en-GB" altLang="en-US"/>
              <a:t>a) Intercostal muscles and diaphragm grow stronger, chest cavity increases in size, vital capacity increases, more capillaries grow around the alveoli.</a:t>
            </a:r>
            <a:br>
              <a:rPr lang="en-GB" altLang="en-US"/>
            </a:br>
            <a:r>
              <a:rPr lang="en-GB" altLang="en-US"/>
              <a:t>b) The bones used in the training grow denser and stronger.</a:t>
            </a:r>
          </a:p>
          <a:p>
            <a:pPr marL="228600" indent="-228600">
              <a:buFontTx/>
              <a:buAutoNum type="arabicPeriod" startAt="2"/>
            </a:pPr>
            <a:r>
              <a:rPr lang="en-GB" altLang="en-US"/>
              <a:t>a) The level of lactic acid will have gone up, especially in her leg muscles – lactic acid is produced during respiration. The levels of glycogen in her muscles and liver will have decreased as it is used up in respiration.</a:t>
            </a:r>
            <a:br>
              <a:rPr lang="en-GB" altLang="en-US"/>
            </a:br>
            <a:r>
              <a:rPr lang="en-GB" altLang="en-US"/>
              <a:t>b) Neena could perform a cool-down consisting of 10 minutes of light aerobic work, followed by stretching. She should also eat a carbohydrate-rich meal to replenish her glycogen stores.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10F24DA-B1F5-4326-A73C-F2929AE049A6}" type="datetimeFigureOut">
              <a:rPr lang="en-GB" smtClean="0"/>
              <a:t>07/11/16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2217722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0F24DA-B1F5-4326-A73C-F2929AE049A6}" type="datetimeFigureOut">
              <a:rPr lang="en-GB" smtClean="0"/>
              <a:t>07/11/16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54721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0F24DA-B1F5-4326-A73C-F2929AE049A6}" type="datetimeFigureOut">
              <a:rPr lang="en-GB" smtClean="0"/>
              <a:t>07/11/16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2329983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0F24DA-B1F5-4326-A73C-F2929AE049A6}" type="datetimeFigureOut">
              <a:rPr lang="en-GB" smtClean="0"/>
              <a:t>07/11/16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347746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0F24DA-B1F5-4326-A73C-F2929AE049A6}" type="datetimeFigureOut">
              <a:rPr lang="en-GB" smtClean="0"/>
              <a:t>07/11/16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3739270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10F24DA-B1F5-4326-A73C-F2929AE049A6}" type="datetimeFigureOut">
              <a:rPr lang="en-GB" smtClean="0"/>
              <a:t>07/11/16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26311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10F24DA-B1F5-4326-A73C-F2929AE049A6}" type="datetimeFigureOut">
              <a:rPr lang="en-GB" smtClean="0"/>
              <a:t>07/11/16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23350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10F24DA-B1F5-4326-A73C-F2929AE049A6}" type="datetimeFigureOut">
              <a:rPr lang="en-GB" smtClean="0"/>
              <a:t>07/11/16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1994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0F24DA-B1F5-4326-A73C-F2929AE049A6}" type="datetimeFigureOut">
              <a:rPr lang="en-GB" smtClean="0"/>
              <a:t>07/11/16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2621628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0F24DA-B1F5-4326-A73C-F2929AE049A6}" type="datetimeFigureOut">
              <a:rPr lang="en-GB" smtClean="0"/>
              <a:t>07/11/16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115367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0F24DA-B1F5-4326-A73C-F2929AE049A6}" type="datetimeFigureOut">
              <a:rPr lang="en-GB" smtClean="0"/>
              <a:t>07/11/16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29424-3808-43EA-A4C1-EC7C0B83ED43}" type="slidenum">
              <a:rPr lang="en-GB" smtClean="0"/>
              <a:t>‹#›</a:t>
            </a:fld>
            <a:endParaRPr lang="en-GB"/>
          </a:p>
        </p:txBody>
      </p:sp>
    </p:spTree>
    <p:extLst>
      <p:ext uri="{BB962C8B-B14F-4D97-AF65-F5344CB8AC3E}">
        <p14:creationId xmlns:p14="http://schemas.microsoft.com/office/powerpoint/2010/main" val="4017151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0F24DA-B1F5-4326-A73C-F2929AE049A6}" type="datetimeFigureOut">
              <a:rPr lang="en-GB" smtClean="0"/>
              <a:t>07/11/16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29424-3808-43EA-A4C1-EC7C0B83ED43}" type="slidenum">
              <a:rPr lang="en-GB" smtClean="0"/>
              <a:t>‹#›</a:t>
            </a:fld>
            <a:endParaRPr lang="en-GB"/>
          </a:p>
        </p:txBody>
      </p:sp>
    </p:spTree>
    <p:extLst>
      <p:ext uri="{BB962C8B-B14F-4D97-AF65-F5344CB8AC3E}">
        <p14:creationId xmlns:p14="http://schemas.microsoft.com/office/powerpoint/2010/main" val="3141037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18.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18962C66-1B52-47F2-91EA-DCA35F3D3DD4}" type="slidenum">
              <a:rPr lang="en-US" altLang="en-US"/>
              <a:pPr/>
              <a:t>1</a:t>
            </a:fld>
            <a:endParaRPr lang="en-US" altLang="en-US"/>
          </a:p>
        </p:txBody>
      </p:sp>
      <p:pic>
        <p:nvPicPr>
          <p:cNvPr id="180231" name="Picture 7" descr="article-1103909-02ECE676000005DC-463_468x3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5213" y="4365104"/>
            <a:ext cx="3089275" cy="2309813"/>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179512" y="116632"/>
            <a:ext cx="396011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gn="l" defTabSz="914400" rtl="0" eaLnBrk="1" latinLnBrk="0" hangingPunct="1">
              <a:spcBef>
                <a:spcPct val="20000"/>
              </a:spcBef>
              <a:buFont typeface="Arial" charset="0"/>
              <a:buChar char="•"/>
              <a:defRPr sz="3200" kern="120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charset="0"/>
              <a:buChar char="–"/>
              <a:defRPr sz="2800" kern="1200">
                <a:solidFill>
                  <a:schemeClr val="tx1"/>
                </a:solidFill>
                <a:latin typeface="Calibri" pitchFamily="34" charset="0"/>
                <a:ea typeface="+mn-ea"/>
                <a:cs typeface="+mn-cs"/>
              </a:defRPr>
            </a:lvl2pPr>
            <a:lvl3pPr marL="1143000" indent="-228600" algn="l" defTabSz="914400" rtl="0" eaLnBrk="1" latinLnBrk="0" hangingPunct="1">
              <a:spcBef>
                <a:spcPct val="20000"/>
              </a:spcBef>
              <a:buFont typeface="Arial" charset="0"/>
              <a:buChar char="•"/>
              <a:defRPr sz="2400" kern="1200">
                <a:solidFill>
                  <a:schemeClr val="tx1"/>
                </a:solidFill>
                <a:latin typeface="Calibri" pitchFamily="34" charset="0"/>
                <a:ea typeface="+mn-ea"/>
                <a:cs typeface="+mn-cs"/>
              </a:defRPr>
            </a:lvl3pPr>
            <a:lvl4pPr marL="1600200" indent="-228600" algn="l" defTabSz="914400" rtl="0" eaLnBrk="1" latinLnBrk="0" hangingPunct="1">
              <a:spcBef>
                <a:spcPct val="20000"/>
              </a:spcBef>
              <a:buFont typeface="Arial" charset="0"/>
              <a:buChar char="–"/>
              <a:defRPr sz="2000" kern="1200">
                <a:solidFill>
                  <a:schemeClr val="tx1"/>
                </a:solidFill>
                <a:latin typeface="Calibri" pitchFamily="34" charset="0"/>
                <a:ea typeface="+mn-ea"/>
                <a:cs typeface="+mn-cs"/>
              </a:defRPr>
            </a:lvl4pPr>
            <a:lvl5pPr marL="2057400" indent="-228600" algn="l" defTabSz="914400" rtl="0" eaLnBrk="1" latinLnBrk="0" hangingPunct="1">
              <a:spcBef>
                <a:spcPct val="20000"/>
              </a:spcBef>
              <a:buFont typeface="Arial" charset="0"/>
              <a:buChar char="»"/>
              <a:defRPr sz="2000" kern="1200">
                <a:solidFill>
                  <a:schemeClr val="tx1"/>
                </a:solidFill>
                <a:latin typeface="Calibri" pitchFamily="34" charset="0"/>
                <a:ea typeface="+mn-ea"/>
                <a:cs typeface="+mn-cs"/>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9pPr>
          </a:lstStyle>
          <a:p>
            <a:pPr>
              <a:spcBef>
                <a:spcPct val="0"/>
              </a:spcBef>
              <a:buFontTx/>
              <a:buNone/>
            </a:pPr>
            <a:r>
              <a:rPr lang="en-GB" altLang="en-US" sz="1600" dirty="0" smtClean="0">
                <a:latin typeface="Arial" charset="0"/>
              </a:rPr>
              <a:t>Cirencester Kingshill School </a:t>
            </a:r>
          </a:p>
          <a:p>
            <a:pPr>
              <a:spcBef>
                <a:spcPct val="0"/>
              </a:spcBef>
              <a:buFontTx/>
              <a:buNone/>
            </a:pPr>
            <a:r>
              <a:rPr lang="en-GB" altLang="en-US" sz="1600" dirty="0" smtClean="0">
                <a:latin typeface="Arial" charset="0"/>
              </a:rPr>
              <a:t>PE Department – GCSE PE     </a:t>
            </a:r>
          </a:p>
          <a:p>
            <a:pPr>
              <a:spcBef>
                <a:spcPct val="0"/>
              </a:spcBef>
              <a:buFontTx/>
              <a:buNone/>
            </a:pPr>
            <a:r>
              <a:rPr lang="en-GB" altLang="en-US" sz="1600" dirty="0" smtClean="0">
                <a:latin typeface="Arial" charset="0"/>
              </a:rPr>
              <a:t>Chapter 1c</a:t>
            </a:r>
            <a:endParaRPr lang="en-US" altLang="en-US" sz="1600" dirty="0">
              <a:latin typeface="Arial" charset="0"/>
            </a:endParaRPr>
          </a:p>
        </p:txBody>
      </p:sp>
      <p:sp>
        <p:nvSpPr>
          <p:cNvPr id="9" name="Title 1"/>
          <p:cNvSpPr txBox="1">
            <a:spLocks/>
          </p:cNvSpPr>
          <p:nvPr/>
        </p:nvSpPr>
        <p:spPr>
          <a:xfrm>
            <a:off x="627919" y="1238895"/>
            <a:ext cx="7772400" cy="147002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7200" b="1" dirty="0" smtClean="0"/>
              <a:t>Anaerobic and Aerobic Exercise </a:t>
            </a:r>
            <a:endParaRPr lang="en-GB" sz="7200" b="1" dirty="0"/>
          </a:p>
        </p:txBody>
      </p:sp>
      <p:pic>
        <p:nvPicPr>
          <p:cNvPr id="10" name="Picture 1" descr="lio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088" y="228600"/>
            <a:ext cx="11382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4"/>
          <p:cNvSpPr txBox="1">
            <a:spLocks noChangeArrowheads="1"/>
          </p:cNvSpPr>
          <p:nvPr/>
        </p:nvSpPr>
        <p:spPr bwMode="auto">
          <a:xfrm>
            <a:off x="107504" y="3501008"/>
            <a:ext cx="5688632" cy="327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spAutoFit/>
          </a:bodyPr>
          <a:lstStyle>
            <a:lvl1pPr marL="0" indent="0" algn="ctr" defTabSz="914400" rtl="0" eaLnBrk="1" latinLnBrk="0" hangingPunct="1">
              <a:spcBef>
                <a:spcPct val="20000"/>
              </a:spcBef>
              <a:buFont typeface="Arial" charset="0"/>
              <a:buChar char="•"/>
              <a:defRPr sz="3200" kern="1200">
                <a:solidFill>
                  <a:schemeClr val="tx1"/>
                </a:solidFill>
                <a:latin typeface="Calibri" pitchFamily="34" charset="0"/>
                <a:ea typeface="+mn-ea"/>
                <a:cs typeface="+mn-cs"/>
              </a:defRPr>
            </a:lvl1pPr>
            <a:lvl2pPr marL="742950" indent="-285750" algn="ctr" defTabSz="914400" rtl="0" eaLnBrk="1" latinLnBrk="0" hangingPunct="1">
              <a:spcBef>
                <a:spcPct val="20000"/>
              </a:spcBef>
              <a:buFont typeface="Arial" charset="0"/>
              <a:buChar char="–"/>
              <a:defRPr sz="2800" kern="1200">
                <a:solidFill>
                  <a:schemeClr val="tx1"/>
                </a:solidFill>
                <a:latin typeface="Calibri" pitchFamily="34" charset="0"/>
                <a:ea typeface="+mn-ea"/>
                <a:cs typeface="+mn-cs"/>
              </a:defRPr>
            </a:lvl2pPr>
            <a:lvl3pPr marL="1143000" indent="-228600" algn="ctr" defTabSz="914400" rtl="0" eaLnBrk="1" latinLnBrk="0" hangingPunct="1">
              <a:spcBef>
                <a:spcPct val="20000"/>
              </a:spcBef>
              <a:buFont typeface="Arial" charset="0"/>
              <a:buChar char="•"/>
              <a:defRPr sz="2400" kern="1200">
                <a:solidFill>
                  <a:schemeClr val="tx1"/>
                </a:solidFill>
                <a:latin typeface="Calibri" pitchFamily="34" charset="0"/>
                <a:ea typeface="+mn-ea"/>
                <a:cs typeface="+mn-cs"/>
              </a:defRPr>
            </a:lvl3pPr>
            <a:lvl4pPr marL="1600200" indent="-228600" algn="ctr" defTabSz="914400" rtl="0" eaLnBrk="1" latinLnBrk="0" hangingPunct="1">
              <a:spcBef>
                <a:spcPct val="20000"/>
              </a:spcBef>
              <a:buFont typeface="Arial" charset="0"/>
              <a:buChar char="–"/>
              <a:defRPr sz="2000" kern="1200">
                <a:solidFill>
                  <a:schemeClr val="tx1"/>
                </a:solidFill>
                <a:latin typeface="Calibri" pitchFamily="34" charset="0"/>
                <a:ea typeface="+mn-ea"/>
                <a:cs typeface="+mn-cs"/>
              </a:defRPr>
            </a:lvl4pPr>
            <a:lvl5pPr marL="2057400" indent="-228600" algn="ctr" defTabSz="914400" rtl="0" eaLnBrk="1" latinLnBrk="0" hangingPunct="1">
              <a:spcBef>
                <a:spcPct val="20000"/>
              </a:spcBef>
              <a:buFont typeface="Arial" charset="0"/>
              <a:buChar char="»"/>
              <a:defRPr sz="2000" kern="1200">
                <a:solidFill>
                  <a:schemeClr val="tx1"/>
                </a:solidFill>
                <a:latin typeface="Calibri" pitchFamily="34" charset="0"/>
                <a:ea typeface="+mn-ea"/>
                <a:cs typeface="+mn-cs"/>
              </a:defRPr>
            </a:lvl5pPr>
            <a:lvl6pPr marL="2514600" indent="-228600" algn="ctr"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6pPr>
            <a:lvl7pPr marL="2971800" indent="-228600" algn="ctr"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7pPr>
            <a:lvl8pPr marL="3429000" indent="-228600" algn="ctr"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8pPr>
            <a:lvl9pPr marL="3886200" indent="-228600" algn="ctr"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mn-cs"/>
              </a:defRPr>
            </a:lvl9pPr>
          </a:lstStyle>
          <a:p>
            <a:pPr algn="l">
              <a:spcBef>
                <a:spcPct val="0"/>
              </a:spcBef>
              <a:buNone/>
            </a:pPr>
            <a:r>
              <a:rPr lang="en-GB" altLang="en-US" sz="1800" dirty="0" smtClean="0">
                <a:latin typeface="Arial" charset="0"/>
              </a:rPr>
              <a:t>At the end of one theory lesson you will know …</a:t>
            </a:r>
          </a:p>
          <a:p>
            <a:pPr algn="l">
              <a:spcBef>
                <a:spcPct val="0"/>
              </a:spcBef>
              <a:buNone/>
            </a:pPr>
            <a:endParaRPr lang="en-GB" altLang="en-US" sz="1800" dirty="0" smtClean="0">
              <a:latin typeface="Arial" charset="0"/>
            </a:endParaRPr>
          </a:p>
          <a:p>
            <a:pPr>
              <a:spcBef>
                <a:spcPct val="30000"/>
              </a:spcBef>
              <a:buBlip>
                <a:blip r:embed="rId5"/>
              </a:buBlip>
            </a:pPr>
            <a:r>
              <a:rPr lang="en-GB" altLang="en-US" sz="1800" dirty="0">
                <a:latin typeface="Arial" charset="0"/>
              </a:rPr>
              <a:t>The immediate effects of exercise on the respiratory system</a:t>
            </a:r>
          </a:p>
          <a:p>
            <a:pPr>
              <a:spcBef>
                <a:spcPct val="30000"/>
              </a:spcBef>
              <a:buBlip>
                <a:blip r:embed="rId5"/>
              </a:buBlip>
            </a:pPr>
            <a:r>
              <a:rPr lang="en-GB" altLang="en-US" sz="1800" dirty="0">
                <a:latin typeface="Arial" charset="0"/>
              </a:rPr>
              <a:t>How levels of lactic acid, water and heat are affected by exercise</a:t>
            </a:r>
          </a:p>
          <a:p>
            <a:pPr>
              <a:spcBef>
                <a:spcPct val="30000"/>
              </a:spcBef>
              <a:buBlip>
                <a:blip r:embed="rId5"/>
              </a:buBlip>
            </a:pPr>
            <a:r>
              <a:rPr lang="en-GB" altLang="en-US" sz="1800" dirty="0">
                <a:latin typeface="Arial" charset="0"/>
              </a:rPr>
              <a:t>How the body recovers from exercise</a:t>
            </a:r>
          </a:p>
          <a:p>
            <a:pPr>
              <a:spcBef>
                <a:spcPct val="30000"/>
              </a:spcBef>
              <a:buBlip>
                <a:blip r:embed="rId5"/>
              </a:buBlip>
            </a:pPr>
            <a:r>
              <a:rPr lang="en-GB" altLang="en-US" sz="1800" dirty="0">
                <a:latin typeface="Arial" charset="0"/>
              </a:rPr>
              <a:t>Recovery rates</a:t>
            </a:r>
          </a:p>
          <a:p>
            <a:pPr>
              <a:spcBef>
                <a:spcPct val="30000"/>
              </a:spcBef>
              <a:buBlip>
                <a:blip r:embed="rId5"/>
              </a:buBlip>
            </a:pPr>
            <a:r>
              <a:rPr lang="en-GB" altLang="en-US" sz="1800" dirty="0">
                <a:latin typeface="Arial" charset="0"/>
              </a:rPr>
              <a:t>The long term effects of exercise on the heart, lungs, skeleton and muscles</a:t>
            </a:r>
          </a:p>
        </p:txBody>
      </p:sp>
    </p:spTree>
    <p:extLst>
      <p:ext uri="{BB962C8B-B14F-4D97-AF65-F5344CB8AC3E}">
        <p14:creationId xmlns:p14="http://schemas.microsoft.com/office/powerpoint/2010/main" val="335586540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A6ED94ED-61DC-4477-BAB8-0B554352522E}" type="slidenum">
              <a:rPr lang="en-US" altLang="en-US"/>
              <a:pPr/>
              <a:t>10</a:t>
            </a:fld>
            <a:endParaRPr lang="en-US" altLang="en-US"/>
          </a:p>
        </p:txBody>
      </p:sp>
      <p:sp>
        <p:nvSpPr>
          <p:cNvPr id="150533" name="Text Box 5"/>
          <p:cNvSpPr txBox="1">
            <a:spLocks noChangeArrowheads="1"/>
          </p:cNvSpPr>
          <p:nvPr/>
        </p:nvSpPr>
        <p:spPr bwMode="auto">
          <a:xfrm>
            <a:off x="539750" y="333375"/>
            <a:ext cx="7416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4400" b="0"/>
              <a:t>Aerobic exercise strengthens the heart</a:t>
            </a:r>
          </a:p>
        </p:txBody>
      </p:sp>
      <p:pic>
        <p:nvPicPr>
          <p:cNvPr id="150534" name="Picture 6" descr="1_heart_interior2_STAND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588" y="1989138"/>
            <a:ext cx="1836737" cy="2160587"/>
          </a:xfrm>
          <a:prstGeom prst="rect">
            <a:avLst/>
          </a:prstGeom>
          <a:noFill/>
          <a:extLst>
            <a:ext uri="{909E8E84-426E-40DD-AFC4-6F175D3DCCD1}">
              <a14:hiddenFill xmlns:a14="http://schemas.microsoft.com/office/drawing/2010/main">
                <a:solidFill>
                  <a:srgbClr val="FFFFFF"/>
                </a:solidFill>
              </a14:hiddenFill>
            </a:ext>
          </a:extLst>
        </p:spPr>
      </p:pic>
      <p:sp>
        <p:nvSpPr>
          <p:cNvPr id="150536" name="Text Box 8"/>
          <p:cNvSpPr txBox="1">
            <a:spLocks noChangeArrowheads="1"/>
          </p:cNvSpPr>
          <p:nvPr/>
        </p:nvSpPr>
        <p:spPr bwMode="auto">
          <a:xfrm>
            <a:off x="468313" y="1700213"/>
            <a:ext cx="5975350"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a:defRPr sz="2400">
                <a:solidFill>
                  <a:schemeClr val="tx1"/>
                </a:solidFill>
                <a:latin typeface="Times New Roman" pitchFamily="18" charset="0"/>
              </a:defRPr>
            </a:lvl1pPr>
            <a:lvl2pPr marL="630238">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buFontTx/>
              <a:buBlip>
                <a:blip r:embed="rId3"/>
              </a:buBlip>
            </a:pPr>
            <a:r>
              <a:rPr lang="en-GB" altLang="en-US" b="0">
                <a:latin typeface="Arial" charset="0"/>
              </a:rPr>
              <a:t>The heart becomes</a:t>
            </a:r>
            <a:r>
              <a:rPr lang="en-GB" altLang="en-US" b="0">
                <a:solidFill>
                  <a:srgbClr val="010066"/>
                </a:solidFill>
                <a:latin typeface="Arial" charset="0"/>
              </a:rPr>
              <a:t> </a:t>
            </a:r>
            <a:r>
              <a:rPr lang="en-GB" altLang="en-US">
                <a:solidFill>
                  <a:srgbClr val="FF6600"/>
                </a:solidFill>
                <a:latin typeface="Arial" charset="0"/>
              </a:rPr>
              <a:t>bigger</a:t>
            </a:r>
            <a:r>
              <a:rPr lang="en-GB" altLang="en-US" b="0">
                <a:solidFill>
                  <a:schemeClr val="folHlink"/>
                </a:solidFill>
                <a:latin typeface="Arial" charset="0"/>
              </a:rPr>
              <a:t>.</a:t>
            </a:r>
          </a:p>
          <a:p>
            <a:pPr eaLnBrk="1" hangingPunct="1">
              <a:spcBef>
                <a:spcPct val="30000"/>
              </a:spcBef>
              <a:buFontTx/>
              <a:buBlip>
                <a:blip r:embed="rId3"/>
              </a:buBlip>
            </a:pPr>
            <a:r>
              <a:rPr lang="en-GB" altLang="en-US" b="0">
                <a:latin typeface="Arial" charset="0"/>
              </a:rPr>
              <a:t>The walls become</a:t>
            </a:r>
            <a:r>
              <a:rPr lang="en-GB" altLang="en-US" b="0">
                <a:solidFill>
                  <a:srgbClr val="010066"/>
                </a:solidFill>
                <a:latin typeface="Arial" charset="0"/>
              </a:rPr>
              <a:t> </a:t>
            </a:r>
            <a:r>
              <a:rPr lang="en-GB" altLang="en-US">
                <a:solidFill>
                  <a:srgbClr val="FF6600"/>
                </a:solidFill>
                <a:latin typeface="Arial" charset="0"/>
              </a:rPr>
              <a:t>thicker</a:t>
            </a:r>
            <a:r>
              <a:rPr lang="en-GB" altLang="en-US">
                <a:solidFill>
                  <a:srgbClr val="010066"/>
                </a:solidFill>
                <a:latin typeface="Arial" charset="0"/>
              </a:rPr>
              <a:t> </a:t>
            </a:r>
            <a:r>
              <a:rPr lang="en-GB" altLang="en-US" b="0">
                <a:latin typeface="Arial" charset="0"/>
              </a:rPr>
              <a:t>and</a:t>
            </a:r>
            <a:r>
              <a:rPr lang="en-GB" altLang="en-US" b="0">
                <a:solidFill>
                  <a:srgbClr val="010066"/>
                </a:solidFill>
                <a:latin typeface="Arial" charset="0"/>
              </a:rPr>
              <a:t> </a:t>
            </a:r>
            <a:r>
              <a:rPr lang="en-GB" altLang="en-US">
                <a:solidFill>
                  <a:srgbClr val="FF6600"/>
                </a:solidFill>
                <a:latin typeface="Arial" charset="0"/>
              </a:rPr>
              <a:t>stronger</a:t>
            </a:r>
            <a:r>
              <a:rPr lang="en-GB" altLang="en-US" b="0">
                <a:solidFill>
                  <a:schemeClr val="folHlink"/>
                </a:solidFill>
                <a:latin typeface="Arial" charset="0"/>
              </a:rPr>
              <a:t>.</a:t>
            </a:r>
            <a:endParaRPr lang="en-GB" altLang="en-US" b="0">
              <a:solidFill>
                <a:srgbClr val="010066"/>
              </a:solidFill>
              <a:latin typeface="Arial" charset="0"/>
            </a:endParaRPr>
          </a:p>
        </p:txBody>
      </p:sp>
      <p:sp>
        <p:nvSpPr>
          <p:cNvPr id="150537" name="Text Box 9"/>
          <p:cNvSpPr txBox="1">
            <a:spLocks noChangeArrowheads="1"/>
          </p:cNvSpPr>
          <p:nvPr/>
        </p:nvSpPr>
        <p:spPr bwMode="auto">
          <a:xfrm>
            <a:off x="323850" y="4286250"/>
            <a:ext cx="8640763"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dirty="0">
                <a:solidFill>
                  <a:srgbClr val="FF6600"/>
                </a:solidFill>
              </a:rPr>
              <a:t>Resting heart rate</a:t>
            </a:r>
            <a:r>
              <a:rPr lang="en-GB" altLang="en-US" sz="2400" b="0" dirty="0">
                <a:solidFill>
                  <a:srgbClr val="010066"/>
                </a:solidFill>
              </a:rPr>
              <a:t> </a:t>
            </a:r>
            <a:r>
              <a:rPr lang="en-GB" altLang="en-US" sz="2400" b="0" dirty="0"/>
              <a:t>gets</a:t>
            </a:r>
            <a:r>
              <a:rPr lang="en-GB" altLang="en-US" sz="2400" b="0" dirty="0">
                <a:solidFill>
                  <a:srgbClr val="010066"/>
                </a:solidFill>
              </a:rPr>
              <a:t> </a:t>
            </a:r>
            <a:r>
              <a:rPr lang="en-GB" altLang="en-US" sz="2400" dirty="0">
                <a:solidFill>
                  <a:srgbClr val="FF6600"/>
                </a:solidFill>
              </a:rPr>
              <a:t>slower</a:t>
            </a:r>
            <a:r>
              <a:rPr lang="en-GB" altLang="en-US" sz="2400" b="0" dirty="0">
                <a:solidFill>
                  <a:srgbClr val="010066"/>
                </a:solidFill>
              </a:rPr>
              <a:t> </a:t>
            </a:r>
            <a:r>
              <a:rPr lang="en-GB" altLang="en-US" sz="2400" b="0" dirty="0"/>
              <a:t>as you get fitter, because the heart needs fewer beats to pump blood round the body.</a:t>
            </a:r>
          </a:p>
          <a:p>
            <a:pPr>
              <a:spcBef>
                <a:spcPct val="50000"/>
              </a:spcBef>
            </a:pPr>
            <a:r>
              <a:rPr lang="en-GB" altLang="en-US" sz="2400" b="0" dirty="0"/>
              <a:t>Training also results in</a:t>
            </a:r>
            <a:r>
              <a:rPr lang="en-GB" altLang="en-US" sz="2400" b="0" dirty="0">
                <a:solidFill>
                  <a:srgbClr val="010066"/>
                </a:solidFill>
              </a:rPr>
              <a:t> </a:t>
            </a:r>
            <a:r>
              <a:rPr lang="en-GB" altLang="en-US" sz="2400" dirty="0">
                <a:solidFill>
                  <a:srgbClr val="FF6600"/>
                </a:solidFill>
              </a:rPr>
              <a:t>new blood vessels</a:t>
            </a:r>
            <a:r>
              <a:rPr lang="en-GB" altLang="en-US" sz="2400" b="0" dirty="0">
                <a:solidFill>
                  <a:srgbClr val="010066"/>
                </a:solidFill>
              </a:rPr>
              <a:t> </a:t>
            </a:r>
            <a:r>
              <a:rPr lang="en-GB" altLang="en-US" sz="2400" b="0" dirty="0"/>
              <a:t>growing to improve the supply of blood to the muscles.</a:t>
            </a:r>
            <a:r>
              <a:rPr lang="en-GB" altLang="en-US" sz="2400" b="0" dirty="0">
                <a:solidFill>
                  <a:srgbClr val="010066"/>
                </a:solidFill>
              </a:rPr>
              <a:t>  </a:t>
            </a:r>
          </a:p>
        </p:txBody>
      </p:sp>
      <p:sp>
        <p:nvSpPr>
          <p:cNvPr id="150538" name="Text Box 10"/>
          <p:cNvSpPr txBox="1">
            <a:spLocks noChangeArrowheads="1"/>
          </p:cNvSpPr>
          <p:nvPr/>
        </p:nvSpPr>
        <p:spPr bwMode="auto">
          <a:xfrm>
            <a:off x="539750" y="3284538"/>
            <a:ext cx="5903913" cy="854075"/>
          </a:xfrm>
          <a:prstGeom prst="rect">
            <a:avLst/>
          </a:prstGeom>
          <a:noFill/>
          <a:ln w="31750">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b="0"/>
              <a:t>The result is that the heart becomes a more</a:t>
            </a:r>
            <a:r>
              <a:rPr lang="en-GB" altLang="en-US" sz="2400" b="0">
                <a:solidFill>
                  <a:srgbClr val="010066"/>
                </a:solidFill>
              </a:rPr>
              <a:t> </a:t>
            </a:r>
            <a:r>
              <a:rPr lang="en-GB" altLang="en-US" sz="2400">
                <a:solidFill>
                  <a:srgbClr val="FF6600"/>
                </a:solidFill>
              </a:rPr>
              <a:t>efficient</a:t>
            </a:r>
            <a:r>
              <a:rPr lang="en-GB" altLang="en-US" sz="2400" b="0">
                <a:solidFill>
                  <a:srgbClr val="010066"/>
                </a:solidFill>
              </a:rPr>
              <a:t> </a:t>
            </a:r>
            <a:r>
              <a:rPr lang="en-GB" altLang="en-US" sz="2400" b="0"/>
              <a:t>pump.</a:t>
            </a:r>
            <a:endParaRPr lang="en-GB" altLang="en-US" sz="2400"/>
          </a:p>
        </p:txBody>
      </p:sp>
      <p:pic>
        <p:nvPicPr>
          <p:cNvPr id="150539" name="Picture 11" descr="next_btn_colour">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8139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0536">
                                            <p:txEl>
                                              <p:pRg st="0" end="0"/>
                                            </p:txEl>
                                          </p:spTgt>
                                        </p:tgtEl>
                                        <p:attrNameLst>
                                          <p:attrName>style.visibility</p:attrName>
                                        </p:attrNameLst>
                                      </p:cBhvr>
                                      <p:to>
                                        <p:strVal val="visible"/>
                                      </p:to>
                                    </p:set>
                                    <p:anim calcmode="lin" valueType="num">
                                      <p:cBhvr additive="base">
                                        <p:cTn id="7" dur="500" fill="hold"/>
                                        <p:tgtEl>
                                          <p:spTgt spid="15053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0536">
                                            <p:txEl>
                                              <p:pRg st="0" end="0"/>
                                            </p:txEl>
                                          </p:spTgt>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50534"/>
                                        </p:tgtEl>
                                        <p:attrNameLst>
                                          <p:attrName>style.visibility</p:attrName>
                                        </p:attrNameLst>
                                      </p:cBhvr>
                                      <p:to>
                                        <p:strVal val="visible"/>
                                      </p:to>
                                    </p:set>
                                    <p:animEffect transition="in" filter="fade">
                                      <p:cBhvr>
                                        <p:cTn id="11" dur="500"/>
                                        <p:tgtEl>
                                          <p:spTgt spid="1505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50536">
                                            <p:txEl>
                                              <p:pRg st="1" end="1"/>
                                            </p:txEl>
                                          </p:spTgt>
                                        </p:tgtEl>
                                        <p:attrNameLst>
                                          <p:attrName>style.visibility</p:attrName>
                                        </p:attrNameLst>
                                      </p:cBhvr>
                                      <p:to>
                                        <p:strVal val="visible"/>
                                      </p:to>
                                    </p:set>
                                    <p:anim calcmode="lin" valueType="num">
                                      <p:cBhvr additive="base">
                                        <p:cTn id="16" dur="500" fill="hold"/>
                                        <p:tgtEl>
                                          <p:spTgt spid="150536">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505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150538"/>
                                        </p:tgtEl>
                                        <p:attrNameLst>
                                          <p:attrName>style.visibility</p:attrName>
                                        </p:attrNameLst>
                                      </p:cBhvr>
                                      <p:to>
                                        <p:strVal val="visible"/>
                                      </p:to>
                                    </p:set>
                                    <p:anim calcmode="lin" valueType="num">
                                      <p:cBhvr>
                                        <p:cTn id="22" dur="500" fill="hold"/>
                                        <p:tgtEl>
                                          <p:spTgt spid="150538"/>
                                        </p:tgtEl>
                                        <p:attrNameLst>
                                          <p:attrName>ppt_w</p:attrName>
                                        </p:attrNameLst>
                                      </p:cBhvr>
                                      <p:tavLst>
                                        <p:tav tm="0">
                                          <p:val>
                                            <p:fltVal val="0"/>
                                          </p:val>
                                        </p:tav>
                                        <p:tav tm="100000">
                                          <p:val>
                                            <p:strVal val="#ppt_w"/>
                                          </p:val>
                                        </p:tav>
                                      </p:tavLst>
                                    </p:anim>
                                    <p:anim calcmode="lin" valueType="num">
                                      <p:cBhvr>
                                        <p:cTn id="23" dur="500" fill="hold"/>
                                        <p:tgtEl>
                                          <p:spTgt spid="150538"/>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50537">
                                            <p:txEl>
                                              <p:pRg st="0" end="0"/>
                                            </p:txEl>
                                          </p:spTgt>
                                        </p:tgtEl>
                                        <p:attrNameLst>
                                          <p:attrName>style.visibility</p:attrName>
                                        </p:attrNameLst>
                                      </p:cBhvr>
                                      <p:to>
                                        <p:strVal val="visible"/>
                                      </p:to>
                                    </p:set>
                                    <p:animEffect transition="in" filter="checkerboard(across)">
                                      <p:cBhvr>
                                        <p:cTn id="28" dur="500"/>
                                        <p:tgtEl>
                                          <p:spTgt spid="150537">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50537">
                                            <p:txEl>
                                              <p:pRg st="1" end="1"/>
                                            </p:txEl>
                                          </p:spTgt>
                                        </p:tgtEl>
                                        <p:attrNameLst>
                                          <p:attrName>style.visibility</p:attrName>
                                        </p:attrNameLst>
                                      </p:cBhvr>
                                      <p:to>
                                        <p:strVal val="visible"/>
                                      </p:to>
                                    </p:set>
                                    <p:animEffect transition="in" filter="checkerboard(across)">
                                      <p:cBhvr>
                                        <p:cTn id="33" dur="500"/>
                                        <p:tgtEl>
                                          <p:spTgt spid="150537">
                                            <p:txEl>
                                              <p:pRg st="1" end="1"/>
                                            </p:txEl>
                                          </p:spTgt>
                                        </p:tgtEl>
                                      </p:cBhvr>
                                    </p:animEffect>
                                  </p:childTnLst>
                                </p:cTn>
                              </p:par>
                              <p:par>
                                <p:cTn id="34" presetID="1" presetClass="entr" presetSubtype="0" fill="hold" nodeType="withEffect">
                                  <p:stCondLst>
                                    <p:cond delay="0"/>
                                  </p:stCondLst>
                                  <p:childTnLst>
                                    <p:set>
                                      <p:cBhvr>
                                        <p:cTn id="35" dur="1" fill="hold">
                                          <p:stCondLst>
                                            <p:cond delay="0"/>
                                          </p:stCondLst>
                                        </p:cTn>
                                        <p:tgtEl>
                                          <p:spTgt spid="150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6" grpId="0" build="p"/>
      <p:bldP spid="150537" grpId="0" build="p"/>
      <p:bldP spid="15053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B30C644A-3077-4631-B6A8-61C2D66FA635}" type="slidenum">
              <a:rPr lang="en-US" altLang="en-US"/>
              <a:pPr/>
              <a:t>11</a:t>
            </a:fld>
            <a:endParaRPr lang="en-US" altLang="en-US"/>
          </a:p>
        </p:txBody>
      </p:sp>
      <p:sp>
        <p:nvSpPr>
          <p:cNvPr id="152580" name="Rectangle 4"/>
          <p:cNvSpPr>
            <a:spLocks noGrp="1" noChangeArrowheads="1"/>
          </p:cNvSpPr>
          <p:nvPr>
            <p:ph type="title"/>
          </p:nvPr>
        </p:nvSpPr>
        <p:spPr>
          <a:xfrm>
            <a:off x="539750" y="764704"/>
            <a:ext cx="7813675" cy="549275"/>
          </a:xfrm>
        </p:spPr>
        <p:txBody>
          <a:bodyPr>
            <a:normAutofit fontScale="90000"/>
          </a:bodyPr>
          <a:lstStyle/>
          <a:p>
            <a:r>
              <a:rPr lang="en-GB" altLang="en-US" b="1" dirty="0"/>
              <a:t>The long term effect of exercise – the lungs</a:t>
            </a:r>
          </a:p>
        </p:txBody>
      </p:sp>
      <p:sp>
        <p:nvSpPr>
          <p:cNvPr id="152582" name="Text Box 6"/>
          <p:cNvSpPr txBox="1">
            <a:spLocks noChangeArrowheads="1"/>
          </p:cNvSpPr>
          <p:nvPr/>
        </p:nvSpPr>
        <p:spPr bwMode="auto">
          <a:xfrm>
            <a:off x="2916238" y="1989138"/>
            <a:ext cx="57610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b="0"/>
              <a:t>Training makes the</a:t>
            </a:r>
            <a:r>
              <a:rPr lang="en-GB" altLang="en-US" b="0">
                <a:solidFill>
                  <a:srgbClr val="010066"/>
                </a:solidFill>
              </a:rPr>
              <a:t> </a:t>
            </a:r>
            <a:r>
              <a:rPr lang="en-GB" altLang="en-US">
                <a:solidFill>
                  <a:srgbClr val="FF6600"/>
                </a:solidFill>
              </a:rPr>
              <a:t>lungs</a:t>
            </a:r>
            <a:r>
              <a:rPr lang="en-GB" altLang="en-US" b="0">
                <a:solidFill>
                  <a:srgbClr val="010066"/>
                </a:solidFill>
              </a:rPr>
              <a:t> </a:t>
            </a:r>
            <a:r>
              <a:rPr lang="en-GB" altLang="en-US" b="0"/>
              <a:t>more effective at supplying the body with oxygen.</a:t>
            </a:r>
          </a:p>
        </p:txBody>
      </p:sp>
      <p:sp>
        <p:nvSpPr>
          <p:cNvPr id="152583" name="Text Box 7"/>
          <p:cNvSpPr txBox="1">
            <a:spLocks noChangeArrowheads="1"/>
          </p:cNvSpPr>
          <p:nvPr/>
        </p:nvSpPr>
        <p:spPr bwMode="auto">
          <a:xfrm>
            <a:off x="3779838" y="3357563"/>
            <a:ext cx="5040312" cy="239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a:defRPr sz="2400">
                <a:solidFill>
                  <a:schemeClr val="tx1"/>
                </a:solidFill>
                <a:latin typeface="Times New Roman" pitchFamily="18" charset="0"/>
              </a:defRPr>
            </a:lvl1pPr>
            <a:lvl2pPr marL="630238">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buFontTx/>
              <a:buBlip>
                <a:blip r:embed="rId2"/>
              </a:buBlip>
            </a:pPr>
            <a:r>
              <a:rPr lang="en-GB" altLang="en-US" b="0">
                <a:latin typeface="Arial" charset="0"/>
              </a:rPr>
              <a:t>New</a:t>
            </a:r>
            <a:r>
              <a:rPr lang="en-GB" altLang="en-US" b="0">
                <a:solidFill>
                  <a:srgbClr val="010066"/>
                </a:solidFill>
                <a:latin typeface="Arial" charset="0"/>
              </a:rPr>
              <a:t> </a:t>
            </a:r>
            <a:r>
              <a:rPr lang="en-GB" altLang="en-US">
                <a:solidFill>
                  <a:srgbClr val="FF6600"/>
                </a:solidFill>
                <a:latin typeface="Arial" charset="0"/>
              </a:rPr>
              <a:t>blood vessels </a:t>
            </a:r>
            <a:r>
              <a:rPr lang="en-GB" altLang="en-US" b="0">
                <a:latin typeface="Arial" charset="0"/>
              </a:rPr>
              <a:t>grow around the</a:t>
            </a:r>
            <a:r>
              <a:rPr lang="en-GB" altLang="en-US" b="0">
                <a:solidFill>
                  <a:srgbClr val="010066"/>
                </a:solidFill>
                <a:latin typeface="Arial" charset="0"/>
              </a:rPr>
              <a:t> </a:t>
            </a:r>
            <a:r>
              <a:rPr lang="en-GB" altLang="en-US">
                <a:solidFill>
                  <a:srgbClr val="FF6600"/>
                </a:solidFill>
                <a:latin typeface="Arial" charset="0"/>
              </a:rPr>
              <a:t>alveoli</a:t>
            </a:r>
            <a:r>
              <a:rPr lang="en-GB" altLang="en-US" b="0">
                <a:latin typeface="Arial" charset="0"/>
              </a:rPr>
              <a:t>, making </a:t>
            </a:r>
            <a:br>
              <a:rPr lang="en-GB" altLang="en-US" b="0">
                <a:latin typeface="Arial" charset="0"/>
              </a:rPr>
            </a:br>
            <a:r>
              <a:rPr lang="en-GB" altLang="en-US" b="0">
                <a:latin typeface="Arial" charset="0"/>
              </a:rPr>
              <a:t>gas exchange more efficient.</a:t>
            </a:r>
          </a:p>
          <a:p>
            <a:pPr eaLnBrk="1" hangingPunct="1">
              <a:spcBef>
                <a:spcPct val="30000"/>
              </a:spcBef>
              <a:buFontTx/>
              <a:buBlip>
                <a:blip r:embed="rId2"/>
              </a:buBlip>
            </a:pPr>
            <a:r>
              <a:rPr lang="en-GB" altLang="en-US" b="0">
                <a:latin typeface="Arial" charset="0"/>
              </a:rPr>
              <a:t>The </a:t>
            </a:r>
            <a:r>
              <a:rPr lang="en-GB" altLang="en-US">
                <a:solidFill>
                  <a:srgbClr val="FF6600"/>
                </a:solidFill>
                <a:latin typeface="Arial" charset="0"/>
              </a:rPr>
              <a:t>muscles</a:t>
            </a:r>
            <a:r>
              <a:rPr lang="en-GB" altLang="en-US" b="0">
                <a:solidFill>
                  <a:srgbClr val="010066"/>
                </a:solidFill>
                <a:latin typeface="Arial" charset="0"/>
              </a:rPr>
              <a:t> </a:t>
            </a:r>
            <a:r>
              <a:rPr lang="en-GB" altLang="en-US" b="0">
                <a:latin typeface="Arial" charset="0"/>
              </a:rPr>
              <a:t>involved in breathing in and out become stronger and can work for longer.</a:t>
            </a:r>
          </a:p>
        </p:txBody>
      </p:sp>
      <p:pic>
        <p:nvPicPr>
          <p:cNvPr id="152584" name="Picture 8" descr="alveoli(MX)"/>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875" y="3068638"/>
            <a:ext cx="1071563" cy="1082675"/>
          </a:xfrm>
          <a:prstGeom prst="rect">
            <a:avLst/>
          </a:prstGeom>
          <a:noFill/>
          <a:extLst>
            <a:ext uri="{909E8E84-426E-40DD-AFC4-6F175D3DCCD1}">
              <a14:hiddenFill xmlns:a14="http://schemas.microsoft.com/office/drawing/2010/main">
                <a:solidFill>
                  <a:srgbClr val="FFFFFF"/>
                </a:solidFill>
              </a14:hiddenFill>
            </a:ext>
          </a:extLst>
        </p:spPr>
      </p:pic>
      <p:pic>
        <p:nvPicPr>
          <p:cNvPr id="152585" name="Picture 9" descr="breathingsystem(M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636838"/>
            <a:ext cx="2454275" cy="3240087"/>
          </a:xfrm>
          <a:prstGeom prst="rect">
            <a:avLst/>
          </a:prstGeom>
          <a:noFill/>
          <a:extLst>
            <a:ext uri="{909E8E84-426E-40DD-AFC4-6F175D3DCCD1}">
              <a14:hiddenFill xmlns:a14="http://schemas.microsoft.com/office/drawing/2010/main">
                <a:solidFill>
                  <a:srgbClr val="FFFFFF"/>
                </a:solidFill>
              </a14:hiddenFill>
            </a:ext>
          </a:extLst>
        </p:spPr>
      </p:pic>
      <p:pic>
        <p:nvPicPr>
          <p:cNvPr id="152586" name="Picture 10" descr="next_btn_colour">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
        <p:nvSpPr>
          <p:cNvPr id="152587" name="Line 11"/>
          <p:cNvSpPr>
            <a:spLocks noChangeShapeType="1"/>
          </p:cNvSpPr>
          <p:nvPr/>
        </p:nvSpPr>
        <p:spPr bwMode="auto">
          <a:xfrm flipV="1">
            <a:off x="1187450" y="3789363"/>
            <a:ext cx="1584325" cy="1223962"/>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4118178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2583">
                                            <p:txEl>
                                              <p:pRg st="0" end="0"/>
                                            </p:txEl>
                                          </p:spTgt>
                                        </p:tgtEl>
                                        <p:attrNameLst>
                                          <p:attrName>style.visibility</p:attrName>
                                        </p:attrNameLst>
                                      </p:cBhvr>
                                      <p:to>
                                        <p:strVal val="visible"/>
                                      </p:to>
                                    </p:set>
                                    <p:anim calcmode="lin" valueType="num">
                                      <p:cBhvr additive="base">
                                        <p:cTn id="7" dur="500" fill="hold"/>
                                        <p:tgtEl>
                                          <p:spTgt spid="1525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83">
                                            <p:txEl>
                                              <p:pRg st="0" end="0"/>
                                            </p:txEl>
                                          </p:spTgt>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52584"/>
                                        </p:tgtEl>
                                        <p:attrNameLst>
                                          <p:attrName>style.visibility</p:attrName>
                                        </p:attrNameLst>
                                      </p:cBhvr>
                                      <p:to>
                                        <p:strVal val="visible"/>
                                      </p:to>
                                    </p:set>
                                    <p:animEffect transition="in" filter="fade">
                                      <p:cBhvr>
                                        <p:cTn id="11" dur="500"/>
                                        <p:tgtEl>
                                          <p:spTgt spid="1525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52583">
                                            <p:txEl>
                                              <p:pRg st="1" end="1"/>
                                            </p:txEl>
                                          </p:spTgt>
                                        </p:tgtEl>
                                        <p:attrNameLst>
                                          <p:attrName>style.visibility</p:attrName>
                                        </p:attrNameLst>
                                      </p:cBhvr>
                                      <p:to>
                                        <p:strVal val="visible"/>
                                      </p:to>
                                    </p:set>
                                    <p:anim calcmode="lin" valueType="num">
                                      <p:cBhvr additive="base">
                                        <p:cTn id="16" dur="500" fill="hold"/>
                                        <p:tgtEl>
                                          <p:spTgt spid="15258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52583">
                                            <p:txEl>
                                              <p:pRg st="1" end="1"/>
                                            </p:txEl>
                                          </p:spTgt>
                                        </p:tgtEl>
                                        <p:attrNameLst>
                                          <p:attrName>ppt_y</p:attrName>
                                        </p:attrNameLst>
                                      </p:cBhvr>
                                      <p:tavLst>
                                        <p:tav tm="0">
                                          <p:val>
                                            <p:strVal val="1+#ppt_h/2"/>
                                          </p:val>
                                        </p:tav>
                                        <p:tav tm="100000">
                                          <p:val>
                                            <p:strVal val="#ppt_y"/>
                                          </p:val>
                                        </p:tav>
                                      </p:tavLst>
                                    </p:anim>
                                  </p:childTnLst>
                                </p:cTn>
                              </p:par>
                              <p:par>
                                <p:cTn id="18" presetID="1" presetClass="entr" presetSubtype="0" fill="hold" nodeType="withEffect">
                                  <p:stCondLst>
                                    <p:cond delay="0"/>
                                  </p:stCondLst>
                                  <p:childTnLst>
                                    <p:set>
                                      <p:cBhvr>
                                        <p:cTn id="19" dur="1" fill="hold">
                                          <p:stCondLst>
                                            <p:cond delay="0"/>
                                          </p:stCondLst>
                                        </p:cTn>
                                        <p:tgtEl>
                                          <p:spTgt spid="152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2FA3A371-31C6-4922-8A18-A8E4BAF57CA6}" type="slidenum">
              <a:rPr lang="en-US" altLang="en-US"/>
              <a:pPr/>
              <a:t>12</a:t>
            </a:fld>
            <a:endParaRPr lang="en-US" altLang="en-US"/>
          </a:p>
        </p:txBody>
      </p:sp>
      <p:sp>
        <p:nvSpPr>
          <p:cNvPr id="158724" name="Rectangle 4"/>
          <p:cNvSpPr>
            <a:spLocks noGrp="1" noChangeArrowheads="1"/>
          </p:cNvSpPr>
          <p:nvPr>
            <p:ph type="title"/>
          </p:nvPr>
        </p:nvSpPr>
        <p:spPr/>
        <p:txBody>
          <a:bodyPr/>
          <a:lstStyle/>
          <a:p>
            <a:r>
              <a:rPr lang="en-GB" altLang="en-US"/>
              <a:t>The effects of exercise</a:t>
            </a:r>
          </a:p>
        </p:txBody>
      </p:sp>
      <p:pic>
        <p:nvPicPr>
          <p:cNvPr id="158727" name="Picture 7" descr="next_btn_colour">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Tree>
    <p:controls>
      <mc:AlternateContent xmlns:mc="http://schemas.openxmlformats.org/markup-compatibility/2006">
        <mc:Choice xmlns:v="urn:schemas-microsoft-com:vml" Requires="v">
          <p:control spid="5124" name="ShockwaveFlash1" r:id="rId2" imgW="8495238" imgH="5718824"/>
        </mc:Choice>
        <mc:Fallback>
          <p:control name="ShockwaveFlash1" r:id="rId2" imgW="8495238" imgH="5718824">
            <p:pic>
              <p:nvPicPr>
                <p:cNvPr id="0" name="ShockwaveFlash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323850" y="333375"/>
                  <a:ext cx="8496300" cy="57181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938014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78FADC66-E55D-4118-AF5B-8B386A15B615}" type="slidenum">
              <a:rPr lang="en-US" altLang="en-US"/>
              <a:pPr/>
              <a:t>13</a:t>
            </a:fld>
            <a:endParaRPr lang="en-US" altLang="en-US"/>
          </a:p>
        </p:txBody>
      </p:sp>
      <p:sp>
        <p:nvSpPr>
          <p:cNvPr id="164868" name="Rectangle 4"/>
          <p:cNvSpPr>
            <a:spLocks noGrp="1" noChangeArrowheads="1"/>
          </p:cNvSpPr>
          <p:nvPr>
            <p:ph type="title"/>
          </p:nvPr>
        </p:nvSpPr>
        <p:spPr/>
        <p:txBody>
          <a:bodyPr/>
          <a:lstStyle/>
          <a:p>
            <a:r>
              <a:rPr lang="en-GB" altLang="en-US"/>
              <a:t>Exam-style questions</a:t>
            </a:r>
          </a:p>
        </p:txBody>
      </p:sp>
      <p:sp>
        <p:nvSpPr>
          <p:cNvPr id="164869" name="Text Box 5"/>
          <p:cNvSpPr txBox="1">
            <a:spLocks noChangeArrowheads="1"/>
          </p:cNvSpPr>
          <p:nvPr/>
        </p:nvSpPr>
        <p:spPr bwMode="auto">
          <a:xfrm>
            <a:off x="468313" y="1916113"/>
            <a:ext cx="8280400" cy="1219200"/>
          </a:xfrm>
          <a:prstGeom prst="rect">
            <a:avLst/>
          </a:prstGeom>
          <a:noFill/>
          <a:ln w="3175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altLang="en-US" b="0">
                <a:solidFill>
                  <a:schemeClr val="folHlink"/>
                </a:solidFill>
                <a:latin typeface="Arial" charset="0"/>
              </a:rPr>
              <a:t>1. 	Describe the changes that occur in the functioning of the </a:t>
            </a:r>
            <a:r>
              <a:rPr lang="en-GB" altLang="en-US">
                <a:solidFill>
                  <a:schemeClr val="folHlink"/>
                </a:solidFill>
                <a:latin typeface="Arial" charset="0"/>
              </a:rPr>
              <a:t>respiratory</a:t>
            </a:r>
            <a:r>
              <a:rPr lang="en-GB" altLang="en-US" b="0">
                <a:solidFill>
                  <a:schemeClr val="folHlink"/>
                </a:solidFill>
                <a:latin typeface="Arial" charset="0"/>
              </a:rPr>
              <a:t> system during moderate, sustained exercise.</a:t>
            </a:r>
          </a:p>
        </p:txBody>
      </p:sp>
      <p:sp>
        <p:nvSpPr>
          <p:cNvPr id="164872" name="Text Box 8"/>
          <p:cNvSpPr txBox="1">
            <a:spLocks noChangeArrowheads="1"/>
          </p:cNvSpPr>
          <p:nvPr/>
        </p:nvSpPr>
        <p:spPr bwMode="auto">
          <a:xfrm>
            <a:off x="468313" y="3284538"/>
            <a:ext cx="8280400" cy="2663825"/>
          </a:xfrm>
          <a:prstGeom prst="rect">
            <a:avLst/>
          </a:prstGeom>
          <a:noFill/>
          <a:ln w="3175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spcBef>
                <a:spcPct val="65000"/>
              </a:spcBef>
            </a:pPr>
            <a:r>
              <a:rPr lang="en-GB" altLang="en-US" b="0">
                <a:solidFill>
                  <a:schemeClr val="folHlink"/>
                </a:solidFill>
                <a:latin typeface="Arial" charset="0"/>
              </a:rPr>
              <a:t>2.  Neena has just completed a 10 km fun run.</a:t>
            </a:r>
          </a:p>
          <a:p>
            <a:pPr>
              <a:spcBef>
                <a:spcPct val="65000"/>
              </a:spcBef>
              <a:buFontTx/>
              <a:buChar char="•"/>
            </a:pPr>
            <a:endParaRPr lang="en-GB" altLang="en-US" b="0">
              <a:solidFill>
                <a:schemeClr val="folHlink"/>
              </a:solidFill>
              <a:latin typeface="Arial" charset="0"/>
            </a:endParaRPr>
          </a:p>
          <a:p>
            <a:pPr>
              <a:spcBef>
                <a:spcPct val="65000"/>
              </a:spcBef>
              <a:buFontTx/>
              <a:buChar char="•"/>
            </a:pPr>
            <a:endParaRPr lang="en-GB" altLang="en-US" b="0">
              <a:solidFill>
                <a:schemeClr val="folHlink"/>
              </a:solidFill>
              <a:latin typeface="Arial" charset="0"/>
            </a:endParaRPr>
          </a:p>
          <a:p>
            <a:pPr>
              <a:spcBef>
                <a:spcPct val="65000"/>
              </a:spcBef>
            </a:pPr>
            <a:r>
              <a:rPr lang="en-GB" altLang="en-US" b="0">
                <a:solidFill>
                  <a:schemeClr val="folHlink"/>
                </a:solidFill>
                <a:latin typeface="Arial" charset="0"/>
              </a:rPr>
              <a:t/>
            </a:r>
            <a:br>
              <a:rPr lang="en-GB" altLang="en-US" b="0">
                <a:solidFill>
                  <a:schemeClr val="folHlink"/>
                </a:solidFill>
                <a:latin typeface="Arial" charset="0"/>
              </a:rPr>
            </a:br>
            <a:endParaRPr lang="en-GB" altLang="en-US" b="0">
              <a:solidFill>
                <a:schemeClr val="folHlink"/>
              </a:solidFill>
              <a:latin typeface="Arial" charset="0"/>
            </a:endParaRPr>
          </a:p>
        </p:txBody>
      </p:sp>
      <p:sp>
        <p:nvSpPr>
          <p:cNvPr id="164873" name="Text Box 9"/>
          <p:cNvSpPr txBox="1">
            <a:spLocks noChangeArrowheads="1"/>
          </p:cNvSpPr>
          <p:nvPr/>
        </p:nvSpPr>
        <p:spPr bwMode="auto">
          <a:xfrm>
            <a:off x="827088" y="3933825"/>
            <a:ext cx="7632700" cy="162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AutoNum type="alphaLcParenR"/>
            </a:pPr>
            <a:r>
              <a:rPr lang="en-GB" altLang="en-US" b="0">
                <a:solidFill>
                  <a:schemeClr val="folHlink"/>
                </a:solidFill>
                <a:latin typeface="Arial" charset="0"/>
              </a:rPr>
              <a:t>Explain how the run will have affected the levels of </a:t>
            </a:r>
            <a:r>
              <a:rPr lang="en-GB" altLang="en-US">
                <a:solidFill>
                  <a:schemeClr val="folHlink"/>
                </a:solidFill>
                <a:latin typeface="Arial" charset="0"/>
              </a:rPr>
              <a:t>lactic acid</a:t>
            </a:r>
            <a:r>
              <a:rPr lang="en-GB" altLang="en-US" b="0">
                <a:solidFill>
                  <a:schemeClr val="folHlink"/>
                </a:solidFill>
                <a:latin typeface="Arial" charset="0"/>
              </a:rPr>
              <a:t> and </a:t>
            </a:r>
            <a:r>
              <a:rPr lang="en-GB" altLang="en-US">
                <a:solidFill>
                  <a:schemeClr val="folHlink"/>
                </a:solidFill>
                <a:latin typeface="Arial" charset="0"/>
              </a:rPr>
              <a:t>glycogen</a:t>
            </a:r>
            <a:r>
              <a:rPr lang="en-GB" altLang="en-US" b="0">
                <a:solidFill>
                  <a:schemeClr val="folHlink"/>
                </a:solidFill>
                <a:latin typeface="Arial" charset="0"/>
              </a:rPr>
              <a:t> in her body.</a:t>
            </a:r>
          </a:p>
          <a:p>
            <a:pPr>
              <a:spcBef>
                <a:spcPct val="20000"/>
              </a:spcBef>
              <a:buFontTx/>
              <a:buAutoNum type="alphaLcParenR"/>
            </a:pPr>
            <a:r>
              <a:rPr lang="en-GB" altLang="en-US" b="0">
                <a:solidFill>
                  <a:schemeClr val="folHlink"/>
                </a:solidFill>
                <a:latin typeface="Arial" charset="0"/>
              </a:rPr>
              <a:t>Suggest </a:t>
            </a:r>
            <a:r>
              <a:rPr lang="en-GB" altLang="en-US">
                <a:solidFill>
                  <a:schemeClr val="folHlink"/>
                </a:solidFill>
                <a:latin typeface="Arial" charset="0"/>
              </a:rPr>
              <a:t>two</a:t>
            </a:r>
            <a:r>
              <a:rPr lang="en-GB" altLang="en-US" b="0">
                <a:solidFill>
                  <a:schemeClr val="folHlink"/>
                </a:solidFill>
                <a:latin typeface="Arial" charset="0"/>
              </a:rPr>
              <a:t> things that she could do to aid her recovery.</a:t>
            </a:r>
          </a:p>
        </p:txBody>
      </p:sp>
      <p:sp>
        <p:nvSpPr>
          <p:cNvPr id="164875" name="Rectangle 11"/>
          <p:cNvSpPr>
            <a:spLocks noChangeArrowheads="1"/>
          </p:cNvSpPr>
          <p:nvPr/>
        </p:nvSpPr>
        <p:spPr bwMode="auto">
          <a:xfrm>
            <a:off x="8388350" y="6092825"/>
            <a:ext cx="755650" cy="5762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164876" name="Picture 12" descr="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8838" y="123825"/>
            <a:ext cx="676275"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6223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4872"/>
                                        </p:tgtEl>
                                        <p:attrNameLst>
                                          <p:attrName>style.visibility</p:attrName>
                                        </p:attrNameLst>
                                      </p:cBhvr>
                                      <p:to>
                                        <p:strVal val="visible"/>
                                      </p:to>
                                    </p:set>
                                    <p:animEffect transition="in" filter="dissolve">
                                      <p:cBhvr>
                                        <p:cTn id="7" dur="500"/>
                                        <p:tgtEl>
                                          <p:spTgt spid="16487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4873">
                                            <p:txEl>
                                              <p:pRg st="0" end="0"/>
                                            </p:txEl>
                                          </p:spTgt>
                                        </p:tgtEl>
                                        <p:attrNameLst>
                                          <p:attrName>style.visibility</p:attrName>
                                        </p:attrNameLst>
                                      </p:cBhvr>
                                      <p:to>
                                        <p:strVal val="visible"/>
                                      </p:to>
                                    </p:set>
                                    <p:animEffect transition="in" filter="dissolve">
                                      <p:cBhvr>
                                        <p:cTn id="11" dur="500"/>
                                        <p:tgtEl>
                                          <p:spTgt spid="16487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64873">
                                            <p:txEl>
                                              <p:pRg st="1" end="1"/>
                                            </p:txEl>
                                          </p:spTgt>
                                        </p:tgtEl>
                                        <p:attrNameLst>
                                          <p:attrName>style.visibility</p:attrName>
                                        </p:attrNameLst>
                                      </p:cBhvr>
                                      <p:to>
                                        <p:strVal val="visible"/>
                                      </p:to>
                                    </p:set>
                                    <p:animEffect transition="in" filter="dissolve">
                                      <p:cBhvr>
                                        <p:cTn id="16" dur="500"/>
                                        <p:tgtEl>
                                          <p:spTgt spid="1648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2" grpId="0" animBg="1"/>
      <p:bldP spid="16487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fld id="{B3D9E3B1-BC54-4129-A95C-526640A161E5}" type="slidenum">
              <a:rPr lang="en-US" altLang="en-US"/>
              <a:pPr/>
              <a:t>2</a:t>
            </a:fld>
            <a:endParaRPr lang="en-US" altLang="en-US"/>
          </a:p>
        </p:txBody>
      </p:sp>
      <p:sp>
        <p:nvSpPr>
          <p:cNvPr id="133124" name="Rectangle 4"/>
          <p:cNvSpPr>
            <a:spLocks noGrp="1" noChangeArrowheads="1"/>
          </p:cNvSpPr>
          <p:nvPr>
            <p:ph type="title"/>
          </p:nvPr>
        </p:nvSpPr>
        <p:spPr>
          <a:xfrm>
            <a:off x="646757" y="764704"/>
            <a:ext cx="7813675" cy="549275"/>
          </a:xfrm>
        </p:spPr>
        <p:txBody>
          <a:bodyPr>
            <a:noAutofit/>
          </a:bodyPr>
          <a:lstStyle/>
          <a:p>
            <a:r>
              <a:rPr lang="en-GB" altLang="en-US" sz="4500" b="1" dirty="0"/>
              <a:t>Immediate effects on the respiratory system</a:t>
            </a:r>
          </a:p>
        </p:txBody>
      </p:sp>
      <p:sp>
        <p:nvSpPr>
          <p:cNvPr id="133125" name="Text Box 5"/>
          <p:cNvSpPr txBox="1">
            <a:spLocks noChangeArrowheads="1"/>
          </p:cNvSpPr>
          <p:nvPr/>
        </p:nvSpPr>
        <p:spPr bwMode="auto">
          <a:xfrm>
            <a:off x="323850" y="1916113"/>
            <a:ext cx="8208963" cy="1596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5000"/>
              </a:spcBef>
            </a:pPr>
            <a:r>
              <a:rPr lang="en-GB" altLang="en-US" sz="2300" b="0" dirty="0"/>
              <a:t>Exercise causes the muscles to use more</a:t>
            </a:r>
            <a:r>
              <a:rPr lang="en-GB" altLang="en-US" sz="2300" b="0" dirty="0">
                <a:solidFill>
                  <a:srgbClr val="010066"/>
                </a:solidFill>
              </a:rPr>
              <a:t> </a:t>
            </a:r>
            <a:r>
              <a:rPr lang="en-GB" altLang="en-US" sz="2300" dirty="0">
                <a:solidFill>
                  <a:srgbClr val="FF6600"/>
                </a:solidFill>
              </a:rPr>
              <a:t>oxygen</a:t>
            </a:r>
            <a:r>
              <a:rPr lang="en-GB" altLang="en-US" sz="2300" b="0" dirty="0">
                <a:solidFill>
                  <a:srgbClr val="010066"/>
                </a:solidFill>
              </a:rPr>
              <a:t>.</a:t>
            </a:r>
          </a:p>
          <a:p>
            <a:pPr>
              <a:spcBef>
                <a:spcPct val="25000"/>
              </a:spcBef>
            </a:pPr>
            <a:r>
              <a:rPr lang="en-GB" altLang="en-US" sz="2300" b="0" dirty="0"/>
              <a:t>This means that the</a:t>
            </a:r>
            <a:r>
              <a:rPr lang="en-GB" altLang="en-US" sz="2300" b="0" dirty="0">
                <a:solidFill>
                  <a:srgbClr val="010066"/>
                </a:solidFill>
              </a:rPr>
              <a:t> </a:t>
            </a:r>
            <a:r>
              <a:rPr lang="en-GB" altLang="en-US" sz="2300" dirty="0">
                <a:solidFill>
                  <a:srgbClr val="FF6600"/>
                </a:solidFill>
              </a:rPr>
              <a:t>lungs</a:t>
            </a:r>
            <a:r>
              <a:rPr lang="en-GB" altLang="en-US" sz="2300" b="0" dirty="0">
                <a:solidFill>
                  <a:srgbClr val="010066"/>
                </a:solidFill>
              </a:rPr>
              <a:t> </a:t>
            </a:r>
            <a:r>
              <a:rPr lang="en-GB" altLang="en-US" sz="2300" b="0" dirty="0"/>
              <a:t>must</a:t>
            </a:r>
            <a:r>
              <a:rPr lang="en-GB" altLang="en-US" sz="2300" b="0" dirty="0">
                <a:solidFill>
                  <a:srgbClr val="010066"/>
                </a:solidFill>
              </a:rPr>
              <a:t> </a:t>
            </a:r>
            <a:r>
              <a:rPr lang="en-GB" altLang="en-US" sz="2300" dirty="0">
                <a:solidFill>
                  <a:srgbClr val="FF6600"/>
                </a:solidFill>
              </a:rPr>
              <a:t>work harder</a:t>
            </a:r>
            <a:r>
              <a:rPr lang="en-GB" altLang="en-US" sz="2300" b="0" dirty="0">
                <a:solidFill>
                  <a:srgbClr val="010066"/>
                </a:solidFill>
              </a:rPr>
              <a:t> </a:t>
            </a:r>
            <a:r>
              <a:rPr lang="en-GB" altLang="en-US" sz="2300" b="0" dirty="0"/>
              <a:t>and</a:t>
            </a:r>
            <a:r>
              <a:rPr lang="en-GB" altLang="en-US" sz="2300" b="0" dirty="0">
                <a:solidFill>
                  <a:srgbClr val="010066"/>
                </a:solidFill>
              </a:rPr>
              <a:t> </a:t>
            </a:r>
            <a:r>
              <a:rPr lang="en-GB" altLang="en-US" sz="2300" dirty="0">
                <a:solidFill>
                  <a:srgbClr val="FF6600"/>
                </a:solidFill>
              </a:rPr>
              <a:t>faster</a:t>
            </a:r>
            <a:r>
              <a:rPr lang="en-GB" altLang="en-US" sz="2300" b="0" dirty="0">
                <a:solidFill>
                  <a:srgbClr val="010066"/>
                </a:solidFill>
              </a:rPr>
              <a:t> </a:t>
            </a:r>
            <a:r>
              <a:rPr lang="en-GB" altLang="en-US" sz="2300" b="0" dirty="0"/>
              <a:t>to keep the body supplied with oxygen and also to exhale the carbon dioxide that is produced. This is why exercise makes you out-of-breath.</a:t>
            </a:r>
          </a:p>
        </p:txBody>
      </p:sp>
      <p:sp>
        <p:nvSpPr>
          <p:cNvPr id="133127" name="Text Box 7"/>
          <p:cNvSpPr txBox="1">
            <a:spLocks noChangeArrowheads="1"/>
          </p:cNvSpPr>
          <p:nvPr/>
        </p:nvSpPr>
        <p:spPr bwMode="auto">
          <a:xfrm>
            <a:off x="395288" y="3933825"/>
            <a:ext cx="8280400" cy="1950534"/>
          </a:xfrm>
          <a:prstGeom prst="rect">
            <a:avLst/>
          </a:prstGeom>
          <a:noFill/>
          <a:ln w="31750">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5000"/>
              </a:spcBef>
            </a:pPr>
            <a:r>
              <a:rPr lang="en-GB" altLang="en-US" sz="2300" b="0" dirty="0"/>
              <a:t>During</a:t>
            </a:r>
            <a:r>
              <a:rPr lang="en-GB" altLang="en-US" sz="2300" dirty="0">
                <a:solidFill>
                  <a:srgbClr val="010066"/>
                </a:solidFill>
              </a:rPr>
              <a:t> </a:t>
            </a:r>
            <a:r>
              <a:rPr lang="en-GB" altLang="en-US" sz="2300" dirty="0">
                <a:solidFill>
                  <a:srgbClr val="FF6600"/>
                </a:solidFill>
              </a:rPr>
              <a:t>aerobic exercise</a:t>
            </a:r>
            <a:r>
              <a:rPr lang="en-GB" altLang="en-US" sz="2300" b="0" dirty="0"/>
              <a:t>, the lungs are able to work fast enough to supply the muscles with oxygen.</a:t>
            </a:r>
            <a:r>
              <a:rPr lang="en-GB" altLang="en-US" sz="2300" dirty="0"/>
              <a:t> </a:t>
            </a:r>
          </a:p>
          <a:p>
            <a:pPr algn="ctr">
              <a:spcBef>
                <a:spcPct val="25000"/>
              </a:spcBef>
            </a:pPr>
            <a:r>
              <a:rPr lang="en-GB" altLang="en-US" sz="2300" b="0" dirty="0"/>
              <a:t>During</a:t>
            </a:r>
            <a:r>
              <a:rPr lang="en-GB" altLang="en-US" sz="2300" b="0" dirty="0">
                <a:solidFill>
                  <a:srgbClr val="010066"/>
                </a:solidFill>
              </a:rPr>
              <a:t> </a:t>
            </a:r>
            <a:r>
              <a:rPr lang="en-GB" altLang="en-US" sz="2300" dirty="0">
                <a:solidFill>
                  <a:srgbClr val="FF6600"/>
                </a:solidFill>
              </a:rPr>
              <a:t>anaerobic exercise</a:t>
            </a:r>
            <a:r>
              <a:rPr lang="en-GB" altLang="en-US" sz="2300" b="0" dirty="0"/>
              <a:t>, the lungs can’t supply enough oxygen. Once the exercise is over, breathing remains fast to repay the</a:t>
            </a:r>
            <a:r>
              <a:rPr lang="en-GB" altLang="en-US" sz="2300" b="0" dirty="0">
                <a:solidFill>
                  <a:srgbClr val="010066"/>
                </a:solidFill>
              </a:rPr>
              <a:t> </a:t>
            </a:r>
            <a:r>
              <a:rPr lang="en-GB" altLang="en-US" sz="2300" dirty="0">
                <a:solidFill>
                  <a:srgbClr val="FF6600"/>
                </a:solidFill>
              </a:rPr>
              <a:t>‘oxygen debt’</a:t>
            </a:r>
            <a:r>
              <a:rPr lang="en-GB" altLang="en-US" sz="2300" b="0" dirty="0">
                <a:solidFill>
                  <a:srgbClr val="010066"/>
                </a:solidFill>
              </a:rPr>
              <a:t>.</a:t>
            </a:r>
          </a:p>
        </p:txBody>
      </p:sp>
      <p:pic>
        <p:nvPicPr>
          <p:cNvPr id="133128" name="Picture 8" descr="next_btn_colour">
            <a:hlinkClick r:id="" action="ppaction://hlinkshowjump?jump=nextslide"/>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330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25">
                                            <p:txEl>
                                              <p:pRg st="1" end="1"/>
                                            </p:txEl>
                                          </p:spTgt>
                                        </p:tgtEl>
                                        <p:attrNameLst>
                                          <p:attrName>style.visibility</p:attrName>
                                        </p:attrNameLst>
                                      </p:cBhvr>
                                      <p:to>
                                        <p:strVal val="visible"/>
                                      </p:to>
                                    </p:set>
                                    <p:animEffect transition="in" filter="checkerboard(across)">
                                      <p:cBhvr>
                                        <p:cTn id="7" dur="500"/>
                                        <p:tgtEl>
                                          <p:spTgt spid="13312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33127">
                                            <p:bg/>
                                          </p:spTgt>
                                        </p:tgtEl>
                                        <p:attrNameLst>
                                          <p:attrName>style.visibility</p:attrName>
                                        </p:attrNameLst>
                                      </p:cBhvr>
                                      <p:to>
                                        <p:strVal val="visible"/>
                                      </p:to>
                                    </p:set>
                                    <p:anim calcmode="lin" valueType="num">
                                      <p:cBhvr>
                                        <p:cTn id="12" dur="500" fill="hold"/>
                                        <p:tgtEl>
                                          <p:spTgt spid="133127">
                                            <p:bg/>
                                          </p:spTgt>
                                        </p:tgtEl>
                                        <p:attrNameLst>
                                          <p:attrName>ppt_w</p:attrName>
                                        </p:attrNameLst>
                                      </p:cBhvr>
                                      <p:tavLst>
                                        <p:tav tm="0">
                                          <p:val>
                                            <p:fltVal val="0"/>
                                          </p:val>
                                        </p:tav>
                                        <p:tav tm="100000">
                                          <p:val>
                                            <p:strVal val="#ppt_w"/>
                                          </p:val>
                                        </p:tav>
                                      </p:tavLst>
                                    </p:anim>
                                    <p:anim calcmode="lin" valueType="num">
                                      <p:cBhvr>
                                        <p:cTn id="13" dur="500" fill="hold"/>
                                        <p:tgtEl>
                                          <p:spTgt spid="133127">
                                            <p:bg/>
                                          </p:spTgt>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0"/>
                                  </p:stCondLst>
                                  <p:childTnLst>
                                    <p:set>
                                      <p:cBhvr>
                                        <p:cTn id="15" dur="1" fill="hold">
                                          <p:stCondLst>
                                            <p:cond delay="0"/>
                                          </p:stCondLst>
                                        </p:cTn>
                                        <p:tgtEl>
                                          <p:spTgt spid="133127">
                                            <p:txEl>
                                              <p:pRg st="0" end="0"/>
                                            </p:txEl>
                                          </p:spTgt>
                                        </p:tgtEl>
                                        <p:attrNameLst>
                                          <p:attrName>style.visibility</p:attrName>
                                        </p:attrNameLst>
                                      </p:cBhvr>
                                      <p:to>
                                        <p:strVal val="visible"/>
                                      </p:to>
                                    </p:set>
                                    <p:anim calcmode="lin" valueType="num">
                                      <p:cBhvr>
                                        <p:cTn id="16" dur="500" fill="hold"/>
                                        <p:tgtEl>
                                          <p:spTgt spid="133127">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1331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133127">
                                            <p:txEl>
                                              <p:pRg st="1" end="1"/>
                                            </p:txEl>
                                          </p:spTgt>
                                        </p:tgtEl>
                                        <p:attrNameLst>
                                          <p:attrName>style.visibility</p:attrName>
                                        </p:attrNameLst>
                                      </p:cBhvr>
                                      <p:to>
                                        <p:strVal val="visible"/>
                                      </p:to>
                                    </p:set>
                                    <p:anim calcmode="lin" valueType="num">
                                      <p:cBhvr>
                                        <p:cTn id="22" dur="500" fill="hold"/>
                                        <p:tgtEl>
                                          <p:spTgt spid="133127">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133127">
                                            <p:txEl>
                                              <p:pRg st="1" end="1"/>
                                            </p:txEl>
                                          </p:spTgt>
                                        </p:tgtEl>
                                        <p:attrNameLst>
                                          <p:attrName>ppt_h</p:attrName>
                                        </p:attrNameLst>
                                      </p:cBhvr>
                                      <p:tavLst>
                                        <p:tav tm="0">
                                          <p:val>
                                            <p:fltVal val="0"/>
                                          </p:val>
                                        </p:tav>
                                        <p:tav tm="100000">
                                          <p:val>
                                            <p:strVal val="#ppt_h"/>
                                          </p:val>
                                        </p:tav>
                                      </p:tavLst>
                                    </p:anim>
                                  </p:childTnLst>
                                </p:cTn>
                              </p:par>
                              <p:par>
                                <p:cTn id="24" presetID="1" presetClass="entr" presetSubtype="0" fill="hold" nodeType="withEffect">
                                  <p:stCondLst>
                                    <p:cond delay="0"/>
                                  </p:stCondLst>
                                  <p:childTnLst>
                                    <p:set>
                                      <p:cBhvr>
                                        <p:cTn id="25" dur="1" fill="hold">
                                          <p:stCondLst>
                                            <p:cond delay="0"/>
                                          </p:stCondLst>
                                        </p:cTn>
                                        <p:tgtEl>
                                          <p:spTgt spid="1331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5" grpId="0" build="p"/>
      <p:bldP spid="133127"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4"/>
          <p:cNvSpPr>
            <a:spLocks noGrp="1"/>
          </p:cNvSpPr>
          <p:nvPr>
            <p:ph type="sldNum" sz="quarter" idx="12"/>
          </p:nvPr>
        </p:nvSpPr>
        <p:spPr/>
        <p:txBody>
          <a:bodyPr/>
          <a:lstStyle/>
          <a:p>
            <a:fld id="{18312FCF-BED9-45AB-A9A0-1014D89F3C3F}" type="slidenum">
              <a:rPr lang="en-US" altLang="en-US"/>
              <a:pPr/>
              <a:t>3</a:t>
            </a:fld>
            <a:endParaRPr lang="en-US" altLang="en-US"/>
          </a:p>
        </p:txBody>
      </p:sp>
      <p:sp>
        <p:nvSpPr>
          <p:cNvPr id="135189" name="Oval 21"/>
          <p:cNvSpPr>
            <a:spLocks noChangeArrowheads="1"/>
          </p:cNvSpPr>
          <p:nvPr/>
        </p:nvSpPr>
        <p:spPr bwMode="auto">
          <a:xfrm>
            <a:off x="5292725" y="3933825"/>
            <a:ext cx="2232025" cy="1079500"/>
          </a:xfrm>
          <a:prstGeom prst="ellipse">
            <a:avLst/>
          </a:prstGeom>
          <a:gradFill rotWithShape="1">
            <a:gsLst>
              <a:gs pos="0">
                <a:srgbClr val="0099FF">
                  <a:alpha val="67999"/>
                </a:srgbClr>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5188" name="Oval 20"/>
          <p:cNvSpPr>
            <a:spLocks noChangeArrowheads="1"/>
          </p:cNvSpPr>
          <p:nvPr/>
        </p:nvSpPr>
        <p:spPr bwMode="auto">
          <a:xfrm>
            <a:off x="5003800" y="4797425"/>
            <a:ext cx="2232025" cy="1079500"/>
          </a:xfrm>
          <a:prstGeom prst="ellipse">
            <a:avLst/>
          </a:prstGeom>
          <a:gradFill rotWithShape="1">
            <a:gsLst>
              <a:gs pos="0">
                <a:srgbClr val="0099FF">
                  <a:alpha val="67999"/>
                </a:srgbClr>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5172" name="Rectangle 4"/>
          <p:cNvSpPr>
            <a:spLocks noGrp="1" noChangeArrowheads="1"/>
          </p:cNvSpPr>
          <p:nvPr>
            <p:ph type="title"/>
          </p:nvPr>
        </p:nvSpPr>
        <p:spPr>
          <a:xfrm>
            <a:off x="502741" y="620688"/>
            <a:ext cx="7813675" cy="549275"/>
          </a:xfrm>
        </p:spPr>
        <p:txBody>
          <a:bodyPr>
            <a:normAutofit fontScale="90000"/>
          </a:bodyPr>
          <a:lstStyle/>
          <a:p>
            <a:r>
              <a:rPr lang="en-GB" altLang="en-US" b="1" dirty="0"/>
              <a:t>Immediate effects on the circulatory system</a:t>
            </a:r>
          </a:p>
        </p:txBody>
      </p:sp>
      <p:sp>
        <p:nvSpPr>
          <p:cNvPr id="135173" name="Text Box 5"/>
          <p:cNvSpPr txBox="1">
            <a:spLocks noChangeArrowheads="1"/>
          </p:cNvSpPr>
          <p:nvPr/>
        </p:nvSpPr>
        <p:spPr bwMode="auto">
          <a:xfrm>
            <a:off x="323850" y="1772816"/>
            <a:ext cx="8135938" cy="2322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30000"/>
              </a:spcBef>
            </a:pPr>
            <a:r>
              <a:rPr lang="en-GB" altLang="en-US" sz="2300" b="0" dirty="0"/>
              <a:t>The heart and blood vessels work to transport the oxygen from the lungs to the muscles where it is needed. Glucose and other substances needed by the muscles are transported in the blood too. </a:t>
            </a:r>
            <a:endParaRPr lang="en-GB" altLang="en-US" sz="2300" b="0" dirty="0" smtClean="0"/>
          </a:p>
          <a:p>
            <a:pPr>
              <a:spcBef>
                <a:spcPct val="30000"/>
              </a:spcBef>
            </a:pPr>
            <a:r>
              <a:rPr lang="en-GB" altLang="en-US" sz="2300" b="0" dirty="0" smtClean="0"/>
              <a:t>The </a:t>
            </a:r>
            <a:r>
              <a:rPr lang="en-GB" altLang="en-US" sz="2300" b="0" dirty="0"/>
              <a:t>by-products of respiration, including carbon dioxide and lactic acid, are also carried away from the muscles.</a:t>
            </a:r>
          </a:p>
        </p:txBody>
      </p:sp>
      <p:pic>
        <p:nvPicPr>
          <p:cNvPr id="135175" name="Picture 7" descr="next_btn_colour">
            <a:hlinkClick r:id="" action="ppaction://hlinkshowjump?jump=nextslide"/>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
        <p:nvSpPr>
          <p:cNvPr id="135177" name="Text Box 9"/>
          <p:cNvSpPr txBox="1">
            <a:spLocks noChangeArrowheads="1"/>
          </p:cNvSpPr>
          <p:nvPr/>
        </p:nvSpPr>
        <p:spPr bwMode="auto">
          <a:xfrm>
            <a:off x="755650" y="4221163"/>
            <a:ext cx="17287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solidFill>
                  <a:schemeClr val="folHlink"/>
                </a:solidFill>
              </a:rPr>
              <a:t>glucose</a:t>
            </a:r>
          </a:p>
        </p:txBody>
      </p:sp>
      <p:sp>
        <p:nvSpPr>
          <p:cNvPr id="135178" name="Text Box 10"/>
          <p:cNvSpPr txBox="1">
            <a:spLocks noChangeArrowheads="1"/>
          </p:cNvSpPr>
          <p:nvPr/>
        </p:nvSpPr>
        <p:spPr bwMode="auto">
          <a:xfrm>
            <a:off x="2197100" y="4221163"/>
            <a:ext cx="18002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solidFill>
                  <a:schemeClr val="folHlink"/>
                </a:solidFill>
              </a:rPr>
              <a:t>+  oxygen</a:t>
            </a:r>
          </a:p>
        </p:txBody>
      </p:sp>
      <p:sp>
        <p:nvSpPr>
          <p:cNvPr id="135179" name="Text Box 11"/>
          <p:cNvSpPr txBox="1">
            <a:spLocks noChangeArrowheads="1"/>
          </p:cNvSpPr>
          <p:nvPr/>
        </p:nvSpPr>
        <p:spPr bwMode="auto">
          <a:xfrm>
            <a:off x="4139952" y="4221163"/>
            <a:ext cx="17287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solidFill>
                  <a:srgbClr val="FF6600"/>
                </a:solidFill>
              </a:rPr>
              <a:t>     energy</a:t>
            </a:r>
          </a:p>
        </p:txBody>
      </p:sp>
      <p:sp>
        <p:nvSpPr>
          <p:cNvPr id="135180" name="Text Box 12"/>
          <p:cNvSpPr txBox="1">
            <a:spLocks noChangeArrowheads="1"/>
          </p:cNvSpPr>
          <p:nvPr/>
        </p:nvSpPr>
        <p:spPr bwMode="auto">
          <a:xfrm>
            <a:off x="5545137" y="4262438"/>
            <a:ext cx="1727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b="1" i="1" dirty="0"/>
              <a:t>carbon dioxide</a:t>
            </a:r>
          </a:p>
        </p:txBody>
      </p:sp>
      <p:sp>
        <p:nvSpPr>
          <p:cNvPr id="135181" name="Text Box 13"/>
          <p:cNvSpPr txBox="1">
            <a:spLocks noChangeArrowheads="1"/>
          </p:cNvSpPr>
          <p:nvPr/>
        </p:nvSpPr>
        <p:spPr bwMode="auto">
          <a:xfrm>
            <a:off x="5364088" y="4267944"/>
            <a:ext cx="433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i="1" dirty="0">
                <a:solidFill>
                  <a:schemeClr val="folHlink"/>
                </a:solidFill>
              </a:rPr>
              <a:t>+</a:t>
            </a:r>
          </a:p>
        </p:txBody>
      </p:sp>
      <p:sp>
        <p:nvSpPr>
          <p:cNvPr id="135182" name="Text Box 14"/>
          <p:cNvSpPr txBox="1">
            <a:spLocks noChangeArrowheads="1"/>
          </p:cNvSpPr>
          <p:nvPr/>
        </p:nvSpPr>
        <p:spPr bwMode="auto">
          <a:xfrm>
            <a:off x="7236023" y="4267944"/>
            <a:ext cx="13684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solidFill>
                  <a:srgbClr val="0033CC"/>
                </a:solidFill>
              </a:rPr>
              <a:t>+  water</a:t>
            </a:r>
          </a:p>
        </p:txBody>
      </p:sp>
      <p:sp>
        <p:nvSpPr>
          <p:cNvPr id="135183" name="AutoShape 15"/>
          <p:cNvSpPr>
            <a:spLocks noChangeArrowheads="1"/>
          </p:cNvSpPr>
          <p:nvPr/>
        </p:nvSpPr>
        <p:spPr bwMode="auto">
          <a:xfrm>
            <a:off x="3851275" y="4341813"/>
            <a:ext cx="433388" cy="215900"/>
          </a:xfrm>
          <a:prstGeom prst="rightArrow">
            <a:avLst>
              <a:gd name="adj1" fmla="val 50000"/>
              <a:gd name="adj2" fmla="val 50184"/>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5184" name="Text Box 16"/>
          <p:cNvSpPr txBox="1">
            <a:spLocks noChangeArrowheads="1"/>
          </p:cNvSpPr>
          <p:nvPr/>
        </p:nvSpPr>
        <p:spPr bwMode="auto">
          <a:xfrm>
            <a:off x="1765300" y="5084763"/>
            <a:ext cx="17287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solidFill>
                  <a:schemeClr val="folHlink"/>
                </a:solidFill>
              </a:rPr>
              <a:t>glucose</a:t>
            </a:r>
          </a:p>
        </p:txBody>
      </p:sp>
      <p:sp>
        <p:nvSpPr>
          <p:cNvPr id="135185" name="Text Box 17"/>
          <p:cNvSpPr txBox="1">
            <a:spLocks noChangeArrowheads="1"/>
          </p:cNvSpPr>
          <p:nvPr/>
        </p:nvSpPr>
        <p:spPr bwMode="auto">
          <a:xfrm>
            <a:off x="3563293" y="5084763"/>
            <a:ext cx="17287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solidFill>
                  <a:srgbClr val="FF6600"/>
                </a:solidFill>
              </a:rPr>
              <a:t>     energy</a:t>
            </a:r>
          </a:p>
        </p:txBody>
      </p:sp>
      <p:sp>
        <p:nvSpPr>
          <p:cNvPr id="135186" name="AutoShape 18"/>
          <p:cNvSpPr>
            <a:spLocks noChangeArrowheads="1"/>
          </p:cNvSpPr>
          <p:nvPr/>
        </p:nvSpPr>
        <p:spPr bwMode="auto">
          <a:xfrm>
            <a:off x="3278188" y="5205413"/>
            <a:ext cx="433387" cy="215900"/>
          </a:xfrm>
          <a:prstGeom prst="rightArrow">
            <a:avLst>
              <a:gd name="adj1" fmla="val 50000"/>
              <a:gd name="adj2" fmla="val 50184"/>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5187" name="Text Box 19"/>
          <p:cNvSpPr txBox="1">
            <a:spLocks noChangeArrowheads="1"/>
          </p:cNvSpPr>
          <p:nvPr/>
        </p:nvSpPr>
        <p:spPr bwMode="auto">
          <a:xfrm>
            <a:off x="5076056" y="5132040"/>
            <a:ext cx="21605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i="1" dirty="0"/>
              <a:t>+  lactic acid</a:t>
            </a:r>
          </a:p>
        </p:txBody>
      </p:sp>
      <p:sp>
        <p:nvSpPr>
          <p:cNvPr id="2" name="Rectangle 1"/>
          <p:cNvSpPr/>
          <p:nvPr/>
        </p:nvSpPr>
        <p:spPr>
          <a:xfrm>
            <a:off x="611560" y="4196283"/>
            <a:ext cx="7992888" cy="160898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58295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5173">
                                            <p:txEl>
                                              <p:pRg st="0" end="0"/>
                                            </p:txEl>
                                          </p:spTgt>
                                        </p:tgtEl>
                                        <p:attrNameLst>
                                          <p:attrName>style.visibility</p:attrName>
                                        </p:attrNameLst>
                                      </p:cBhvr>
                                      <p:to>
                                        <p:strVal val="visible"/>
                                      </p:to>
                                    </p:set>
                                    <p:animEffect transition="in" filter="checkerboard(across)">
                                      <p:cBhvr>
                                        <p:cTn id="7" dur="500"/>
                                        <p:tgtEl>
                                          <p:spTgt spid="1351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5173">
                                            <p:txEl>
                                              <p:pRg st="1" end="1"/>
                                            </p:txEl>
                                          </p:spTgt>
                                        </p:tgtEl>
                                        <p:attrNameLst>
                                          <p:attrName>style.visibility</p:attrName>
                                        </p:attrNameLst>
                                      </p:cBhvr>
                                      <p:to>
                                        <p:strVal val="visible"/>
                                      </p:to>
                                    </p:set>
                                    <p:animEffect transition="in" filter="checkerboard(across)">
                                      <p:cBhvr>
                                        <p:cTn id="12" dur="500"/>
                                        <p:tgtEl>
                                          <p:spTgt spid="1351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5177"/>
                                        </p:tgtEl>
                                        <p:attrNameLst>
                                          <p:attrName>style.visibility</p:attrName>
                                        </p:attrNameLst>
                                      </p:cBhvr>
                                      <p:to>
                                        <p:strVal val="visible"/>
                                      </p:to>
                                    </p:set>
                                    <p:animEffect transition="in" filter="dissolve">
                                      <p:cBhvr>
                                        <p:cTn id="17" dur="500"/>
                                        <p:tgtEl>
                                          <p:spTgt spid="135177"/>
                                        </p:tgtEl>
                                      </p:cBhvr>
                                    </p:animEffect>
                                  </p:childTnLst>
                                </p:cTn>
                              </p:par>
                            </p:childTnLst>
                          </p:cTn>
                        </p:par>
                        <p:par>
                          <p:cTn id="18" fill="hold" nodeType="afterGroup">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35178"/>
                                        </p:tgtEl>
                                        <p:attrNameLst>
                                          <p:attrName>style.visibility</p:attrName>
                                        </p:attrNameLst>
                                      </p:cBhvr>
                                      <p:to>
                                        <p:strVal val="visible"/>
                                      </p:to>
                                    </p:set>
                                    <p:animEffect transition="in" filter="dissolve">
                                      <p:cBhvr>
                                        <p:cTn id="21" dur="500"/>
                                        <p:tgtEl>
                                          <p:spTgt spid="135178"/>
                                        </p:tgtEl>
                                      </p:cBhvr>
                                    </p:animEffect>
                                  </p:childTnLst>
                                </p:cTn>
                              </p:par>
                            </p:childTnLst>
                          </p:cTn>
                        </p:par>
                        <p:par>
                          <p:cTn id="22" fill="hold" nodeType="afterGroup">
                            <p:stCondLst>
                              <p:cond delay="1000"/>
                            </p:stCondLst>
                            <p:childTnLst>
                              <p:par>
                                <p:cTn id="23" presetID="9" presetClass="entr" presetSubtype="0" fill="hold" grpId="0" nodeType="afterEffect">
                                  <p:stCondLst>
                                    <p:cond delay="0"/>
                                  </p:stCondLst>
                                  <p:childTnLst>
                                    <p:set>
                                      <p:cBhvr>
                                        <p:cTn id="24" dur="1" fill="hold">
                                          <p:stCondLst>
                                            <p:cond delay="0"/>
                                          </p:stCondLst>
                                        </p:cTn>
                                        <p:tgtEl>
                                          <p:spTgt spid="135183"/>
                                        </p:tgtEl>
                                        <p:attrNameLst>
                                          <p:attrName>style.visibility</p:attrName>
                                        </p:attrNameLst>
                                      </p:cBhvr>
                                      <p:to>
                                        <p:strVal val="visible"/>
                                      </p:to>
                                    </p:set>
                                    <p:animEffect transition="in" filter="dissolve">
                                      <p:cBhvr>
                                        <p:cTn id="25" dur="500"/>
                                        <p:tgtEl>
                                          <p:spTgt spid="135183"/>
                                        </p:tgtEl>
                                      </p:cBhvr>
                                    </p:animEffect>
                                  </p:childTnLst>
                                </p:cTn>
                              </p:par>
                            </p:childTnLst>
                          </p:cTn>
                        </p:par>
                        <p:par>
                          <p:cTn id="26" fill="hold" nodeType="afterGroup">
                            <p:stCondLst>
                              <p:cond delay="1500"/>
                            </p:stCondLst>
                            <p:childTnLst>
                              <p:par>
                                <p:cTn id="27" presetID="9" presetClass="entr" presetSubtype="0" fill="hold" grpId="0" nodeType="afterEffect">
                                  <p:stCondLst>
                                    <p:cond delay="0"/>
                                  </p:stCondLst>
                                  <p:childTnLst>
                                    <p:set>
                                      <p:cBhvr>
                                        <p:cTn id="28" dur="1" fill="hold">
                                          <p:stCondLst>
                                            <p:cond delay="0"/>
                                          </p:stCondLst>
                                        </p:cTn>
                                        <p:tgtEl>
                                          <p:spTgt spid="135179"/>
                                        </p:tgtEl>
                                        <p:attrNameLst>
                                          <p:attrName>style.visibility</p:attrName>
                                        </p:attrNameLst>
                                      </p:cBhvr>
                                      <p:to>
                                        <p:strVal val="visible"/>
                                      </p:to>
                                    </p:set>
                                    <p:animEffect transition="in" filter="dissolve">
                                      <p:cBhvr>
                                        <p:cTn id="29" dur="500"/>
                                        <p:tgtEl>
                                          <p:spTgt spid="135179"/>
                                        </p:tgtEl>
                                      </p:cBhvr>
                                    </p:animEffect>
                                  </p:childTnLst>
                                </p:cTn>
                              </p:par>
                            </p:childTnLst>
                          </p:cTn>
                        </p:par>
                        <p:par>
                          <p:cTn id="30" fill="hold" nodeType="afterGroup">
                            <p:stCondLst>
                              <p:cond delay="2000"/>
                            </p:stCondLst>
                            <p:childTnLst>
                              <p:par>
                                <p:cTn id="31" presetID="9" presetClass="entr" presetSubtype="0" fill="hold" grpId="0" nodeType="afterEffect">
                                  <p:stCondLst>
                                    <p:cond delay="0"/>
                                  </p:stCondLst>
                                  <p:childTnLst>
                                    <p:set>
                                      <p:cBhvr>
                                        <p:cTn id="32" dur="1" fill="hold">
                                          <p:stCondLst>
                                            <p:cond delay="0"/>
                                          </p:stCondLst>
                                        </p:cTn>
                                        <p:tgtEl>
                                          <p:spTgt spid="135181"/>
                                        </p:tgtEl>
                                        <p:attrNameLst>
                                          <p:attrName>style.visibility</p:attrName>
                                        </p:attrNameLst>
                                      </p:cBhvr>
                                      <p:to>
                                        <p:strVal val="visible"/>
                                      </p:to>
                                    </p:set>
                                    <p:animEffect transition="in" filter="dissolve">
                                      <p:cBhvr>
                                        <p:cTn id="33" dur="500"/>
                                        <p:tgtEl>
                                          <p:spTgt spid="135181"/>
                                        </p:tgtEl>
                                      </p:cBhvr>
                                    </p:animEffect>
                                  </p:childTnLst>
                                </p:cTn>
                              </p:par>
                            </p:childTnLst>
                          </p:cTn>
                        </p:par>
                        <p:par>
                          <p:cTn id="34" fill="hold" nodeType="afterGroup">
                            <p:stCondLst>
                              <p:cond delay="2500"/>
                            </p:stCondLst>
                            <p:childTnLst>
                              <p:par>
                                <p:cTn id="35" presetID="9" presetClass="entr" presetSubtype="0" fill="hold" grpId="0" nodeType="afterEffect">
                                  <p:stCondLst>
                                    <p:cond delay="0"/>
                                  </p:stCondLst>
                                  <p:childTnLst>
                                    <p:set>
                                      <p:cBhvr>
                                        <p:cTn id="36" dur="1" fill="hold">
                                          <p:stCondLst>
                                            <p:cond delay="0"/>
                                          </p:stCondLst>
                                        </p:cTn>
                                        <p:tgtEl>
                                          <p:spTgt spid="135180"/>
                                        </p:tgtEl>
                                        <p:attrNameLst>
                                          <p:attrName>style.visibility</p:attrName>
                                        </p:attrNameLst>
                                      </p:cBhvr>
                                      <p:to>
                                        <p:strVal val="visible"/>
                                      </p:to>
                                    </p:set>
                                    <p:animEffect transition="in" filter="dissolve">
                                      <p:cBhvr>
                                        <p:cTn id="37" dur="500"/>
                                        <p:tgtEl>
                                          <p:spTgt spid="135180"/>
                                        </p:tgtEl>
                                      </p:cBhvr>
                                    </p:animEffect>
                                  </p:childTnLst>
                                </p:cTn>
                              </p:par>
                            </p:childTnLst>
                          </p:cTn>
                        </p:par>
                        <p:par>
                          <p:cTn id="38" fill="hold" nodeType="afterGroup">
                            <p:stCondLst>
                              <p:cond delay="3000"/>
                            </p:stCondLst>
                            <p:childTnLst>
                              <p:par>
                                <p:cTn id="39" presetID="9" presetClass="entr" presetSubtype="0" fill="hold" grpId="0" nodeType="afterEffect">
                                  <p:stCondLst>
                                    <p:cond delay="0"/>
                                  </p:stCondLst>
                                  <p:childTnLst>
                                    <p:set>
                                      <p:cBhvr>
                                        <p:cTn id="40" dur="1" fill="hold">
                                          <p:stCondLst>
                                            <p:cond delay="0"/>
                                          </p:stCondLst>
                                        </p:cTn>
                                        <p:tgtEl>
                                          <p:spTgt spid="135182"/>
                                        </p:tgtEl>
                                        <p:attrNameLst>
                                          <p:attrName>style.visibility</p:attrName>
                                        </p:attrNameLst>
                                      </p:cBhvr>
                                      <p:to>
                                        <p:strVal val="visible"/>
                                      </p:to>
                                    </p:set>
                                    <p:animEffect transition="in" filter="dissolve">
                                      <p:cBhvr>
                                        <p:cTn id="41" dur="500"/>
                                        <p:tgtEl>
                                          <p:spTgt spid="13518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35184"/>
                                        </p:tgtEl>
                                        <p:attrNameLst>
                                          <p:attrName>style.visibility</p:attrName>
                                        </p:attrNameLst>
                                      </p:cBhvr>
                                      <p:to>
                                        <p:strVal val="visible"/>
                                      </p:to>
                                    </p:set>
                                    <p:animEffect transition="in" filter="dissolve">
                                      <p:cBhvr>
                                        <p:cTn id="46" dur="500"/>
                                        <p:tgtEl>
                                          <p:spTgt spid="135184"/>
                                        </p:tgtEl>
                                      </p:cBhvr>
                                    </p:animEffect>
                                  </p:childTnLst>
                                </p:cTn>
                              </p:par>
                            </p:childTnLst>
                          </p:cTn>
                        </p:par>
                        <p:par>
                          <p:cTn id="47" fill="hold" nodeType="afterGroup">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35186"/>
                                        </p:tgtEl>
                                        <p:attrNameLst>
                                          <p:attrName>style.visibility</p:attrName>
                                        </p:attrNameLst>
                                      </p:cBhvr>
                                      <p:to>
                                        <p:strVal val="visible"/>
                                      </p:to>
                                    </p:set>
                                    <p:animEffect transition="in" filter="dissolve">
                                      <p:cBhvr>
                                        <p:cTn id="50" dur="500"/>
                                        <p:tgtEl>
                                          <p:spTgt spid="135186"/>
                                        </p:tgtEl>
                                      </p:cBhvr>
                                    </p:animEffect>
                                  </p:childTnLst>
                                </p:cTn>
                              </p:par>
                            </p:childTnLst>
                          </p:cTn>
                        </p:par>
                        <p:par>
                          <p:cTn id="51" fill="hold" nodeType="afterGroup">
                            <p:stCondLst>
                              <p:cond delay="1000"/>
                            </p:stCondLst>
                            <p:childTnLst>
                              <p:par>
                                <p:cTn id="52" presetID="9" presetClass="entr" presetSubtype="0" fill="hold" grpId="0" nodeType="afterEffect">
                                  <p:stCondLst>
                                    <p:cond delay="0"/>
                                  </p:stCondLst>
                                  <p:childTnLst>
                                    <p:set>
                                      <p:cBhvr>
                                        <p:cTn id="53" dur="1" fill="hold">
                                          <p:stCondLst>
                                            <p:cond delay="0"/>
                                          </p:stCondLst>
                                        </p:cTn>
                                        <p:tgtEl>
                                          <p:spTgt spid="135185"/>
                                        </p:tgtEl>
                                        <p:attrNameLst>
                                          <p:attrName>style.visibility</p:attrName>
                                        </p:attrNameLst>
                                      </p:cBhvr>
                                      <p:to>
                                        <p:strVal val="visible"/>
                                      </p:to>
                                    </p:set>
                                    <p:animEffect transition="in" filter="dissolve">
                                      <p:cBhvr>
                                        <p:cTn id="54" dur="500"/>
                                        <p:tgtEl>
                                          <p:spTgt spid="135185"/>
                                        </p:tgtEl>
                                      </p:cBhvr>
                                    </p:animEffect>
                                  </p:childTnLst>
                                </p:cTn>
                              </p:par>
                            </p:childTnLst>
                          </p:cTn>
                        </p:par>
                        <p:par>
                          <p:cTn id="55" fill="hold" nodeType="afterGroup">
                            <p:stCondLst>
                              <p:cond delay="1500"/>
                            </p:stCondLst>
                            <p:childTnLst>
                              <p:par>
                                <p:cTn id="56" presetID="9" presetClass="entr" presetSubtype="0" fill="hold" grpId="0" nodeType="afterEffect">
                                  <p:stCondLst>
                                    <p:cond delay="0"/>
                                  </p:stCondLst>
                                  <p:childTnLst>
                                    <p:set>
                                      <p:cBhvr>
                                        <p:cTn id="57" dur="1" fill="hold">
                                          <p:stCondLst>
                                            <p:cond delay="0"/>
                                          </p:stCondLst>
                                        </p:cTn>
                                        <p:tgtEl>
                                          <p:spTgt spid="135187"/>
                                        </p:tgtEl>
                                        <p:attrNameLst>
                                          <p:attrName>style.visibility</p:attrName>
                                        </p:attrNameLst>
                                      </p:cBhvr>
                                      <p:to>
                                        <p:strVal val="visible"/>
                                      </p:to>
                                    </p:set>
                                    <p:animEffect transition="in" filter="dissolve">
                                      <p:cBhvr>
                                        <p:cTn id="58" dur="500"/>
                                        <p:tgtEl>
                                          <p:spTgt spid="135187"/>
                                        </p:tgtEl>
                                      </p:cBhvr>
                                    </p:animEffect>
                                  </p:childTnLst>
                                </p:cTn>
                              </p:par>
                            </p:childTnLst>
                          </p:cTn>
                        </p:par>
                        <p:par>
                          <p:cTn id="59" fill="hold" nodeType="afterGroup">
                            <p:stCondLst>
                              <p:cond delay="2000"/>
                            </p:stCondLst>
                            <p:childTnLst>
                              <p:par>
                                <p:cTn id="60" presetID="23" presetClass="entr" presetSubtype="16" fill="hold" grpId="0" nodeType="afterEffect">
                                  <p:stCondLst>
                                    <p:cond delay="0"/>
                                  </p:stCondLst>
                                  <p:childTnLst>
                                    <p:set>
                                      <p:cBhvr>
                                        <p:cTn id="61" dur="1" fill="hold">
                                          <p:stCondLst>
                                            <p:cond delay="0"/>
                                          </p:stCondLst>
                                        </p:cTn>
                                        <p:tgtEl>
                                          <p:spTgt spid="135189"/>
                                        </p:tgtEl>
                                        <p:attrNameLst>
                                          <p:attrName>style.visibility</p:attrName>
                                        </p:attrNameLst>
                                      </p:cBhvr>
                                      <p:to>
                                        <p:strVal val="visible"/>
                                      </p:to>
                                    </p:set>
                                    <p:anim calcmode="lin" valueType="num">
                                      <p:cBhvr>
                                        <p:cTn id="62" dur="500" fill="hold"/>
                                        <p:tgtEl>
                                          <p:spTgt spid="135189"/>
                                        </p:tgtEl>
                                        <p:attrNameLst>
                                          <p:attrName>ppt_w</p:attrName>
                                        </p:attrNameLst>
                                      </p:cBhvr>
                                      <p:tavLst>
                                        <p:tav tm="0">
                                          <p:val>
                                            <p:fltVal val="0"/>
                                          </p:val>
                                        </p:tav>
                                        <p:tav tm="100000">
                                          <p:val>
                                            <p:strVal val="#ppt_w"/>
                                          </p:val>
                                        </p:tav>
                                      </p:tavLst>
                                    </p:anim>
                                    <p:anim calcmode="lin" valueType="num">
                                      <p:cBhvr>
                                        <p:cTn id="63" dur="500" fill="hold"/>
                                        <p:tgtEl>
                                          <p:spTgt spid="135189"/>
                                        </p:tgtEl>
                                        <p:attrNameLst>
                                          <p:attrName>ppt_h</p:attrName>
                                        </p:attrNameLst>
                                      </p:cBhvr>
                                      <p:tavLst>
                                        <p:tav tm="0">
                                          <p:val>
                                            <p:fltVal val="0"/>
                                          </p:val>
                                        </p:tav>
                                        <p:tav tm="100000">
                                          <p:val>
                                            <p:strVal val="#ppt_h"/>
                                          </p:val>
                                        </p:tav>
                                      </p:tavLst>
                                    </p:anim>
                                  </p:childTnLst>
                                </p:cTn>
                              </p:par>
                              <p:par>
                                <p:cTn id="64" presetID="23" presetClass="entr" presetSubtype="16" fill="hold" grpId="0" nodeType="withEffect">
                                  <p:stCondLst>
                                    <p:cond delay="0"/>
                                  </p:stCondLst>
                                  <p:childTnLst>
                                    <p:set>
                                      <p:cBhvr>
                                        <p:cTn id="65" dur="1" fill="hold">
                                          <p:stCondLst>
                                            <p:cond delay="0"/>
                                          </p:stCondLst>
                                        </p:cTn>
                                        <p:tgtEl>
                                          <p:spTgt spid="135188"/>
                                        </p:tgtEl>
                                        <p:attrNameLst>
                                          <p:attrName>style.visibility</p:attrName>
                                        </p:attrNameLst>
                                      </p:cBhvr>
                                      <p:to>
                                        <p:strVal val="visible"/>
                                      </p:to>
                                    </p:set>
                                    <p:anim calcmode="lin" valueType="num">
                                      <p:cBhvr>
                                        <p:cTn id="66" dur="500" fill="hold"/>
                                        <p:tgtEl>
                                          <p:spTgt spid="135188"/>
                                        </p:tgtEl>
                                        <p:attrNameLst>
                                          <p:attrName>ppt_w</p:attrName>
                                        </p:attrNameLst>
                                      </p:cBhvr>
                                      <p:tavLst>
                                        <p:tav tm="0">
                                          <p:val>
                                            <p:fltVal val="0"/>
                                          </p:val>
                                        </p:tav>
                                        <p:tav tm="100000">
                                          <p:val>
                                            <p:strVal val="#ppt_w"/>
                                          </p:val>
                                        </p:tav>
                                      </p:tavLst>
                                    </p:anim>
                                    <p:anim calcmode="lin" valueType="num">
                                      <p:cBhvr>
                                        <p:cTn id="67" dur="500" fill="hold"/>
                                        <p:tgtEl>
                                          <p:spTgt spid="135188"/>
                                        </p:tgtEl>
                                        <p:attrNameLst>
                                          <p:attrName>ppt_h</p:attrName>
                                        </p:attrNameLst>
                                      </p:cBhvr>
                                      <p:tavLst>
                                        <p:tav tm="0">
                                          <p:val>
                                            <p:fltVal val="0"/>
                                          </p:val>
                                        </p:tav>
                                        <p:tav tm="100000">
                                          <p:val>
                                            <p:strVal val="#ppt_h"/>
                                          </p:val>
                                        </p:tav>
                                      </p:tavLst>
                                    </p:anim>
                                  </p:childTnLst>
                                </p:cTn>
                              </p:par>
                              <p:par>
                                <p:cTn id="68" presetID="1" presetClass="entr" presetSubtype="0" fill="hold" nodeType="withEffect">
                                  <p:stCondLst>
                                    <p:cond delay="0"/>
                                  </p:stCondLst>
                                  <p:childTnLst>
                                    <p:set>
                                      <p:cBhvr>
                                        <p:cTn id="69" dur="1" fill="hold">
                                          <p:stCondLst>
                                            <p:cond delay="0"/>
                                          </p:stCondLst>
                                        </p:cTn>
                                        <p:tgtEl>
                                          <p:spTgt spid="135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9" grpId="0" animBg="1"/>
      <p:bldP spid="135188" grpId="0" animBg="1"/>
      <p:bldP spid="135173" grpId="0" build="p"/>
      <p:bldP spid="135177" grpId="0"/>
      <p:bldP spid="135178" grpId="0"/>
      <p:bldP spid="135179" grpId="0"/>
      <p:bldP spid="135180" grpId="0"/>
      <p:bldP spid="135181" grpId="0"/>
      <p:bldP spid="135182" grpId="0"/>
      <p:bldP spid="135183" grpId="0" animBg="1"/>
      <p:bldP spid="135184" grpId="0"/>
      <p:bldP spid="135185" grpId="0"/>
      <p:bldP spid="135186" grpId="0" animBg="1"/>
      <p:bldP spid="13518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D240FE76-5247-4D63-81CE-833665E8577A}" type="slidenum">
              <a:rPr lang="en-US" altLang="en-US"/>
              <a:pPr/>
              <a:t>4</a:t>
            </a:fld>
            <a:endParaRPr lang="en-US" altLang="en-US"/>
          </a:p>
        </p:txBody>
      </p:sp>
      <p:sp>
        <p:nvSpPr>
          <p:cNvPr id="139269" name="Text Box 5"/>
          <p:cNvSpPr txBox="1">
            <a:spLocks noChangeArrowheads="1"/>
          </p:cNvSpPr>
          <p:nvPr/>
        </p:nvSpPr>
        <p:spPr bwMode="auto">
          <a:xfrm>
            <a:off x="395288" y="404813"/>
            <a:ext cx="792003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300" dirty="0">
                <a:solidFill>
                  <a:srgbClr val="FF6600"/>
                </a:solidFill>
              </a:rPr>
              <a:t>Lactic acid</a:t>
            </a:r>
            <a:r>
              <a:rPr lang="en-GB" altLang="en-US" sz="2300" b="0" dirty="0">
                <a:solidFill>
                  <a:srgbClr val="010066"/>
                </a:solidFill>
              </a:rPr>
              <a:t> </a:t>
            </a:r>
            <a:r>
              <a:rPr lang="en-GB" altLang="en-US" sz="2300" b="0" dirty="0"/>
              <a:t>is produced during </a:t>
            </a:r>
            <a:r>
              <a:rPr lang="en-GB" altLang="en-US" sz="2300" b="0" dirty="0">
                <a:solidFill>
                  <a:srgbClr val="FF6600"/>
                </a:solidFill>
              </a:rPr>
              <a:t>anaerobic respiration.</a:t>
            </a:r>
            <a:r>
              <a:rPr lang="en-GB" altLang="en-US" sz="2300" b="0" dirty="0"/>
              <a:t> This happens when there is not enough oxygen for normal aerobic respiration to take place.</a:t>
            </a:r>
          </a:p>
        </p:txBody>
      </p:sp>
      <p:sp>
        <p:nvSpPr>
          <p:cNvPr id="139271" name="Text Box 7"/>
          <p:cNvSpPr txBox="1">
            <a:spLocks noChangeArrowheads="1"/>
          </p:cNvSpPr>
          <p:nvPr/>
        </p:nvSpPr>
        <p:spPr bwMode="auto">
          <a:xfrm>
            <a:off x="323850" y="3500438"/>
            <a:ext cx="5976938" cy="246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300" b="0" dirty="0"/>
              <a:t>Lactic acid is responsible for the pain you feel in your muscles when they get tired.</a:t>
            </a:r>
            <a:r>
              <a:rPr lang="en-GB" altLang="en-US" sz="2300" dirty="0"/>
              <a:t> </a:t>
            </a:r>
          </a:p>
          <a:p>
            <a:pPr>
              <a:spcBef>
                <a:spcPct val="50000"/>
              </a:spcBef>
            </a:pPr>
            <a:r>
              <a:rPr lang="en-GB" altLang="en-US" sz="2300" b="0" dirty="0"/>
              <a:t>When too much of it builds up in a muscle, it can prevent the muscle contracting. At this point, the performer’s muscles will</a:t>
            </a:r>
            <a:r>
              <a:rPr lang="en-GB" altLang="en-US" sz="2300" b="0" dirty="0">
                <a:solidFill>
                  <a:srgbClr val="010066"/>
                </a:solidFill>
              </a:rPr>
              <a:t> </a:t>
            </a:r>
            <a:r>
              <a:rPr lang="en-GB" altLang="en-US" sz="2300" dirty="0">
                <a:solidFill>
                  <a:srgbClr val="FF6600"/>
                </a:solidFill>
              </a:rPr>
              <a:t>cramp</a:t>
            </a:r>
            <a:r>
              <a:rPr lang="en-GB" altLang="en-US" sz="2300" b="0" dirty="0">
                <a:solidFill>
                  <a:srgbClr val="010066"/>
                </a:solidFill>
              </a:rPr>
              <a:t> </a:t>
            </a:r>
            <a:r>
              <a:rPr lang="en-GB" altLang="en-US" sz="2300" b="0" dirty="0"/>
              <a:t>and they will be forced to stop.</a:t>
            </a:r>
          </a:p>
        </p:txBody>
      </p:sp>
      <p:sp>
        <p:nvSpPr>
          <p:cNvPr id="139272" name="Text Box 8"/>
          <p:cNvSpPr txBox="1">
            <a:spLocks noChangeArrowheads="1"/>
          </p:cNvSpPr>
          <p:nvPr/>
        </p:nvSpPr>
        <p:spPr bwMode="auto">
          <a:xfrm>
            <a:off x="1691680" y="2451100"/>
            <a:ext cx="1728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1" i="1" dirty="0">
                <a:solidFill>
                  <a:schemeClr val="folHlink"/>
                </a:solidFill>
              </a:rPr>
              <a:t>glucose</a:t>
            </a:r>
          </a:p>
        </p:txBody>
      </p:sp>
      <p:sp>
        <p:nvSpPr>
          <p:cNvPr id="139273" name="Text Box 9"/>
          <p:cNvSpPr txBox="1">
            <a:spLocks noChangeArrowheads="1"/>
          </p:cNvSpPr>
          <p:nvPr/>
        </p:nvSpPr>
        <p:spPr bwMode="auto">
          <a:xfrm>
            <a:off x="3274417" y="2451100"/>
            <a:ext cx="1728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1" i="1">
                <a:solidFill>
                  <a:srgbClr val="FF6600"/>
                </a:solidFill>
              </a:rPr>
              <a:t>     energy</a:t>
            </a:r>
          </a:p>
        </p:txBody>
      </p:sp>
      <p:sp>
        <p:nvSpPr>
          <p:cNvPr id="139274" name="AutoShape 10"/>
          <p:cNvSpPr>
            <a:spLocks noChangeArrowheads="1"/>
          </p:cNvSpPr>
          <p:nvPr/>
        </p:nvSpPr>
        <p:spPr bwMode="auto">
          <a:xfrm>
            <a:off x="3206750" y="2571750"/>
            <a:ext cx="433388" cy="215900"/>
          </a:xfrm>
          <a:prstGeom prst="rightArrow">
            <a:avLst>
              <a:gd name="adj1" fmla="val 50000"/>
              <a:gd name="adj2" fmla="val 50184"/>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9275" name="Text Box 11"/>
          <p:cNvSpPr txBox="1">
            <a:spLocks noChangeArrowheads="1"/>
          </p:cNvSpPr>
          <p:nvPr/>
        </p:nvSpPr>
        <p:spPr bwMode="auto">
          <a:xfrm>
            <a:off x="4931767" y="2420938"/>
            <a:ext cx="23749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1" i="1">
                <a:solidFill>
                  <a:srgbClr val="6600CC"/>
                </a:solidFill>
              </a:rPr>
              <a:t>+  lactic acid</a:t>
            </a:r>
          </a:p>
        </p:txBody>
      </p:sp>
      <p:pic>
        <p:nvPicPr>
          <p:cNvPr id="139277" name="Picture 13" descr="cramp(M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3141663"/>
            <a:ext cx="2581275" cy="2905125"/>
          </a:xfrm>
          <a:prstGeom prst="rect">
            <a:avLst/>
          </a:prstGeom>
          <a:noFill/>
          <a:extLst>
            <a:ext uri="{909E8E84-426E-40DD-AFC4-6F175D3DCCD1}">
              <a14:hiddenFill xmlns:a14="http://schemas.microsoft.com/office/drawing/2010/main">
                <a:solidFill>
                  <a:srgbClr val="FFFFFF"/>
                </a:solidFill>
              </a14:hiddenFill>
            </a:ext>
          </a:extLst>
        </p:spPr>
      </p:pic>
      <p:pic>
        <p:nvPicPr>
          <p:cNvPr id="139278" name="Picture 14" descr="next_btn_colour">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47663" y="2420939"/>
            <a:ext cx="5328593" cy="55099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7459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9272"/>
                                        </p:tgtEl>
                                        <p:attrNameLst>
                                          <p:attrName>style.visibility</p:attrName>
                                        </p:attrNameLst>
                                      </p:cBhvr>
                                      <p:to>
                                        <p:strVal val="visible"/>
                                      </p:to>
                                    </p:set>
                                    <p:animEffect transition="in" filter="dissolve">
                                      <p:cBhvr>
                                        <p:cTn id="7" dur="500"/>
                                        <p:tgtEl>
                                          <p:spTgt spid="13927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9274"/>
                                        </p:tgtEl>
                                        <p:attrNameLst>
                                          <p:attrName>style.visibility</p:attrName>
                                        </p:attrNameLst>
                                      </p:cBhvr>
                                      <p:to>
                                        <p:strVal val="visible"/>
                                      </p:to>
                                    </p:set>
                                    <p:animEffect transition="in" filter="dissolve">
                                      <p:cBhvr>
                                        <p:cTn id="10" dur="500"/>
                                        <p:tgtEl>
                                          <p:spTgt spid="13927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39273"/>
                                        </p:tgtEl>
                                        <p:attrNameLst>
                                          <p:attrName>style.visibility</p:attrName>
                                        </p:attrNameLst>
                                      </p:cBhvr>
                                      <p:to>
                                        <p:strVal val="visible"/>
                                      </p:to>
                                    </p:set>
                                    <p:animEffect transition="in" filter="dissolve">
                                      <p:cBhvr>
                                        <p:cTn id="13" dur="500"/>
                                        <p:tgtEl>
                                          <p:spTgt spid="139273"/>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139275"/>
                                        </p:tgtEl>
                                        <p:attrNameLst>
                                          <p:attrName>style.visibility</p:attrName>
                                        </p:attrNameLst>
                                      </p:cBhvr>
                                      <p:to>
                                        <p:strVal val="visible"/>
                                      </p:to>
                                    </p:set>
                                    <p:animEffect transition="in" filter="dissolve">
                                      <p:cBhvr>
                                        <p:cTn id="17" dur="500"/>
                                        <p:tgtEl>
                                          <p:spTgt spid="1392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9271">
                                            <p:txEl>
                                              <p:pRg st="0" end="0"/>
                                            </p:txEl>
                                          </p:spTgt>
                                        </p:tgtEl>
                                        <p:attrNameLst>
                                          <p:attrName>style.visibility</p:attrName>
                                        </p:attrNameLst>
                                      </p:cBhvr>
                                      <p:to>
                                        <p:strVal val="visible"/>
                                      </p:to>
                                    </p:set>
                                    <p:animEffect transition="in" filter="checkerboard(across)">
                                      <p:cBhvr>
                                        <p:cTn id="22" dur="500"/>
                                        <p:tgtEl>
                                          <p:spTgt spid="139271">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9271">
                                            <p:txEl>
                                              <p:pRg st="1" end="1"/>
                                            </p:txEl>
                                          </p:spTgt>
                                        </p:tgtEl>
                                        <p:attrNameLst>
                                          <p:attrName>style.visibility</p:attrName>
                                        </p:attrNameLst>
                                      </p:cBhvr>
                                      <p:to>
                                        <p:strVal val="visible"/>
                                      </p:to>
                                    </p:set>
                                    <p:animEffect transition="in" filter="checkerboard(across)">
                                      <p:cBhvr>
                                        <p:cTn id="27" dur="500"/>
                                        <p:tgtEl>
                                          <p:spTgt spid="139271">
                                            <p:txEl>
                                              <p:pRg st="1" end="1"/>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39277"/>
                                        </p:tgtEl>
                                        <p:attrNameLst>
                                          <p:attrName>style.visibility</p:attrName>
                                        </p:attrNameLst>
                                      </p:cBhvr>
                                      <p:to>
                                        <p:strVal val="visible"/>
                                      </p:to>
                                    </p:set>
                                    <p:animEffect transition="in" filter="fade">
                                      <p:cBhvr>
                                        <p:cTn id="30" dur="500"/>
                                        <p:tgtEl>
                                          <p:spTgt spid="139277"/>
                                        </p:tgtEl>
                                      </p:cBhvr>
                                    </p:animEffect>
                                  </p:childTnLst>
                                </p:cTn>
                              </p:par>
                              <p:par>
                                <p:cTn id="31" presetID="1" presetClass="entr" presetSubtype="0" fill="hold" nodeType="withEffect">
                                  <p:stCondLst>
                                    <p:cond delay="0"/>
                                  </p:stCondLst>
                                  <p:childTnLst>
                                    <p:set>
                                      <p:cBhvr>
                                        <p:cTn id="32" dur="1" fill="hold">
                                          <p:stCondLst>
                                            <p:cond delay="0"/>
                                          </p:stCondLst>
                                        </p:cTn>
                                        <p:tgtEl>
                                          <p:spTgt spid="1392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1" grpId="0" build="p"/>
      <p:bldP spid="139272" grpId="0"/>
      <p:bldP spid="139273" grpId="0"/>
      <p:bldP spid="139274" grpId="0" animBg="1"/>
      <p:bldP spid="1392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237651BF-F933-4443-89C6-606E39F53E20}" type="slidenum">
              <a:rPr lang="en-US" altLang="en-US"/>
              <a:pPr/>
              <a:t>5</a:t>
            </a:fld>
            <a:endParaRPr lang="en-US" altLang="en-US"/>
          </a:p>
        </p:txBody>
      </p:sp>
      <p:sp>
        <p:nvSpPr>
          <p:cNvPr id="141324" name="Rectangle 12"/>
          <p:cNvSpPr>
            <a:spLocks noChangeArrowheads="1"/>
          </p:cNvSpPr>
          <p:nvPr/>
        </p:nvSpPr>
        <p:spPr bwMode="auto">
          <a:xfrm>
            <a:off x="1979613" y="4076700"/>
            <a:ext cx="6481762" cy="2016125"/>
          </a:xfrm>
          <a:prstGeom prst="rect">
            <a:avLst/>
          </a:prstGeom>
          <a:solidFill>
            <a:srgbClr val="D9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1316" name="Rectangle 4"/>
          <p:cNvSpPr>
            <a:spLocks noGrp="1" noChangeArrowheads="1"/>
          </p:cNvSpPr>
          <p:nvPr>
            <p:ph type="title"/>
          </p:nvPr>
        </p:nvSpPr>
        <p:spPr>
          <a:xfrm>
            <a:off x="71438" y="71438"/>
            <a:ext cx="8316912" cy="549275"/>
          </a:xfrm>
        </p:spPr>
        <p:txBody>
          <a:bodyPr>
            <a:normAutofit fontScale="90000"/>
          </a:bodyPr>
          <a:lstStyle/>
          <a:p>
            <a:r>
              <a:rPr lang="en-GB" altLang="en-US"/>
              <a:t>The immediate effects: heat loss</a:t>
            </a:r>
          </a:p>
        </p:txBody>
      </p:sp>
      <p:sp>
        <p:nvSpPr>
          <p:cNvPr id="141317" name="Text Box 5"/>
          <p:cNvSpPr txBox="1">
            <a:spLocks noChangeArrowheads="1"/>
          </p:cNvSpPr>
          <p:nvPr/>
        </p:nvSpPr>
        <p:spPr bwMode="auto">
          <a:xfrm>
            <a:off x="323850" y="908050"/>
            <a:ext cx="76327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b="0">
                <a:solidFill>
                  <a:srgbClr val="010066"/>
                </a:solidFill>
              </a:rPr>
              <a:t>The body has </a:t>
            </a:r>
            <a:r>
              <a:rPr lang="en-GB" altLang="en-US">
                <a:solidFill>
                  <a:srgbClr val="FF6600"/>
                </a:solidFill>
              </a:rPr>
              <a:t>two</a:t>
            </a:r>
            <a:r>
              <a:rPr lang="en-GB" altLang="en-US" b="0">
                <a:solidFill>
                  <a:srgbClr val="010066"/>
                </a:solidFill>
              </a:rPr>
              <a:t> main ways of getting rid of the extra </a:t>
            </a:r>
            <a:r>
              <a:rPr lang="en-GB" altLang="en-US">
                <a:solidFill>
                  <a:srgbClr val="FF6600"/>
                </a:solidFill>
              </a:rPr>
              <a:t>heat</a:t>
            </a:r>
            <a:r>
              <a:rPr lang="en-GB" altLang="en-US" b="0">
                <a:solidFill>
                  <a:srgbClr val="010066"/>
                </a:solidFill>
              </a:rPr>
              <a:t> produced by muscles during exercise.</a:t>
            </a:r>
          </a:p>
        </p:txBody>
      </p:sp>
      <p:sp>
        <p:nvSpPr>
          <p:cNvPr id="141318" name="Text Box 6"/>
          <p:cNvSpPr txBox="1">
            <a:spLocks noChangeArrowheads="1"/>
          </p:cNvSpPr>
          <p:nvPr/>
        </p:nvSpPr>
        <p:spPr bwMode="auto">
          <a:xfrm>
            <a:off x="323850" y="1773238"/>
            <a:ext cx="8569325" cy="1990725"/>
          </a:xfrm>
          <a:prstGeom prst="rect">
            <a:avLst/>
          </a:prstGeom>
          <a:solidFill>
            <a:srgbClr val="D9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AutoNum type="arabicPeriod"/>
            </a:pPr>
            <a:r>
              <a:rPr lang="en-GB" altLang="en-US">
                <a:solidFill>
                  <a:schemeClr val="folHlink"/>
                </a:solidFill>
                <a:latin typeface="Arial" charset="0"/>
              </a:rPr>
              <a:t>Vasodilation</a:t>
            </a:r>
          </a:p>
          <a:p>
            <a:pPr>
              <a:spcBef>
                <a:spcPct val="20000"/>
              </a:spcBef>
            </a:pPr>
            <a:r>
              <a:rPr lang="en-GB" altLang="en-US">
                <a:solidFill>
                  <a:schemeClr val="folHlink"/>
                </a:solidFill>
                <a:latin typeface="Arial" charset="0"/>
              </a:rPr>
              <a:t>	</a:t>
            </a:r>
            <a:r>
              <a:rPr lang="en-GB" altLang="en-US" b="0">
                <a:solidFill>
                  <a:schemeClr val="folHlink"/>
                </a:solidFill>
                <a:latin typeface="Arial" charset="0"/>
              </a:rPr>
              <a:t>The </a:t>
            </a:r>
            <a:r>
              <a:rPr lang="en-GB" altLang="en-US">
                <a:solidFill>
                  <a:srgbClr val="FF6600"/>
                </a:solidFill>
                <a:latin typeface="Arial" charset="0"/>
              </a:rPr>
              <a:t>capillaries</a:t>
            </a:r>
            <a:r>
              <a:rPr lang="en-GB" altLang="en-US" b="0">
                <a:solidFill>
                  <a:schemeClr val="folHlink"/>
                </a:solidFill>
                <a:latin typeface="Arial" charset="0"/>
              </a:rPr>
              <a:t> close to the surface of the </a:t>
            </a:r>
            <a:br>
              <a:rPr lang="en-GB" altLang="en-US" b="0">
                <a:solidFill>
                  <a:schemeClr val="folHlink"/>
                </a:solidFill>
                <a:latin typeface="Arial" charset="0"/>
              </a:rPr>
            </a:br>
            <a:r>
              <a:rPr lang="en-GB" altLang="en-US" b="0">
                <a:solidFill>
                  <a:schemeClr val="folHlink"/>
                </a:solidFill>
                <a:latin typeface="Arial" charset="0"/>
              </a:rPr>
              <a:t>skin dilate, allowing more blood to flow into </a:t>
            </a:r>
            <a:br>
              <a:rPr lang="en-GB" altLang="en-US" b="0">
                <a:solidFill>
                  <a:schemeClr val="folHlink"/>
                </a:solidFill>
                <a:latin typeface="Arial" charset="0"/>
              </a:rPr>
            </a:br>
            <a:r>
              <a:rPr lang="en-GB" altLang="en-US" b="0">
                <a:solidFill>
                  <a:schemeClr val="folHlink"/>
                </a:solidFill>
                <a:latin typeface="Arial" charset="0"/>
              </a:rPr>
              <a:t>them. Because the blood is closer to the </a:t>
            </a:r>
            <a:br>
              <a:rPr lang="en-GB" altLang="en-US" b="0">
                <a:solidFill>
                  <a:schemeClr val="folHlink"/>
                </a:solidFill>
                <a:latin typeface="Arial" charset="0"/>
              </a:rPr>
            </a:br>
            <a:r>
              <a:rPr lang="en-GB" altLang="en-US" b="0">
                <a:solidFill>
                  <a:schemeClr val="folHlink"/>
                </a:solidFill>
                <a:latin typeface="Arial" charset="0"/>
              </a:rPr>
              <a:t>skin, more heat is lost to the environment.</a:t>
            </a:r>
            <a:endParaRPr lang="en-GB" altLang="en-US">
              <a:solidFill>
                <a:schemeClr val="folHlink"/>
              </a:solidFill>
              <a:latin typeface="Arial" charset="0"/>
            </a:endParaRPr>
          </a:p>
        </p:txBody>
      </p:sp>
      <p:sp>
        <p:nvSpPr>
          <p:cNvPr id="141319" name="Text Box 7"/>
          <p:cNvSpPr txBox="1">
            <a:spLocks noChangeArrowheads="1"/>
          </p:cNvSpPr>
          <p:nvPr/>
        </p:nvSpPr>
        <p:spPr bwMode="auto">
          <a:xfrm>
            <a:off x="2625725" y="4075113"/>
            <a:ext cx="5834063"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AutoNum type="arabicPeriod" startAt="2"/>
            </a:pPr>
            <a:r>
              <a:rPr lang="en-GB" altLang="en-US">
                <a:solidFill>
                  <a:schemeClr val="folHlink"/>
                </a:solidFill>
                <a:latin typeface="Arial" charset="0"/>
              </a:rPr>
              <a:t>Sweating</a:t>
            </a:r>
          </a:p>
          <a:p>
            <a:pPr>
              <a:spcBef>
                <a:spcPct val="20000"/>
              </a:spcBef>
            </a:pPr>
            <a:r>
              <a:rPr lang="en-GB" altLang="en-US" b="0">
                <a:solidFill>
                  <a:schemeClr val="folHlink"/>
                </a:solidFill>
                <a:latin typeface="Arial" charset="0"/>
              </a:rPr>
              <a:t>	Sweat glands in the skin excrete</a:t>
            </a:r>
            <a:r>
              <a:rPr lang="en-GB" altLang="en-US">
                <a:solidFill>
                  <a:srgbClr val="FF6600"/>
                </a:solidFill>
                <a:latin typeface="Arial" charset="0"/>
              </a:rPr>
              <a:t> sweat</a:t>
            </a:r>
            <a:r>
              <a:rPr lang="en-GB" altLang="en-US" b="0">
                <a:solidFill>
                  <a:schemeClr val="folHlink"/>
                </a:solidFill>
                <a:latin typeface="Arial" charset="0"/>
              </a:rPr>
              <a:t> – a mixture of water, salts and urea. As the sweat evaporates, it takes heat away with it.</a:t>
            </a:r>
          </a:p>
        </p:txBody>
      </p:sp>
      <p:pic>
        <p:nvPicPr>
          <p:cNvPr id="141321" name="Picture 9" descr="3045168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938" y="3943350"/>
            <a:ext cx="1627187" cy="2438400"/>
          </a:xfrm>
          <a:prstGeom prst="rect">
            <a:avLst/>
          </a:prstGeom>
          <a:noFill/>
          <a:extLst>
            <a:ext uri="{909E8E84-426E-40DD-AFC4-6F175D3DCCD1}">
              <a14:hiddenFill xmlns:a14="http://schemas.microsoft.com/office/drawing/2010/main">
                <a:solidFill>
                  <a:srgbClr val="FFFFFF"/>
                </a:solidFill>
              </a14:hiddenFill>
            </a:ext>
          </a:extLst>
        </p:spPr>
      </p:pic>
      <p:pic>
        <p:nvPicPr>
          <p:cNvPr id="141323" name="Picture 11" descr="vasodilation(MX)Cr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9563" y="1739900"/>
            <a:ext cx="2160587" cy="2049463"/>
          </a:xfrm>
          <a:prstGeom prst="rect">
            <a:avLst/>
          </a:prstGeom>
          <a:noFill/>
          <a:extLst>
            <a:ext uri="{909E8E84-426E-40DD-AFC4-6F175D3DCCD1}">
              <a14:hiddenFill xmlns:a14="http://schemas.microsoft.com/office/drawing/2010/main">
                <a:solidFill>
                  <a:srgbClr val="FFFFFF"/>
                </a:solidFill>
              </a14:hiddenFill>
            </a:ext>
          </a:extLst>
        </p:spPr>
      </p:pic>
      <p:pic>
        <p:nvPicPr>
          <p:cNvPr id="141325" name="Picture 13" descr="next_btn_colour">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4956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1318"/>
                                        </p:tgtEl>
                                        <p:attrNameLst>
                                          <p:attrName>style.visibility</p:attrName>
                                        </p:attrNameLst>
                                      </p:cBhvr>
                                      <p:to>
                                        <p:strVal val="visible"/>
                                      </p:to>
                                    </p:set>
                                    <p:animEffect transition="in" filter="dissolve">
                                      <p:cBhvr>
                                        <p:cTn id="7" dur="500"/>
                                        <p:tgtEl>
                                          <p:spTgt spid="141318"/>
                                        </p:tgtEl>
                                      </p:cBhvr>
                                    </p:animEffect>
                                  </p:childTnLst>
                                </p:cTn>
                              </p:par>
                              <p:par>
                                <p:cTn id="8" presetID="9" presetClass="entr" presetSubtype="0" fill="hold" nodeType="withEffect">
                                  <p:stCondLst>
                                    <p:cond delay="0"/>
                                  </p:stCondLst>
                                  <p:childTnLst>
                                    <p:set>
                                      <p:cBhvr>
                                        <p:cTn id="9" dur="1" fill="hold">
                                          <p:stCondLst>
                                            <p:cond delay="0"/>
                                          </p:stCondLst>
                                        </p:cTn>
                                        <p:tgtEl>
                                          <p:spTgt spid="141323"/>
                                        </p:tgtEl>
                                        <p:attrNameLst>
                                          <p:attrName>style.visibility</p:attrName>
                                        </p:attrNameLst>
                                      </p:cBhvr>
                                      <p:to>
                                        <p:strVal val="visible"/>
                                      </p:to>
                                    </p:set>
                                    <p:animEffect transition="in" filter="dissolve">
                                      <p:cBhvr>
                                        <p:cTn id="10" dur="500"/>
                                        <p:tgtEl>
                                          <p:spTgt spid="14132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41324"/>
                                        </p:tgtEl>
                                        <p:attrNameLst>
                                          <p:attrName>style.visibility</p:attrName>
                                        </p:attrNameLst>
                                      </p:cBhvr>
                                      <p:to>
                                        <p:strVal val="visible"/>
                                      </p:to>
                                    </p:set>
                                    <p:animEffect transition="in" filter="dissolve">
                                      <p:cBhvr>
                                        <p:cTn id="15" dur="500"/>
                                        <p:tgtEl>
                                          <p:spTgt spid="141324"/>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41319"/>
                                        </p:tgtEl>
                                        <p:attrNameLst>
                                          <p:attrName>style.visibility</p:attrName>
                                        </p:attrNameLst>
                                      </p:cBhvr>
                                      <p:to>
                                        <p:strVal val="visible"/>
                                      </p:to>
                                    </p:set>
                                    <p:animEffect transition="in" filter="dissolve">
                                      <p:cBhvr>
                                        <p:cTn id="18" dur="500"/>
                                        <p:tgtEl>
                                          <p:spTgt spid="141319"/>
                                        </p:tgtEl>
                                      </p:cBhvr>
                                    </p:animEffect>
                                  </p:childTnLst>
                                </p:cTn>
                              </p:par>
                              <p:par>
                                <p:cTn id="19" presetID="9" presetClass="entr" presetSubtype="0" fill="hold" nodeType="withEffect">
                                  <p:stCondLst>
                                    <p:cond delay="0"/>
                                  </p:stCondLst>
                                  <p:childTnLst>
                                    <p:set>
                                      <p:cBhvr>
                                        <p:cTn id="20" dur="1" fill="hold">
                                          <p:stCondLst>
                                            <p:cond delay="0"/>
                                          </p:stCondLst>
                                        </p:cTn>
                                        <p:tgtEl>
                                          <p:spTgt spid="141321"/>
                                        </p:tgtEl>
                                        <p:attrNameLst>
                                          <p:attrName>style.visibility</p:attrName>
                                        </p:attrNameLst>
                                      </p:cBhvr>
                                      <p:to>
                                        <p:strVal val="visible"/>
                                      </p:to>
                                    </p:set>
                                    <p:animEffect transition="in" filter="dissolve">
                                      <p:cBhvr>
                                        <p:cTn id="21" dur="500"/>
                                        <p:tgtEl>
                                          <p:spTgt spid="141321"/>
                                        </p:tgtEl>
                                      </p:cBhvr>
                                    </p:animEffect>
                                  </p:childTnLst>
                                </p:cTn>
                              </p:par>
                              <p:par>
                                <p:cTn id="22" presetID="1" presetClass="entr" presetSubtype="0" fill="hold" nodeType="withEffect">
                                  <p:stCondLst>
                                    <p:cond delay="0"/>
                                  </p:stCondLst>
                                  <p:childTnLst>
                                    <p:set>
                                      <p:cBhvr>
                                        <p:cTn id="23" dur="1" fill="hold">
                                          <p:stCondLst>
                                            <p:cond delay="0"/>
                                          </p:stCondLst>
                                        </p:cTn>
                                        <p:tgtEl>
                                          <p:spTgt spid="1413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24" grpId="0" animBg="1"/>
      <p:bldP spid="141318" grpId="0" animBg="1"/>
      <p:bldP spid="1413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21A9771F-29CC-4F2D-950E-D03947EC8CD3}" type="slidenum">
              <a:rPr lang="en-US" altLang="en-US"/>
              <a:pPr/>
              <a:t>6</a:t>
            </a:fld>
            <a:endParaRPr lang="en-US" altLang="en-US"/>
          </a:p>
        </p:txBody>
      </p:sp>
      <p:sp>
        <p:nvSpPr>
          <p:cNvPr id="160772" name="Rectangle 4"/>
          <p:cNvSpPr>
            <a:spLocks noGrp="1" noChangeArrowheads="1"/>
          </p:cNvSpPr>
          <p:nvPr>
            <p:ph type="title"/>
          </p:nvPr>
        </p:nvSpPr>
        <p:spPr>
          <a:xfrm>
            <a:off x="457200" y="44624"/>
            <a:ext cx="8229600" cy="1143000"/>
          </a:xfrm>
        </p:spPr>
        <p:txBody>
          <a:bodyPr/>
          <a:lstStyle/>
          <a:p>
            <a:r>
              <a:rPr lang="en-GB" altLang="en-US" dirty="0"/>
              <a:t>The immediate effects: water loss</a:t>
            </a:r>
          </a:p>
        </p:txBody>
      </p:sp>
      <p:sp>
        <p:nvSpPr>
          <p:cNvPr id="160773" name="Text Box 5"/>
          <p:cNvSpPr txBox="1">
            <a:spLocks noChangeArrowheads="1"/>
          </p:cNvSpPr>
          <p:nvPr/>
        </p:nvSpPr>
        <p:spPr bwMode="auto">
          <a:xfrm>
            <a:off x="2484438" y="908050"/>
            <a:ext cx="6119812" cy="274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5000"/>
              </a:spcBef>
            </a:pPr>
            <a:r>
              <a:rPr lang="en-GB" altLang="en-US" sz="2300" b="0" dirty="0">
                <a:solidFill>
                  <a:schemeClr val="folHlink"/>
                </a:solidFill>
              </a:rPr>
              <a:t>When you sweat, </a:t>
            </a:r>
            <a:r>
              <a:rPr lang="en-GB" altLang="en-US" sz="2300" dirty="0">
                <a:solidFill>
                  <a:srgbClr val="FF6600"/>
                </a:solidFill>
              </a:rPr>
              <a:t>water is lost</a:t>
            </a:r>
            <a:r>
              <a:rPr lang="en-GB" altLang="en-US" sz="2300" b="0" dirty="0">
                <a:solidFill>
                  <a:schemeClr val="folHlink"/>
                </a:solidFill>
              </a:rPr>
              <a:t> from the body. Water is vital to maintaining proper body functions. </a:t>
            </a:r>
          </a:p>
          <a:p>
            <a:pPr>
              <a:spcBef>
                <a:spcPct val="25000"/>
              </a:spcBef>
            </a:pPr>
            <a:r>
              <a:rPr lang="en-GB" altLang="en-US" sz="2300" b="0" dirty="0">
                <a:solidFill>
                  <a:schemeClr val="folHlink"/>
                </a:solidFill>
              </a:rPr>
              <a:t>The body produces </a:t>
            </a:r>
            <a:r>
              <a:rPr lang="en-GB" altLang="en-US" sz="2300" dirty="0">
                <a:solidFill>
                  <a:srgbClr val="FF6600"/>
                </a:solidFill>
              </a:rPr>
              <a:t>less urine</a:t>
            </a:r>
            <a:r>
              <a:rPr lang="en-GB" altLang="en-US" sz="2300" b="0" dirty="0">
                <a:solidFill>
                  <a:schemeClr val="folHlink"/>
                </a:solidFill>
              </a:rPr>
              <a:t> to compensate, but during prolonged exercise or in hot weather, this is often not enough. Extra water must also be consumed.</a:t>
            </a:r>
          </a:p>
        </p:txBody>
      </p:sp>
      <p:sp>
        <p:nvSpPr>
          <p:cNvPr id="160774" name="Text Box 6"/>
          <p:cNvSpPr txBox="1">
            <a:spLocks noChangeArrowheads="1"/>
          </p:cNvSpPr>
          <p:nvPr/>
        </p:nvSpPr>
        <p:spPr bwMode="auto">
          <a:xfrm>
            <a:off x="323850" y="3644900"/>
            <a:ext cx="8280400"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5000"/>
              </a:spcBef>
            </a:pPr>
            <a:r>
              <a:rPr lang="en-GB" altLang="en-US" sz="2300" b="0" dirty="0">
                <a:solidFill>
                  <a:schemeClr val="folHlink"/>
                </a:solidFill>
              </a:rPr>
              <a:t>The body does not only lose water – it also loses important </a:t>
            </a:r>
            <a:r>
              <a:rPr lang="en-GB" altLang="en-US" sz="2300" dirty="0">
                <a:solidFill>
                  <a:srgbClr val="FF6600"/>
                </a:solidFill>
              </a:rPr>
              <a:t>salts</a:t>
            </a:r>
            <a:r>
              <a:rPr lang="en-GB" altLang="en-US" sz="2300" b="0" dirty="0">
                <a:solidFill>
                  <a:schemeClr val="folHlink"/>
                </a:solidFill>
              </a:rPr>
              <a:t> called </a:t>
            </a:r>
            <a:r>
              <a:rPr lang="en-GB" altLang="en-US" sz="2300" dirty="0">
                <a:solidFill>
                  <a:srgbClr val="FF6600"/>
                </a:solidFill>
              </a:rPr>
              <a:t>electrolytes</a:t>
            </a:r>
            <a:r>
              <a:rPr lang="en-GB" altLang="en-US" sz="2300" b="0" dirty="0">
                <a:solidFill>
                  <a:schemeClr val="folHlink"/>
                </a:solidFill>
              </a:rPr>
              <a:t>. These are necessary in many areas of the body, including the nervous system.</a:t>
            </a:r>
          </a:p>
          <a:p>
            <a:pPr>
              <a:spcBef>
                <a:spcPct val="25000"/>
              </a:spcBef>
            </a:pPr>
            <a:r>
              <a:rPr lang="en-GB" altLang="en-US" sz="2300" b="0" dirty="0">
                <a:solidFill>
                  <a:schemeClr val="folHlink"/>
                </a:solidFill>
              </a:rPr>
              <a:t>Salts can be replaced during exercise by drinking </a:t>
            </a:r>
            <a:r>
              <a:rPr lang="en-GB" altLang="en-US" sz="2300" dirty="0">
                <a:solidFill>
                  <a:srgbClr val="FF6600"/>
                </a:solidFill>
              </a:rPr>
              <a:t>isotonic drinks</a:t>
            </a:r>
            <a:r>
              <a:rPr lang="en-GB" altLang="en-US" sz="2300" b="0" dirty="0">
                <a:solidFill>
                  <a:schemeClr val="folHlink"/>
                </a:solidFill>
              </a:rPr>
              <a:t>, or eating foods rich in these minerals.</a:t>
            </a:r>
          </a:p>
        </p:txBody>
      </p:sp>
      <p:pic>
        <p:nvPicPr>
          <p:cNvPr id="160775" name="Picture 7" descr="wa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0113" y="908050"/>
            <a:ext cx="1069975" cy="2665413"/>
          </a:xfrm>
          <a:prstGeom prst="rect">
            <a:avLst/>
          </a:prstGeom>
          <a:noFill/>
          <a:extLst>
            <a:ext uri="{909E8E84-426E-40DD-AFC4-6F175D3DCCD1}">
              <a14:hiddenFill xmlns:a14="http://schemas.microsoft.com/office/drawing/2010/main">
                <a:solidFill>
                  <a:srgbClr val="FFFFFF"/>
                </a:solidFill>
              </a14:hiddenFill>
            </a:ext>
          </a:extLst>
        </p:spPr>
      </p:pic>
      <p:sp>
        <p:nvSpPr>
          <p:cNvPr id="160776" name="Text Box 8"/>
          <p:cNvSpPr txBox="1">
            <a:spLocks noChangeArrowheads="1"/>
          </p:cNvSpPr>
          <p:nvPr/>
        </p:nvSpPr>
        <p:spPr bwMode="auto">
          <a:xfrm>
            <a:off x="1476375" y="5734050"/>
            <a:ext cx="6192838" cy="800219"/>
          </a:xfrm>
          <a:prstGeom prst="rect">
            <a:avLst/>
          </a:prstGeom>
          <a:noFill/>
          <a:ln w="28575">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5000"/>
              </a:spcBef>
            </a:pPr>
            <a:r>
              <a:rPr lang="en-GB" altLang="en-US" sz="2300" b="0" dirty="0">
                <a:solidFill>
                  <a:schemeClr val="folHlink"/>
                </a:solidFill>
              </a:rPr>
              <a:t>Severe salt depletion can lead to cramps, fainting and, in extreme cases, death.</a:t>
            </a:r>
            <a:endParaRPr lang="en-GB" altLang="en-US" sz="2300" dirty="0"/>
          </a:p>
        </p:txBody>
      </p:sp>
      <p:pic>
        <p:nvPicPr>
          <p:cNvPr id="160777" name="Picture 9" descr="next_btn_colour">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4676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0773">
                                            <p:txEl>
                                              <p:pRg st="1" end="1"/>
                                            </p:txEl>
                                          </p:spTgt>
                                        </p:tgtEl>
                                        <p:attrNameLst>
                                          <p:attrName>style.visibility</p:attrName>
                                        </p:attrNameLst>
                                      </p:cBhvr>
                                      <p:to>
                                        <p:strVal val="visible"/>
                                      </p:to>
                                    </p:set>
                                    <p:animEffect transition="in" filter="checkerboard(across)">
                                      <p:cBhvr>
                                        <p:cTn id="7" dur="500"/>
                                        <p:tgtEl>
                                          <p:spTgt spid="16077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0774">
                                            <p:txEl>
                                              <p:pRg st="0" end="0"/>
                                            </p:txEl>
                                          </p:spTgt>
                                        </p:tgtEl>
                                        <p:attrNameLst>
                                          <p:attrName>style.visibility</p:attrName>
                                        </p:attrNameLst>
                                      </p:cBhvr>
                                      <p:to>
                                        <p:strVal val="visible"/>
                                      </p:to>
                                    </p:set>
                                    <p:animEffect transition="in" filter="checkerboard(across)">
                                      <p:cBhvr>
                                        <p:cTn id="12" dur="500"/>
                                        <p:tgtEl>
                                          <p:spTgt spid="16077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0774">
                                            <p:txEl>
                                              <p:pRg st="1" end="1"/>
                                            </p:txEl>
                                          </p:spTgt>
                                        </p:tgtEl>
                                        <p:attrNameLst>
                                          <p:attrName>style.visibility</p:attrName>
                                        </p:attrNameLst>
                                      </p:cBhvr>
                                      <p:to>
                                        <p:strVal val="visible"/>
                                      </p:to>
                                    </p:set>
                                    <p:animEffect transition="in" filter="checkerboard(across)">
                                      <p:cBhvr>
                                        <p:cTn id="17" dur="500"/>
                                        <p:tgtEl>
                                          <p:spTgt spid="16077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160776"/>
                                        </p:tgtEl>
                                        <p:attrNameLst>
                                          <p:attrName>style.visibility</p:attrName>
                                        </p:attrNameLst>
                                      </p:cBhvr>
                                      <p:to>
                                        <p:strVal val="visible"/>
                                      </p:to>
                                    </p:set>
                                    <p:anim calcmode="lin" valueType="num">
                                      <p:cBhvr>
                                        <p:cTn id="22" dur="500" fill="hold"/>
                                        <p:tgtEl>
                                          <p:spTgt spid="160776"/>
                                        </p:tgtEl>
                                        <p:attrNameLst>
                                          <p:attrName>ppt_w</p:attrName>
                                        </p:attrNameLst>
                                      </p:cBhvr>
                                      <p:tavLst>
                                        <p:tav tm="0">
                                          <p:val>
                                            <p:fltVal val="0"/>
                                          </p:val>
                                        </p:tav>
                                        <p:tav tm="100000">
                                          <p:val>
                                            <p:strVal val="#ppt_w"/>
                                          </p:val>
                                        </p:tav>
                                      </p:tavLst>
                                    </p:anim>
                                    <p:anim calcmode="lin" valueType="num">
                                      <p:cBhvr>
                                        <p:cTn id="23" dur="500" fill="hold"/>
                                        <p:tgtEl>
                                          <p:spTgt spid="160776"/>
                                        </p:tgtEl>
                                        <p:attrNameLst>
                                          <p:attrName>ppt_h</p:attrName>
                                        </p:attrNameLst>
                                      </p:cBhvr>
                                      <p:tavLst>
                                        <p:tav tm="0">
                                          <p:val>
                                            <p:fltVal val="0"/>
                                          </p:val>
                                        </p:tav>
                                        <p:tav tm="100000">
                                          <p:val>
                                            <p:strVal val="#ppt_h"/>
                                          </p:val>
                                        </p:tav>
                                      </p:tavLst>
                                    </p:anim>
                                  </p:childTnLst>
                                </p:cTn>
                              </p:par>
                              <p:par>
                                <p:cTn id="24" presetID="1" presetClass="entr" presetSubtype="0" fill="hold" nodeType="withEffect">
                                  <p:stCondLst>
                                    <p:cond delay="0"/>
                                  </p:stCondLst>
                                  <p:childTnLst>
                                    <p:set>
                                      <p:cBhvr>
                                        <p:cTn id="25" dur="1" fill="hold">
                                          <p:stCondLst>
                                            <p:cond delay="0"/>
                                          </p:stCondLst>
                                        </p:cTn>
                                        <p:tgtEl>
                                          <p:spTgt spid="1607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3" grpId="0" build="p"/>
      <p:bldP spid="160774" grpId="0" build="p"/>
      <p:bldP spid="16077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4"/>
          <p:cNvSpPr>
            <a:spLocks noGrp="1"/>
          </p:cNvSpPr>
          <p:nvPr>
            <p:ph type="sldNum" sz="quarter" idx="12"/>
          </p:nvPr>
        </p:nvSpPr>
        <p:spPr/>
        <p:txBody>
          <a:bodyPr/>
          <a:lstStyle/>
          <a:p>
            <a:fld id="{A0D8F9F1-E6C8-4A3E-BB87-6007A50E2271}" type="slidenum">
              <a:rPr lang="en-US" altLang="en-US"/>
              <a:pPr/>
              <a:t>7</a:t>
            </a:fld>
            <a:endParaRPr lang="en-US" altLang="en-US"/>
          </a:p>
        </p:txBody>
      </p:sp>
      <p:sp>
        <p:nvSpPr>
          <p:cNvPr id="72706" name="Rectangle 2"/>
          <p:cNvSpPr>
            <a:spLocks noGrp="1" noChangeArrowheads="1"/>
          </p:cNvSpPr>
          <p:nvPr>
            <p:ph type="title"/>
          </p:nvPr>
        </p:nvSpPr>
        <p:spPr/>
        <p:txBody>
          <a:bodyPr/>
          <a:lstStyle/>
          <a:p>
            <a:r>
              <a:rPr lang="en-GB" altLang="en-US"/>
              <a:t>Recovery rates</a:t>
            </a:r>
            <a:endParaRPr lang="en-US" altLang="en-US"/>
          </a:p>
        </p:txBody>
      </p:sp>
      <p:sp>
        <p:nvSpPr>
          <p:cNvPr id="72709" name="Text Box 5"/>
          <p:cNvSpPr txBox="1">
            <a:spLocks noChangeArrowheads="1"/>
          </p:cNvSpPr>
          <p:nvPr/>
        </p:nvSpPr>
        <p:spPr bwMode="auto">
          <a:xfrm>
            <a:off x="468313" y="1484784"/>
            <a:ext cx="8135937" cy="242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30000"/>
              </a:spcBef>
            </a:pPr>
            <a:r>
              <a:rPr lang="en-GB" altLang="en-US" sz="2300" b="0" dirty="0"/>
              <a:t>Your </a:t>
            </a:r>
            <a:r>
              <a:rPr lang="en-GB" altLang="en-US" sz="2300" dirty="0">
                <a:solidFill>
                  <a:srgbClr val="FF6600"/>
                </a:solidFill>
              </a:rPr>
              <a:t>recovery rate</a:t>
            </a:r>
            <a:r>
              <a:rPr lang="en-GB" altLang="en-US" sz="2300" b="0" dirty="0">
                <a:solidFill>
                  <a:srgbClr val="010066"/>
                </a:solidFill>
              </a:rPr>
              <a:t> </a:t>
            </a:r>
            <a:r>
              <a:rPr lang="en-GB" altLang="en-US" sz="2300" b="0" dirty="0"/>
              <a:t>is how quickly your body returns to normal following a period of exercise.</a:t>
            </a:r>
          </a:p>
          <a:p>
            <a:pPr>
              <a:spcBef>
                <a:spcPct val="30000"/>
              </a:spcBef>
            </a:pPr>
            <a:r>
              <a:rPr lang="en-GB" altLang="en-US" sz="2300" b="0" dirty="0"/>
              <a:t>Recovery rate is a good indicator of fitness. The quicker you recover, the fitter you are.</a:t>
            </a:r>
          </a:p>
          <a:p>
            <a:pPr>
              <a:spcBef>
                <a:spcPct val="30000"/>
              </a:spcBef>
            </a:pPr>
            <a:r>
              <a:rPr lang="en-GB" altLang="en-US" sz="2300" b="0" dirty="0"/>
              <a:t>As you recover from exercise, changes happen in the following areas:</a:t>
            </a:r>
          </a:p>
        </p:txBody>
      </p:sp>
      <p:pic>
        <p:nvPicPr>
          <p:cNvPr id="72710" name="Picture 6" descr="next_btn_colour">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
        <p:nvSpPr>
          <p:cNvPr id="72712" name="Text Box 8"/>
          <p:cNvSpPr txBox="1">
            <a:spLocks noChangeArrowheads="1"/>
          </p:cNvSpPr>
          <p:nvPr/>
        </p:nvSpPr>
        <p:spPr bwMode="auto">
          <a:xfrm>
            <a:off x="827088" y="5516563"/>
            <a:ext cx="2592387" cy="457200"/>
          </a:xfrm>
          <a:prstGeom prst="rect">
            <a:avLst/>
          </a:prstGeom>
          <a:solidFill>
            <a:srgbClr val="D9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30000"/>
              </a:spcBef>
            </a:pPr>
            <a:r>
              <a:rPr lang="en-GB" altLang="en-US">
                <a:solidFill>
                  <a:srgbClr val="010066"/>
                </a:solidFill>
              </a:rPr>
              <a:t>Heart rate</a:t>
            </a:r>
            <a:endParaRPr lang="en-GB" altLang="en-US"/>
          </a:p>
        </p:txBody>
      </p:sp>
      <p:pic>
        <p:nvPicPr>
          <p:cNvPr id="72711" name="Picture 7" descr="5_heart_exterior_view_RC"/>
          <p:cNvPicPr>
            <a:picLocks noChangeAspect="1" noChangeArrowheads="1"/>
          </p:cNvPicPr>
          <p:nvPr/>
        </p:nvPicPr>
        <p:blipFill>
          <a:blip r:embed="rId4" cstate="print">
            <a:extLst>
              <a:ext uri="{28A0092B-C50C-407E-A947-70E740481C1C}">
                <a14:useLocalDpi xmlns:a14="http://schemas.microsoft.com/office/drawing/2010/main" val="0"/>
              </a:ext>
            </a:extLst>
          </a:blip>
          <a:srcRect l="13744" r="34360"/>
          <a:stretch>
            <a:fillRect/>
          </a:stretch>
        </p:blipFill>
        <p:spPr bwMode="auto">
          <a:xfrm>
            <a:off x="2986088" y="5084763"/>
            <a:ext cx="820737"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3" name="Text Box 9"/>
          <p:cNvSpPr txBox="1">
            <a:spLocks noChangeArrowheads="1"/>
          </p:cNvSpPr>
          <p:nvPr/>
        </p:nvSpPr>
        <p:spPr bwMode="auto">
          <a:xfrm>
            <a:off x="2339975" y="4292600"/>
            <a:ext cx="5184775" cy="457200"/>
          </a:xfrm>
          <a:prstGeom prst="rect">
            <a:avLst/>
          </a:prstGeom>
          <a:solidFill>
            <a:srgbClr val="D9E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30000"/>
              </a:spcBef>
            </a:pPr>
            <a:r>
              <a:rPr lang="en-GB" altLang="en-US">
                <a:solidFill>
                  <a:srgbClr val="010066"/>
                </a:solidFill>
              </a:rPr>
              <a:t>Lactic acid levels in the blood</a:t>
            </a:r>
          </a:p>
        </p:txBody>
      </p:sp>
      <p:pic>
        <p:nvPicPr>
          <p:cNvPr id="72714" name="Picture 10" descr="WiB_Blood_in_capillary_CELL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446896" flipH="1">
            <a:off x="1835150" y="4149725"/>
            <a:ext cx="1295400" cy="863600"/>
          </a:xfrm>
          <a:prstGeom prst="rect">
            <a:avLst/>
          </a:prstGeom>
          <a:noFill/>
          <a:extLst>
            <a:ext uri="{909E8E84-426E-40DD-AFC4-6F175D3DCCD1}">
              <a14:hiddenFill xmlns:a14="http://schemas.microsoft.com/office/drawing/2010/main">
                <a:solidFill>
                  <a:srgbClr val="FFFFFF"/>
                </a:solidFill>
              </a14:hiddenFill>
            </a:ext>
          </a:extLst>
        </p:spPr>
      </p:pic>
      <p:sp>
        <p:nvSpPr>
          <p:cNvPr id="72715" name="Text Box 11"/>
          <p:cNvSpPr txBox="1">
            <a:spLocks noChangeArrowheads="1"/>
          </p:cNvSpPr>
          <p:nvPr/>
        </p:nvSpPr>
        <p:spPr bwMode="auto">
          <a:xfrm>
            <a:off x="3924300" y="5084763"/>
            <a:ext cx="3816350" cy="457200"/>
          </a:xfrm>
          <a:prstGeom prst="rect">
            <a:avLst/>
          </a:prstGeom>
          <a:solidFill>
            <a:srgbClr val="D9E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30000"/>
              </a:spcBef>
            </a:pPr>
            <a:r>
              <a:rPr lang="en-GB" altLang="en-US">
                <a:solidFill>
                  <a:srgbClr val="010066"/>
                </a:solidFill>
              </a:rPr>
              <a:t>Glycogen stores</a:t>
            </a:r>
          </a:p>
        </p:txBody>
      </p:sp>
      <p:pic>
        <p:nvPicPr>
          <p:cNvPr id="72718" name="Picture 14" descr="778761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19925" y="4941888"/>
            <a:ext cx="1296988"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785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709">
                                            <p:txEl>
                                              <p:pRg st="1" end="1"/>
                                            </p:txEl>
                                          </p:spTgt>
                                        </p:tgtEl>
                                        <p:attrNameLst>
                                          <p:attrName>style.visibility</p:attrName>
                                        </p:attrNameLst>
                                      </p:cBhvr>
                                      <p:to>
                                        <p:strVal val="visible"/>
                                      </p:to>
                                    </p:set>
                                    <p:animEffect transition="in" filter="checkerboard(across)">
                                      <p:cBhvr>
                                        <p:cTn id="7" dur="500"/>
                                        <p:tgtEl>
                                          <p:spTgt spid="7270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2709">
                                            <p:txEl>
                                              <p:pRg st="2" end="2"/>
                                            </p:txEl>
                                          </p:spTgt>
                                        </p:tgtEl>
                                        <p:attrNameLst>
                                          <p:attrName>style.visibility</p:attrName>
                                        </p:attrNameLst>
                                      </p:cBhvr>
                                      <p:to>
                                        <p:strVal val="visible"/>
                                      </p:to>
                                    </p:set>
                                    <p:animEffect transition="in" filter="checkerboard(across)">
                                      <p:cBhvr>
                                        <p:cTn id="12" dur="500"/>
                                        <p:tgtEl>
                                          <p:spTgt spid="7270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2712"/>
                                        </p:tgtEl>
                                        <p:attrNameLst>
                                          <p:attrName>style.visibility</p:attrName>
                                        </p:attrNameLst>
                                      </p:cBhvr>
                                      <p:to>
                                        <p:strVal val="visible"/>
                                      </p:to>
                                    </p:set>
                                    <p:anim calcmode="lin" valueType="num">
                                      <p:cBhvr additive="base">
                                        <p:cTn id="17" dur="500" fill="hold"/>
                                        <p:tgtEl>
                                          <p:spTgt spid="72712"/>
                                        </p:tgtEl>
                                        <p:attrNameLst>
                                          <p:attrName>ppt_x</p:attrName>
                                        </p:attrNameLst>
                                      </p:cBhvr>
                                      <p:tavLst>
                                        <p:tav tm="0">
                                          <p:val>
                                            <p:strVal val="0-#ppt_w/2"/>
                                          </p:val>
                                        </p:tav>
                                        <p:tav tm="100000">
                                          <p:val>
                                            <p:strVal val="#ppt_x"/>
                                          </p:val>
                                        </p:tav>
                                      </p:tavLst>
                                    </p:anim>
                                    <p:anim calcmode="lin" valueType="num">
                                      <p:cBhvr additive="base">
                                        <p:cTn id="18" dur="500" fill="hold"/>
                                        <p:tgtEl>
                                          <p:spTgt spid="72712"/>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72711"/>
                                        </p:tgtEl>
                                        <p:attrNameLst>
                                          <p:attrName>style.visibility</p:attrName>
                                        </p:attrNameLst>
                                      </p:cBhvr>
                                      <p:to>
                                        <p:strVal val="visible"/>
                                      </p:to>
                                    </p:set>
                                    <p:anim calcmode="lin" valueType="num">
                                      <p:cBhvr additive="base">
                                        <p:cTn id="21" dur="500" fill="hold"/>
                                        <p:tgtEl>
                                          <p:spTgt spid="72711"/>
                                        </p:tgtEl>
                                        <p:attrNameLst>
                                          <p:attrName>ppt_x</p:attrName>
                                        </p:attrNameLst>
                                      </p:cBhvr>
                                      <p:tavLst>
                                        <p:tav tm="0">
                                          <p:val>
                                            <p:strVal val="0-#ppt_w/2"/>
                                          </p:val>
                                        </p:tav>
                                        <p:tav tm="100000">
                                          <p:val>
                                            <p:strVal val="#ppt_x"/>
                                          </p:val>
                                        </p:tav>
                                      </p:tavLst>
                                    </p:anim>
                                    <p:anim calcmode="lin" valueType="num">
                                      <p:cBhvr additive="base">
                                        <p:cTn id="22" dur="500" fill="hold"/>
                                        <p:tgtEl>
                                          <p:spTgt spid="72711"/>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72713"/>
                                        </p:tgtEl>
                                        <p:attrNameLst>
                                          <p:attrName>style.visibility</p:attrName>
                                        </p:attrNameLst>
                                      </p:cBhvr>
                                      <p:to>
                                        <p:strVal val="visible"/>
                                      </p:to>
                                    </p:set>
                                    <p:anim calcmode="lin" valueType="num">
                                      <p:cBhvr additive="base">
                                        <p:cTn id="27" dur="500" fill="hold"/>
                                        <p:tgtEl>
                                          <p:spTgt spid="72713"/>
                                        </p:tgtEl>
                                        <p:attrNameLst>
                                          <p:attrName>ppt_x</p:attrName>
                                        </p:attrNameLst>
                                      </p:cBhvr>
                                      <p:tavLst>
                                        <p:tav tm="0">
                                          <p:val>
                                            <p:strVal val="1+#ppt_w/2"/>
                                          </p:val>
                                        </p:tav>
                                        <p:tav tm="100000">
                                          <p:val>
                                            <p:strVal val="#ppt_x"/>
                                          </p:val>
                                        </p:tav>
                                      </p:tavLst>
                                    </p:anim>
                                    <p:anim calcmode="lin" valueType="num">
                                      <p:cBhvr additive="base">
                                        <p:cTn id="28" dur="500" fill="hold"/>
                                        <p:tgtEl>
                                          <p:spTgt spid="72713"/>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72714"/>
                                        </p:tgtEl>
                                        <p:attrNameLst>
                                          <p:attrName>style.visibility</p:attrName>
                                        </p:attrNameLst>
                                      </p:cBhvr>
                                      <p:to>
                                        <p:strVal val="visible"/>
                                      </p:to>
                                    </p:set>
                                    <p:anim calcmode="lin" valueType="num">
                                      <p:cBhvr additive="base">
                                        <p:cTn id="31" dur="500" fill="hold"/>
                                        <p:tgtEl>
                                          <p:spTgt spid="72714"/>
                                        </p:tgtEl>
                                        <p:attrNameLst>
                                          <p:attrName>ppt_x</p:attrName>
                                        </p:attrNameLst>
                                      </p:cBhvr>
                                      <p:tavLst>
                                        <p:tav tm="0">
                                          <p:val>
                                            <p:strVal val="1+#ppt_w/2"/>
                                          </p:val>
                                        </p:tav>
                                        <p:tav tm="100000">
                                          <p:val>
                                            <p:strVal val="#ppt_x"/>
                                          </p:val>
                                        </p:tav>
                                      </p:tavLst>
                                    </p:anim>
                                    <p:anim calcmode="lin" valueType="num">
                                      <p:cBhvr additive="base">
                                        <p:cTn id="32" dur="500" fill="hold"/>
                                        <p:tgtEl>
                                          <p:spTgt spid="7271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2715"/>
                                        </p:tgtEl>
                                        <p:attrNameLst>
                                          <p:attrName>style.visibility</p:attrName>
                                        </p:attrNameLst>
                                      </p:cBhvr>
                                      <p:to>
                                        <p:strVal val="visible"/>
                                      </p:to>
                                    </p:set>
                                    <p:anim calcmode="lin" valueType="num">
                                      <p:cBhvr additive="base">
                                        <p:cTn id="37" dur="500" fill="hold"/>
                                        <p:tgtEl>
                                          <p:spTgt spid="72715"/>
                                        </p:tgtEl>
                                        <p:attrNameLst>
                                          <p:attrName>ppt_x</p:attrName>
                                        </p:attrNameLst>
                                      </p:cBhvr>
                                      <p:tavLst>
                                        <p:tav tm="0">
                                          <p:val>
                                            <p:strVal val="0-#ppt_w/2"/>
                                          </p:val>
                                        </p:tav>
                                        <p:tav tm="100000">
                                          <p:val>
                                            <p:strVal val="#ppt_x"/>
                                          </p:val>
                                        </p:tav>
                                      </p:tavLst>
                                    </p:anim>
                                    <p:anim calcmode="lin" valueType="num">
                                      <p:cBhvr additive="base">
                                        <p:cTn id="38" dur="500" fill="hold"/>
                                        <p:tgtEl>
                                          <p:spTgt spid="72715"/>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72718"/>
                                        </p:tgtEl>
                                        <p:attrNameLst>
                                          <p:attrName>style.visibility</p:attrName>
                                        </p:attrNameLst>
                                      </p:cBhvr>
                                      <p:to>
                                        <p:strVal val="visible"/>
                                      </p:to>
                                    </p:set>
                                    <p:anim calcmode="lin" valueType="num">
                                      <p:cBhvr additive="base">
                                        <p:cTn id="41" dur="500" fill="hold"/>
                                        <p:tgtEl>
                                          <p:spTgt spid="72718"/>
                                        </p:tgtEl>
                                        <p:attrNameLst>
                                          <p:attrName>ppt_x</p:attrName>
                                        </p:attrNameLst>
                                      </p:cBhvr>
                                      <p:tavLst>
                                        <p:tav tm="0">
                                          <p:val>
                                            <p:strVal val="0-#ppt_w/2"/>
                                          </p:val>
                                        </p:tav>
                                        <p:tav tm="100000">
                                          <p:val>
                                            <p:strVal val="#ppt_x"/>
                                          </p:val>
                                        </p:tav>
                                      </p:tavLst>
                                    </p:anim>
                                    <p:anim calcmode="lin" valueType="num">
                                      <p:cBhvr additive="base">
                                        <p:cTn id="42" dur="500" fill="hold"/>
                                        <p:tgtEl>
                                          <p:spTgt spid="72718"/>
                                        </p:tgtEl>
                                        <p:attrNameLst>
                                          <p:attrName>ppt_y</p:attrName>
                                        </p:attrNameLst>
                                      </p:cBhvr>
                                      <p:tavLst>
                                        <p:tav tm="0">
                                          <p:val>
                                            <p:strVal val="#ppt_y"/>
                                          </p:val>
                                        </p:tav>
                                        <p:tav tm="100000">
                                          <p:val>
                                            <p:strVal val="#ppt_y"/>
                                          </p:val>
                                        </p:tav>
                                      </p:tavLst>
                                    </p:anim>
                                  </p:childTnLst>
                                </p:cTn>
                              </p:par>
                              <p:par>
                                <p:cTn id="43" presetID="1" presetClass="entr" presetSubtype="0" fill="hold" nodeType="withEffect">
                                  <p:stCondLst>
                                    <p:cond delay="0"/>
                                  </p:stCondLst>
                                  <p:childTnLst>
                                    <p:set>
                                      <p:cBhvr>
                                        <p:cTn id="44" dur="1" fill="hold">
                                          <p:stCondLst>
                                            <p:cond delay="0"/>
                                          </p:stCondLst>
                                        </p:cTn>
                                        <p:tgtEl>
                                          <p:spTgt spid="727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build="p"/>
      <p:bldP spid="72712" grpId="0" animBg="1"/>
      <p:bldP spid="72713" grpId="0" animBg="1"/>
      <p:bldP spid="727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fld id="{7CED6105-EDC6-4673-BF98-F8250383B424}" type="slidenum">
              <a:rPr lang="en-US" altLang="en-US"/>
              <a:pPr/>
              <a:t>8</a:t>
            </a:fld>
            <a:endParaRPr lang="en-US" altLang="en-US"/>
          </a:p>
        </p:txBody>
      </p:sp>
      <p:sp>
        <p:nvSpPr>
          <p:cNvPr id="87042" name="Rectangle 2"/>
          <p:cNvSpPr>
            <a:spLocks noGrp="1" noChangeArrowheads="1"/>
          </p:cNvSpPr>
          <p:nvPr>
            <p:ph type="title"/>
          </p:nvPr>
        </p:nvSpPr>
        <p:spPr/>
        <p:txBody>
          <a:bodyPr/>
          <a:lstStyle/>
          <a:p>
            <a:r>
              <a:rPr lang="en-GB" altLang="en-US">
                <a:solidFill>
                  <a:srgbClr val="FF6600"/>
                </a:solidFill>
              </a:rPr>
              <a:t>Muscles</a:t>
            </a:r>
            <a:endParaRPr lang="en-US" altLang="en-US">
              <a:solidFill>
                <a:srgbClr val="FF6600"/>
              </a:solidFill>
            </a:endParaRPr>
          </a:p>
        </p:txBody>
      </p:sp>
      <p:sp>
        <p:nvSpPr>
          <p:cNvPr id="87044" name="Text Box 4"/>
          <p:cNvSpPr txBox="1">
            <a:spLocks noChangeArrowheads="1"/>
          </p:cNvSpPr>
          <p:nvPr/>
        </p:nvSpPr>
        <p:spPr bwMode="auto">
          <a:xfrm>
            <a:off x="395288" y="1844675"/>
            <a:ext cx="6192837"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30000"/>
              </a:spcBef>
            </a:pPr>
            <a:r>
              <a:rPr lang="en-GB" altLang="en-US" sz="2000" b="0"/>
              <a:t>Strenuous exercise can cause slight</a:t>
            </a:r>
            <a:r>
              <a:rPr lang="en-GB" altLang="en-US" sz="2000" b="0">
                <a:solidFill>
                  <a:srgbClr val="010066"/>
                </a:solidFill>
              </a:rPr>
              <a:t> </a:t>
            </a:r>
            <a:r>
              <a:rPr lang="en-GB" altLang="en-US" sz="2000">
                <a:solidFill>
                  <a:srgbClr val="FF6600"/>
                </a:solidFill>
              </a:rPr>
              <a:t>damage</a:t>
            </a:r>
            <a:r>
              <a:rPr lang="en-GB" altLang="en-US" sz="2000" b="0">
                <a:solidFill>
                  <a:srgbClr val="010066"/>
                </a:solidFill>
              </a:rPr>
              <a:t> </a:t>
            </a:r>
            <a:r>
              <a:rPr lang="en-GB" altLang="en-US" sz="2000" b="0"/>
              <a:t>to the </a:t>
            </a:r>
            <a:r>
              <a:rPr lang="en-GB" altLang="en-US" sz="2000" b="0">
                <a:solidFill>
                  <a:srgbClr val="FF6600"/>
                </a:solidFill>
              </a:rPr>
              <a:t>muscle fibres.</a:t>
            </a:r>
          </a:p>
          <a:p>
            <a:pPr>
              <a:spcBef>
                <a:spcPct val="30000"/>
              </a:spcBef>
            </a:pPr>
            <a:r>
              <a:rPr lang="en-GB" altLang="en-US" sz="2000" b="0"/>
              <a:t>It is actually through this process of damage and repair that muscles become stronger.</a:t>
            </a:r>
          </a:p>
          <a:p>
            <a:pPr>
              <a:spcBef>
                <a:spcPct val="30000"/>
              </a:spcBef>
            </a:pPr>
            <a:r>
              <a:rPr lang="en-GB" altLang="en-US" sz="2000" b="0"/>
              <a:t>As you would expect, your body needs time to repair the damage done to muscles during exercise or training. </a:t>
            </a:r>
          </a:p>
          <a:p>
            <a:pPr>
              <a:spcBef>
                <a:spcPct val="30000"/>
              </a:spcBef>
            </a:pPr>
            <a:r>
              <a:rPr lang="en-GB" altLang="en-US" sz="2000" b="0"/>
              <a:t>After exercise, we sometimes experience</a:t>
            </a:r>
            <a:r>
              <a:rPr lang="en-GB" altLang="en-US" sz="2000" b="0">
                <a:solidFill>
                  <a:srgbClr val="010066"/>
                </a:solidFill>
              </a:rPr>
              <a:t> </a:t>
            </a:r>
            <a:r>
              <a:rPr lang="en-GB" altLang="en-US" sz="2000">
                <a:solidFill>
                  <a:srgbClr val="FF6600"/>
                </a:solidFill>
              </a:rPr>
              <a:t>stiffness</a:t>
            </a:r>
            <a:r>
              <a:rPr lang="en-GB" altLang="en-US" sz="2000" b="0">
                <a:solidFill>
                  <a:srgbClr val="010066"/>
                </a:solidFill>
              </a:rPr>
              <a:t> </a:t>
            </a:r>
            <a:r>
              <a:rPr lang="en-GB" altLang="en-US" sz="2000" b="0"/>
              <a:t>or soreness for a period of time until our muscles have fully recovered. </a:t>
            </a:r>
          </a:p>
          <a:p>
            <a:pPr>
              <a:spcBef>
                <a:spcPct val="30000"/>
              </a:spcBef>
            </a:pPr>
            <a:r>
              <a:rPr lang="en-GB" altLang="en-US" sz="2000" b="0"/>
              <a:t>This soreness can also be caused by lactic acid remaining in the muscles.</a:t>
            </a:r>
          </a:p>
        </p:txBody>
      </p:sp>
      <p:pic>
        <p:nvPicPr>
          <p:cNvPr id="87046" name="Picture 6" descr="VoluntaryMuscleFib(d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788" y="1989138"/>
            <a:ext cx="1574800" cy="4108450"/>
          </a:xfrm>
          <a:prstGeom prst="rect">
            <a:avLst/>
          </a:prstGeom>
          <a:noFill/>
          <a:extLst>
            <a:ext uri="{909E8E84-426E-40DD-AFC4-6F175D3DCCD1}">
              <a14:hiddenFill xmlns:a14="http://schemas.microsoft.com/office/drawing/2010/main">
                <a:solidFill>
                  <a:srgbClr val="FFFFFF"/>
                </a:solidFill>
              </a14:hiddenFill>
            </a:ext>
          </a:extLst>
        </p:spPr>
      </p:pic>
      <p:pic>
        <p:nvPicPr>
          <p:cNvPr id="87047" name="Picture 7" descr="next_btn_colour">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7034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7044">
                                            <p:txEl>
                                              <p:pRg st="1" end="1"/>
                                            </p:txEl>
                                          </p:spTgt>
                                        </p:tgtEl>
                                        <p:attrNameLst>
                                          <p:attrName>style.visibility</p:attrName>
                                        </p:attrNameLst>
                                      </p:cBhvr>
                                      <p:to>
                                        <p:strVal val="visible"/>
                                      </p:to>
                                    </p:set>
                                    <p:animEffect transition="in" filter="checkerboard(across)">
                                      <p:cBhvr>
                                        <p:cTn id="7" dur="500"/>
                                        <p:tgtEl>
                                          <p:spTgt spid="8704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7046"/>
                                        </p:tgtEl>
                                        <p:attrNameLst>
                                          <p:attrName>style.visibility</p:attrName>
                                        </p:attrNameLst>
                                      </p:cBhvr>
                                      <p:to>
                                        <p:strVal val="visible"/>
                                      </p:to>
                                    </p:set>
                                    <p:animEffect transition="in" filter="fade">
                                      <p:cBhvr>
                                        <p:cTn id="10" dur="500"/>
                                        <p:tgtEl>
                                          <p:spTgt spid="870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87044">
                                            <p:txEl>
                                              <p:pRg st="2" end="2"/>
                                            </p:txEl>
                                          </p:spTgt>
                                        </p:tgtEl>
                                        <p:attrNameLst>
                                          <p:attrName>style.visibility</p:attrName>
                                        </p:attrNameLst>
                                      </p:cBhvr>
                                      <p:to>
                                        <p:strVal val="visible"/>
                                      </p:to>
                                    </p:set>
                                    <p:animEffect transition="in" filter="checkerboard(across)">
                                      <p:cBhvr>
                                        <p:cTn id="15" dur="500"/>
                                        <p:tgtEl>
                                          <p:spTgt spid="87044">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87044">
                                            <p:txEl>
                                              <p:pRg st="3" end="3"/>
                                            </p:txEl>
                                          </p:spTgt>
                                        </p:tgtEl>
                                        <p:attrNameLst>
                                          <p:attrName>style.visibility</p:attrName>
                                        </p:attrNameLst>
                                      </p:cBhvr>
                                      <p:to>
                                        <p:strVal val="visible"/>
                                      </p:to>
                                    </p:set>
                                    <p:animEffect transition="in" filter="checkerboard(across)">
                                      <p:cBhvr>
                                        <p:cTn id="20" dur="500"/>
                                        <p:tgtEl>
                                          <p:spTgt spid="87044">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87044">
                                            <p:txEl>
                                              <p:pRg st="4" end="4"/>
                                            </p:txEl>
                                          </p:spTgt>
                                        </p:tgtEl>
                                        <p:attrNameLst>
                                          <p:attrName>style.visibility</p:attrName>
                                        </p:attrNameLst>
                                      </p:cBhvr>
                                      <p:to>
                                        <p:strVal val="visible"/>
                                      </p:to>
                                    </p:set>
                                    <p:animEffect transition="in" filter="checkerboard(across)">
                                      <p:cBhvr>
                                        <p:cTn id="25" dur="500"/>
                                        <p:tgtEl>
                                          <p:spTgt spid="87044">
                                            <p:txEl>
                                              <p:pRg st="4" end="4"/>
                                            </p:txEl>
                                          </p:spTgt>
                                        </p:tgtEl>
                                      </p:cBhvr>
                                    </p:animEffect>
                                  </p:childTnLst>
                                </p:cTn>
                              </p:par>
                              <p:par>
                                <p:cTn id="26" presetID="1" presetClass="entr" presetSubtype="0" fill="hold" nodeType="withEffect">
                                  <p:stCondLst>
                                    <p:cond delay="0"/>
                                  </p:stCondLst>
                                  <p:childTnLst>
                                    <p:set>
                                      <p:cBhvr>
                                        <p:cTn id="27" dur="1" fill="hold">
                                          <p:stCondLst>
                                            <p:cond delay="0"/>
                                          </p:stCondLst>
                                        </p:cTn>
                                        <p:tgtEl>
                                          <p:spTgt spid="870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24F8223B-8AD3-41A9-954B-1E367FB7F0AE}" type="slidenum">
              <a:rPr lang="en-US" altLang="en-US"/>
              <a:pPr/>
              <a:t>9</a:t>
            </a:fld>
            <a:endParaRPr lang="en-US" altLang="en-US"/>
          </a:p>
        </p:txBody>
      </p:sp>
      <p:sp>
        <p:nvSpPr>
          <p:cNvPr id="148484" name="Rectangle 4"/>
          <p:cNvSpPr>
            <a:spLocks noGrp="1" noChangeArrowheads="1"/>
          </p:cNvSpPr>
          <p:nvPr>
            <p:ph type="title"/>
          </p:nvPr>
        </p:nvSpPr>
        <p:spPr>
          <a:xfrm>
            <a:off x="539750" y="404664"/>
            <a:ext cx="8208963" cy="549275"/>
          </a:xfrm>
        </p:spPr>
        <p:txBody>
          <a:bodyPr>
            <a:normAutofit fontScale="90000"/>
          </a:bodyPr>
          <a:lstStyle/>
          <a:p>
            <a:r>
              <a:rPr lang="en-GB" altLang="en-US" b="1" dirty="0"/>
              <a:t>The long term effect of exercise</a:t>
            </a:r>
          </a:p>
        </p:txBody>
      </p:sp>
      <p:sp>
        <p:nvSpPr>
          <p:cNvPr id="148485" name="Text Box 5"/>
          <p:cNvSpPr txBox="1">
            <a:spLocks noChangeArrowheads="1"/>
          </p:cNvSpPr>
          <p:nvPr/>
        </p:nvSpPr>
        <p:spPr bwMode="auto">
          <a:xfrm>
            <a:off x="468313" y="1573639"/>
            <a:ext cx="80645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0" dirty="0"/>
              <a:t>As you would expect, training causes the body to adapt and</a:t>
            </a:r>
            <a:r>
              <a:rPr lang="en-GB" altLang="en-US" sz="2400" b="0" dirty="0">
                <a:solidFill>
                  <a:srgbClr val="010066"/>
                </a:solidFill>
              </a:rPr>
              <a:t> </a:t>
            </a:r>
            <a:r>
              <a:rPr lang="en-GB" altLang="en-US" sz="2400" dirty="0">
                <a:solidFill>
                  <a:srgbClr val="FF6600"/>
                </a:solidFill>
              </a:rPr>
              <a:t>grow stronger</a:t>
            </a:r>
            <a:r>
              <a:rPr lang="en-GB" altLang="en-US" sz="2400" b="0" dirty="0">
                <a:solidFill>
                  <a:srgbClr val="010066"/>
                </a:solidFill>
              </a:rPr>
              <a:t>.</a:t>
            </a:r>
          </a:p>
        </p:txBody>
      </p:sp>
      <p:pic>
        <p:nvPicPr>
          <p:cNvPr id="148486" name="Picture 6" descr="Coxlessfour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6233" y="3140968"/>
            <a:ext cx="3384550" cy="2282825"/>
          </a:xfrm>
          <a:prstGeom prst="rect">
            <a:avLst/>
          </a:prstGeom>
          <a:noFill/>
          <a:extLst>
            <a:ext uri="{909E8E84-426E-40DD-AFC4-6F175D3DCCD1}">
              <a14:hiddenFill xmlns:a14="http://schemas.microsoft.com/office/drawing/2010/main">
                <a:solidFill>
                  <a:srgbClr val="FFFFFF"/>
                </a:solidFill>
              </a14:hiddenFill>
            </a:ext>
          </a:extLst>
        </p:spPr>
      </p:pic>
      <p:sp>
        <p:nvSpPr>
          <p:cNvPr id="148487" name="Text Box 7"/>
          <p:cNvSpPr txBox="1">
            <a:spLocks noChangeArrowheads="1"/>
          </p:cNvSpPr>
          <p:nvPr/>
        </p:nvSpPr>
        <p:spPr bwMode="auto">
          <a:xfrm>
            <a:off x="468313" y="2540000"/>
            <a:ext cx="7056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0" dirty="0"/>
              <a:t>The following areas are particularly affected:</a:t>
            </a:r>
          </a:p>
        </p:txBody>
      </p:sp>
      <p:sp>
        <p:nvSpPr>
          <p:cNvPr id="148488" name="Text Box 8"/>
          <p:cNvSpPr txBox="1">
            <a:spLocks noChangeArrowheads="1"/>
          </p:cNvSpPr>
          <p:nvPr/>
        </p:nvSpPr>
        <p:spPr bwMode="auto">
          <a:xfrm>
            <a:off x="611188" y="3134670"/>
            <a:ext cx="3527425"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a:defRPr sz="2400">
                <a:solidFill>
                  <a:schemeClr val="tx1"/>
                </a:solidFill>
                <a:latin typeface="Times New Roman" pitchFamily="18" charset="0"/>
              </a:defRPr>
            </a:lvl1pPr>
            <a:lvl2pPr marL="630238">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buFontTx/>
              <a:buBlip>
                <a:blip r:embed="rId3"/>
              </a:buBlip>
            </a:pPr>
            <a:r>
              <a:rPr lang="en-GB" altLang="en-US" dirty="0">
                <a:latin typeface="Arial" charset="0"/>
              </a:rPr>
              <a:t>the heart</a:t>
            </a:r>
          </a:p>
          <a:p>
            <a:pPr eaLnBrk="1" hangingPunct="1">
              <a:spcBef>
                <a:spcPct val="30000"/>
              </a:spcBef>
              <a:buFontTx/>
              <a:buBlip>
                <a:blip r:embed="rId3"/>
              </a:buBlip>
            </a:pPr>
            <a:r>
              <a:rPr lang="en-GB" altLang="en-US" dirty="0">
                <a:latin typeface="Arial" charset="0"/>
              </a:rPr>
              <a:t>the lungs</a:t>
            </a:r>
          </a:p>
        </p:txBody>
      </p:sp>
      <p:pic>
        <p:nvPicPr>
          <p:cNvPr id="148490" name="Picture 10" descr="next_btn_colour">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8"/>
          <p:cNvSpPr txBox="1">
            <a:spLocks noChangeArrowheads="1"/>
          </p:cNvSpPr>
          <p:nvPr/>
        </p:nvSpPr>
        <p:spPr bwMode="auto">
          <a:xfrm>
            <a:off x="251520" y="4509120"/>
            <a:ext cx="4968552" cy="1331134"/>
          </a:xfrm>
          <a:prstGeom prst="rect">
            <a:avLst/>
          </a:prstGeom>
          <a:noFill/>
          <a:ln w="28575">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25000"/>
              </a:spcBef>
            </a:pPr>
            <a:r>
              <a:rPr lang="en-GB" altLang="en-US" sz="2300" b="1" dirty="0" smtClean="0">
                <a:solidFill>
                  <a:schemeClr val="folHlink"/>
                </a:solidFill>
              </a:rPr>
              <a:t>WHAT IS HYPERTROPHY?</a:t>
            </a:r>
          </a:p>
          <a:p>
            <a:pPr algn="ctr">
              <a:spcBef>
                <a:spcPct val="25000"/>
              </a:spcBef>
            </a:pPr>
            <a:endParaRPr lang="en-GB" altLang="en-US" sz="2300" b="1" dirty="0">
              <a:solidFill>
                <a:schemeClr val="folHlink"/>
              </a:solidFill>
            </a:endParaRPr>
          </a:p>
          <a:p>
            <a:pPr algn="ctr">
              <a:spcBef>
                <a:spcPct val="25000"/>
              </a:spcBef>
            </a:pPr>
            <a:r>
              <a:rPr lang="en-GB" altLang="en-US" sz="2300" b="1" dirty="0" smtClean="0">
                <a:solidFill>
                  <a:schemeClr val="folHlink"/>
                </a:solidFill>
              </a:rPr>
              <a:t>COMPLETE PRACTICE QUESTIONS </a:t>
            </a:r>
            <a:r>
              <a:rPr lang="en-GB" altLang="en-US" sz="2300" b="1" dirty="0" err="1" smtClean="0">
                <a:solidFill>
                  <a:schemeClr val="folHlink"/>
                </a:solidFill>
              </a:rPr>
              <a:t>pg</a:t>
            </a:r>
            <a:r>
              <a:rPr lang="en-GB" altLang="en-US" sz="2300" b="1" dirty="0" smtClean="0">
                <a:solidFill>
                  <a:schemeClr val="folHlink"/>
                </a:solidFill>
              </a:rPr>
              <a:t> 25</a:t>
            </a:r>
            <a:endParaRPr lang="en-GB" altLang="en-US" sz="2300" b="1" dirty="0"/>
          </a:p>
        </p:txBody>
      </p:sp>
    </p:spTree>
    <p:extLst>
      <p:ext uri="{BB962C8B-B14F-4D97-AF65-F5344CB8AC3E}">
        <p14:creationId xmlns:p14="http://schemas.microsoft.com/office/powerpoint/2010/main" val="1499112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8487"/>
                                        </p:tgtEl>
                                        <p:attrNameLst>
                                          <p:attrName>style.visibility</p:attrName>
                                        </p:attrNameLst>
                                      </p:cBhvr>
                                      <p:to>
                                        <p:strVal val="visible"/>
                                      </p:to>
                                    </p:set>
                                    <p:animEffect transition="in" filter="checkerboard(across)">
                                      <p:cBhvr>
                                        <p:cTn id="7" dur="500"/>
                                        <p:tgtEl>
                                          <p:spTgt spid="148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48488">
                                            <p:txEl>
                                              <p:pRg st="0" end="0"/>
                                            </p:txEl>
                                          </p:spTgt>
                                        </p:tgtEl>
                                        <p:attrNameLst>
                                          <p:attrName>style.visibility</p:attrName>
                                        </p:attrNameLst>
                                      </p:cBhvr>
                                      <p:to>
                                        <p:strVal val="visible"/>
                                      </p:to>
                                    </p:set>
                                    <p:anim calcmode="lin" valueType="num">
                                      <p:cBhvr additive="base">
                                        <p:cTn id="12" dur="500" fill="hold"/>
                                        <p:tgtEl>
                                          <p:spTgt spid="14848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484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48488">
                                            <p:txEl>
                                              <p:pRg st="1" end="1"/>
                                            </p:txEl>
                                          </p:spTgt>
                                        </p:tgtEl>
                                        <p:attrNameLst>
                                          <p:attrName>style.visibility</p:attrName>
                                        </p:attrNameLst>
                                      </p:cBhvr>
                                      <p:to>
                                        <p:strVal val="visible"/>
                                      </p:to>
                                    </p:set>
                                    <p:anim calcmode="lin" valueType="num">
                                      <p:cBhvr additive="base">
                                        <p:cTn id="18" dur="500" fill="hold"/>
                                        <p:tgtEl>
                                          <p:spTgt spid="148488">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48488">
                                            <p:txEl>
                                              <p:pRg st="1" end="1"/>
                                            </p:txEl>
                                          </p:spTgt>
                                        </p:tgtEl>
                                        <p:attrNameLst>
                                          <p:attrName>ppt_y</p:attrName>
                                        </p:attrNameLst>
                                      </p:cBhvr>
                                      <p:tavLst>
                                        <p:tav tm="0">
                                          <p:val>
                                            <p:strVal val="1+#ppt_h/2"/>
                                          </p:val>
                                        </p:tav>
                                        <p:tav tm="100000">
                                          <p:val>
                                            <p:strVal val="#ppt_y"/>
                                          </p:val>
                                        </p:tav>
                                      </p:tavLst>
                                    </p:anim>
                                  </p:childTnLst>
                                </p:cTn>
                              </p:par>
                              <p:par>
                                <p:cTn id="20" presetID="1" presetClass="entr" presetSubtype="0" fill="hold" nodeType="withEffect">
                                  <p:stCondLst>
                                    <p:cond delay="0"/>
                                  </p:stCondLst>
                                  <p:childTnLst>
                                    <p:set>
                                      <p:cBhvr>
                                        <p:cTn id="21" dur="1" fill="hold">
                                          <p:stCondLst>
                                            <p:cond delay="0"/>
                                          </p:stCondLst>
                                        </p:cTn>
                                        <p:tgtEl>
                                          <p:spTgt spid="14849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7" grpId="0"/>
      <p:bldP spid="148488" grpId="0" build="p"/>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927</Words>
  <Application>Microsoft Office PowerPoint</Application>
  <PresentationFormat>On-screen Show (4:3)</PresentationFormat>
  <Paragraphs>111</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Immediate effects on the respiratory system</vt:lpstr>
      <vt:lpstr>Immediate effects on the circulatory system</vt:lpstr>
      <vt:lpstr>PowerPoint Presentation</vt:lpstr>
      <vt:lpstr>The immediate effects: heat loss</vt:lpstr>
      <vt:lpstr>The immediate effects: water loss</vt:lpstr>
      <vt:lpstr>Recovery rates</vt:lpstr>
      <vt:lpstr>Muscles</vt:lpstr>
      <vt:lpstr>The long term effect of exercise</vt:lpstr>
      <vt:lpstr>PowerPoint Presentation</vt:lpstr>
      <vt:lpstr>The long term effect of exercise – the lungs</vt:lpstr>
      <vt:lpstr>The effects of exercise</vt:lpstr>
      <vt:lpstr>Exam-style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Rosanna Steel</dc:creator>
  <cp:lastModifiedBy>Stuart Hastings</cp:lastModifiedBy>
  <cp:revision>8</cp:revision>
  <dcterms:created xsi:type="dcterms:W3CDTF">2016-10-31T08:30:00Z</dcterms:created>
  <dcterms:modified xsi:type="dcterms:W3CDTF">2016-11-07T11:36:59Z</dcterms:modified>
</cp:coreProperties>
</file>