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3722BC-774C-4348-B604-001C90FC0707}" type="datetimeFigureOut">
              <a:rPr lang="en-GB" smtClean="0"/>
              <a:t>11/10/19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EBE2A3-75E1-48B9-BCCD-D6BDE89F65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96904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0A3822-3169-4A49-8651-82D4B074FCC3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altLang="en-US"/>
              <a:t>Clarify and expand on the definitions with the students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5013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B363-1AAE-4CE0-99E3-C89478F9761B}" type="datetimeFigureOut">
              <a:rPr lang="en-GB" smtClean="0"/>
              <a:t>11/10/19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DDCFE-6613-4FF5-8DD1-841C29B64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1864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B363-1AAE-4CE0-99E3-C89478F9761B}" type="datetimeFigureOut">
              <a:rPr lang="en-GB" smtClean="0"/>
              <a:t>11/10/19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DDCFE-6613-4FF5-8DD1-841C29B64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547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B363-1AAE-4CE0-99E3-C89478F9761B}" type="datetimeFigureOut">
              <a:rPr lang="en-GB" smtClean="0"/>
              <a:t>11/10/19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DDCFE-6613-4FF5-8DD1-841C29B64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3110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B363-1AAE-4CE0-99E3-C89478F9761B}" type="datetimeFigureOut">
              <a:rPr lang="en-GB" smtClean="0"/>
              <a:t>11/10/19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DDCFE-6613-4FF5-8DD1-841C29B64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03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B363-1AAE-4CE0-99E3-C89478F9761B}" type="datetimeFigureOut">
              <a:rPr lang="en-GB" smtClean="0"/>
              <a:t>11/10/19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DDCFE-6613-4FF5-8DD1-841C29B64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019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B363-1AAE-4CE0-99E3-C89478F9761B}" type="datetimeFigureOut">
              <a:rPr lang="en-GB" smtClean="0"/>
              <a:t>11/10/19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DDCFE-6613-4FF5-8DD1-841C29B64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3983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B363-1AAE-4CE0-99E3-C89478F9761B}" type="datetimeFigureOut">
              <a:rPr lang="en-GB" smtClean="0"/>
              <a:t>11/10/19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DDCFE-6613-4FF5-8DD1-841C29B64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381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B363-1AAE-4CE0-99E3-C89478F9761B}" type="datetimeFigureOut">
              <a:rPr lang="en-GB" smtClean="0"/>
              <a:t>11/10/19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DDCFE-6613-4FF5-8DD1-841C29B64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31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B363-1AAE-4CE0-99E3-C89478F9761B}" type="datetimeFigureOut">
              <a:rPr lang="en-GB" smtClean="0"/>
              <a:t>11/10/19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DDCFE-6613-4FF5-8DD1-841C29B64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838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B363-1AAE-4CE0-99E3-C89478F9761B}" type="datetimeFigureOut">
              <a:rPr lang="en-GB" smtClean="0"/>
              <a:t>11/10/19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DDCFE-6613-4FF5-8DD1-841C29B64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994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52B363-1AAE-4CE0-99E3-C89478F9761B}" type="datetimeFigureOut">
              <a:rPr lang="en-GB" smtClean="0"/>
              <a:t>11/10/19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DDCFE-6613-4FF5-8DD1-841C29B64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80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2B363-1AAE-4CE0-99E3-C89478F9761B}" type="datetimeFigureOut">
              <a:rPr lang="en-GB" smtClean="0"/>
              <a:t>11/10/19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DDCFE-6613-4FF5-8DD1-841C29B64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856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94331" y="135673"/>
            <a:ext cx="4968329" cy="549275"/>
          </a:xfrm>
        </p:spPr>
        <p:txBody>
          <a:bodyPr>
            <a:normAutofit fontScale="90000"/>
          </a:bodyPr>
          <a:lstStyle/>
          <a:p>
            <a:r>
              <a:rPr lang="en-GB" altLang="en-US" b="1" dirty="0" smtClean="0"/>
              <a:t>LUNG VOLUMES</a:t>
            </a:r>
            <a:endParaRPr lang="en-US" altLang="en-US" b="1" dirty="0"/>
          </a:p>
        </p:txBody>
      </p:sp>
      <p:sp>
        <p:nvSpPr>
          <p:cNvPr id="92164" name="Text Box 4"/>
          <p:cNvSpPr txBox="1">
            <a:spLocks noChangeArrowheads="1"/>
          </p:cNvSpPr>
          <p:nvPr/>
        </p:nvSpPr>
        <p:spPr bwMode="auto">
          <a:xfrm>
            <a:off x="1847849" y="908051"/>
            <a:ext cx="7694183" cy="830997"/>
          </a:xfrm>
          <a:prstGeom prst="rect">
            <a:avLst/>
          </a:prstGeom>
          <a:solidFill>
            <a:srgbClr val="D9E8F7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  <a:latin typeface="Arial" charset="0"/>
              </a:rPr>
              <a:t>Tidal </a:t>
            </a:r>
            <a:r>
              <a:rPr lang="en-GB" altLang="en-US" dirty="0" smtClean="0">
                <a:solidFill>
                  <a:srgbClr val="FF6600"/>
                </a:solidFill>
                <a:latin typeface="Arial" charset="0"/>
              </a:rPr>
              <a:t>volume</a:t>
            </a:r>
          </a:p>
          <a:p>
            <a:endParaRPr lang="en-GB" altLang="en-US" dirty="0">
              <a:solidFill>
                <a:srgbClr val="010066"/>
              </a:solidFill>
              <a:latin typeface="Arial" charset="0"/>
            </a:endParaRPr>
          </a:p>
        </p:txBody>
      </p:sp>
      <p:sp>
        <p:nvSpPr>
          <p:cNvPr id="92165" name="Text Box 5"/>
          <p:cNvSpPr txBox="1">
            <a:spLocks noChangeArrowheads="1"/>
          </p:cNvSpPr>
          <p:nvPr/>
        </p:nvSpPr>
        <p:spPr bwMode="auto">
          <a:xfrm>
            <a:off x="1847849" y="5127626"/>
            <a:ext cx="7848601" cy="830997"/>
          </a:xfrm>
          <a:prstGeom prst="rect">
            <a:avLst/>
          </a:prstGeom>
          <a:solidFill>
            <a:srgbClr val="D9E8F7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  <a:latin typeface="Arial" charset="0"/>
              </a:rPr>
              <a:t>Residual volume</a:t>
            </a:r>
            <a:r>
              <a:rPr lang="en-GB" altLang="en-US" dirty="0">
                <a:solidFill>
                  <a:srgbClr val="010066"/>
                </a:solidFill>
                <a:latin typeface="Arial" charset="0"/>
              </a:rPr>
              <a:t> </a:t>
            </a:r>
            <a:endParaRPr lang="en-GB" altLang="en-US" dirty="0">
              <a:solidFill>
                <a:srgbClr val="010066"/>
              </a:solidFill>
              <a:latin typeface="Arial" charset="0"/>
            </a:endParaRPr>
          </a:p>
          <a:p>
            <a:endParaRPr lang="en-GB" altLang="en-US" dirty="0">
              <a:solidFill>
                <a:srgbClr val="010066"/>
              </a:solidFill>
              <a:latin typeface="Arial" charset="0"/>
            </a:endParaRPr>
          </a:p>
        </p:txBody>
      </p:sp>
      <p:sp>
        <p:nvSpPr>
          <p:cNvPr id="92167" name="Text Box 7"/>
          <p:cNvSpPr txBox="1">
            <a:spLocks noChangeArrowheads="1"/>
          </p:cNvSpPr>
          <p:nvPr/>
        </p:nvSpPr>
        <p:spPr bwMode="auto">
          <a:xfrm>
            <a:off x="1847849" y="3017839"/>
            <a:ext cx="7694183" cy="830997"/>
          </a:xfrm>
          <a:prstGeom prst="rect">
            <a:avLst/>
          </a:prstGeom>
          <a:solidFill>
            <a:srgbClr val="D9E8F7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GB" altLang="en-US" dirty="0">
                <a:solidFill>
                  <a:srgbClr val="FF6600"/>
                </a:solidFill>
                <a:latin typeface="Arial" charset="0"/>
              </a:rPr>
              <a:t>Minute </a:t>
            </a:r>
            <a:r>
              <a:rPr lang="en-GB" altLang="en-US" dirty="0" smtClean="0">
                <a:solidFill>
                  <a:srgbClr val="FF6600"/>
                </a:solidFill>
                <a:latin typeface="Arial" charset="0"/>
              </a:rPr>
              <a:t>volume</a:t>
            </a:r>
          </a:p>
          <a:p>
            <a:endParaRPr lang="en-GB" altLang="en-US" dirty="0">
              <a:solidFill>
                <a:srgbClr val="010066"/>
              </a:solidFill>
              <a:latin typeface="Arial" charset="0"/>
            </a:endParaRPr>
          </a:p>
        </p:txBody>
      </p:sp>
      <p:pic>
        <p:nvPicPr>
          <p:cNvPr id="92169" name="Picture 9" descr="next_btn_colour">
            <a:hlinkClick r:id="" action="ppaction://hlinkshowjump?jump=nextslid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2675" y="6096000"/>
            <a:ext cx="62865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70" name="Text Box 10"/>
          <p:cNvSpPr txBox="1">
            <a:spLocks noChangeArrowheads="1"/>
          </p:cNvSpPr>
          <p:nvPr/>
        </p:nvSpPr>
        <p:spPr bwMode="auto">
          <a:xfrm>
            <a:off x="1847849" y="1962151"/>
            <a:ext cx="7694183" cy="784830"/>
          </a:xfrm>
          <a:prstGeom prst="rect">
            <a:avLst/>
          </a:prstGeom>
          <a:solidFill>
            <a:srgbClr val="D7FCFD"/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FF6600"/>
                </a:solidFill>
              </a:rPr>
              <a:t>Respiratory </a:t>
            </a:r>
            <a:r>
              <a:rPr lang="en-GB" altLang="en-US" dirty="0" smtClean="0">
                <a:solidFill>
                  <a:srgbClr val="FF6600"/>
                </a:solidFill>
              </a:rPr>
              <a:t>rate</a:t>
            </a:r>
          </a:p>
          <a:p>
            <a:pPr algn="ctr">
              <a:spcBef>
                <a:spcPct val="50000"/>
              </a:spcBef>
            </a:pPr>
            <a:endParaRPr lang="en-GB" altLang="en-US" dirty="0">
              <a:solidFill>
                <a:srgbClr val="010066"/>
              </a:solidFill>
            </a:endParaRPr>
          </a:p>
        </p:txBody>
      </p:sp>
      <p:sp>
        <p:nvSpPr>
          <p:cNvPr id="92171" name="Text Box 11"/>
          <p:cNvSpPr txBox="1">
            <a:spLocks noChangeArrowheads="1"/>
          </p:cNvSpPr>
          <p:nvPr/>
        </p:nvSpPr>
        <p:spPr bwMode="auto">
          <a:xfrm>
            <a:off x="1847849" y="4071939"/>
            <a:ext cx="7694183" cy="784830"/>
          </a:xfrm>
          <a:prstGeom prst="rect">
            <a:avLst/>
          </a:prstGeom>
          <a:solidFill>
            <a:srgbClr val="D7FCFD"/>
          </a:solidFill>
          <a:ln w="381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dirty="0">
                <a:solidFill>
                  <a:srgbClr val="FF6600"/>
                </a:solidFill>
              </a:rPr>
              <a:t>Vital </a:t>
            </a:r>
            <a:r>
              <a:rPr lang="en-GB" altLang="en-US" dirty="0" smtClean="0">
                <a:solidFill>
                  <a:srgbClr val="FF6600"/>
                </a:solidFill>
              </a:rPr>
              <a:t>capacity</a:t>
            </a:r>
          </a:p>
          <a:p>
            <a:pPr algn="ctr">
              <a:spcBef>
                <a:spcPct val="50000"/>
              </a:spcBef>
            </a:pPr>
            <a:endParaRPr lang="en-GB" altLang="en-US" dirty="0">
              <a:solidFill>
                <a:srgbClr val="01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662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5" grpId="0" animBg="1"/>
      <p:bldP spid="92167" grpId="0" animBg="1"/>
      <p:bldP spid="92170" grpId="0" animBg="1"/>
      <p:bldP spid="9217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04" t="31041" r="28551" b="28226"/>
          <a:stretch/>
        </p:blipFill>
        <p:spPr bwMode="auto">
          <a:xfrm>
            <a:off x="1991544" y="227284"/>
            <a:ext cx="8064896" cy="6515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603812" y="1108038"/>
            <a:ext cx="2560320" cy="74227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603812" y="3304391"/>
            <a:ext cx="2560320" cy="742277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596231" y="365125"/>
            <a:ext cx="2407920" cy="43066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6465346" y="4336490"/>
            <a:ext cx="2786229" cy="430669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3810003" y="2145256"/>
            <a:ext cx="2117462" cy="99950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3771212" y="4598840"/>
            <a:ext cx="2117462" cy="99950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258745" y="2717611"/>
            <a:ext cx="2117462" cy="99950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7528927" y="1638381"/>
            <a:ext cx="2117462" cy="99950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343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</TotalTime>
  <Words>22</Words>
  <Application>Microsoft Office PowerPoint</Application>
  <PresentationFormat>Widescreen</PresentationFormat>
  <Paragraphs>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LUNG VOLUMES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LUNG VOLUMES</dc:title>
  <dc:creator>Rosanna Steel</dc:creator>
  <cp:lastModifiedBy>Rosanna Steel</cp:lastModifiedBy>
  <cp:revision>4</cp:revision>
  <cp:lastPrinted>2019-10-11T07:25:54Z</cp:lastPrinted>
  <dcterms:created xsi:type="dcterms:W3CDTF">2019-10-11T07:24:12Z</dcterms:created>
  <dcterms:modified xsi:type="dcterms:W3CDTF">2019-10-11T14:53:51Z</dcterms:modified>
</cp:coreProperties>
</file>