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8" r:id="rId2"/>
    <p:sldId id="266" r:id="rId3"/>
    <p:sldId id="387" r:id="rId4"/>
    <p:sldId id="383" r:id="rId5"/>
    <p:sldId id="376" r:id="rId6"/>
    <p:sldId id="385" r:id="rId7"/>
    <p:sldId id="386" r:id="rId8"/>
  </p:sldIdLst>
  <p:sldSz cx="9906000" cy="6858000" type="A4"/>
  <p:notesSz cx="6797675" cy="9926638"/>
  <p:defaultTextStyle>
    <a:defPPr>
      <a:defRPr lang="en-GB"/>
    </a:defPPr>
    <a:lvl1pPr algn="l" rtl="0" fontAlgn="base">
      <a:spcBef>
        <a:spcPct val="0"/>
      </a:spcBef>
      <a:spcAft>
        <a:spcPct val="0"/>
      </a:spcAft>
      <a:defRPr sz="1300" kern="1200">
        <a:solidFill>
          <a:schemeClr val="tx1"/>
        </a:solidFill>
        <a:latin typeface="Arial" charset="0"/>
        <a:ea typeface="+mn-ea"/>
        <a:cs typeface="Arial" charset="0"/>
      </a:defRPr>
    </a:lvl1pPr>
    <a:lvl2pPr marL="341313" indent="115888" algn="l" rtl="0" fontAlgn="base">
      <a:spcBef>
        <a:spcPct val="0"/>
      </a:spcBef>
      <a:spcAft>
        <a:spcPct val="0"/>
      </a:spcAft>
      <a:defRPr sz="1300" kern="1200">
        <a:solidFill>
          <a:schemeClr val="tx1"/>
        </a:solidFill>
        <a:latin typeface="Arial" charset="0"/>
        <a:ea typeface="+mn-ea"/>
        <a:cs typeface="Arial" charset="0"/>
      </a:defRPr>
    </a:lvl2pPr>
    <a:lvl3pPr marL="682625" indent="231775" algn="l" rtl="0" fontAlgn="base">
      <a:spcBef>
        <a:spcPct val="0"/>
      </a:spcBef>
      <a:spcAft>
        <a:spcPct val="0"/>
      </a:spcAft>
      <a:defRPr sz="1300" kern="1200">
        <a:solidFill>
          <a:schemeClr val="tx1"/>
        </a:solidFill>
        <a:latin typeface="Arial" charset="0"/>
        <a:ea typeface="+mn-ea"/>
        <a:cs typeface="Arial" charset="0"/>
      </a:defRPr>
    </a:lvl3pPr>
    <a:lvl4pPr marL="1025525" indent="346075" algn="l" rtl="0" fontAlgn="base">
      <a:spcBef>
        <a:spcPct val="0"/>
      </a:spcBef>
      <a:spcAft>
        <a:spcPct val="0"/>
      </a:spcAft>
      <a:defRPr sz="1300" kern="1200">
        <a:solidFill>
          <a:schemeClr val="tx1"/>
        </a:solidFill>
        <a:latin typeface="Arial" charset="0"/>
        <a:ea typeface="+mn-ea"/>
        <a:cs typeface="Arial" charset="0"/>
      </a:defRPr>
    </a:lvl4pPr>
    <a:lvl5pPr marL="1366838" indent="461963" algn="l" rtl="0" fontAlgn="base">
      <a:spcBef>
        <a:spcPct val="0"/>
      </a:spcBef>
      <a:spcAft>
        <a:spcPct val="0"/>
      </a:spcAft>
      <a:defRPr sz="1300" kern="1200">
        <a:solidFill>
          <a:schemeClr val="tx1"/>
        </a:solidFill>
        <a:latin typeface="Arial" charset="0"/>
        <a:ea typeface="+mn-ea"/>
        <a:cs typeface="Arial" charset="0"/>
      </a:defRPr>
    </a:lvl5pPr>
    <a:lvl6pPr marL="2286000" algn="l" defTabSz="914400" rtl="0" eaLnBrk="1" latinLnBrk="0" hangingPunct="1">
      <a:defRPr sz="1300" kern="1200">
        <a:solidFill>
          <a:schemeClr val="tx1"/>
        </a:solidFill>
        <a:latin typeface="Arial" charset="0"/>
        <a:ea typeface="+mn-ea"/>
        <a:cs typeface="Arial" charset="0"/>
      </a:defRPr>
    </a:lvl6pPr>
    <a:lvl7pPr marL="2743200" algn="l" defTabSz="914400" rtl="0" eaLnBrk="1" latinLnBrk="0" hangingPunct="1">
      <a:defRPr sz="1300" kern="1200">
        <a:solidFill>
          <a:schemeClr val="tx1"/>
        </a:solidFill>
        <a:latin typeface="Arial" charset="0"/>
        <a:ea typeface="+mn-ea"/>
        <a:cs typeface="Arial" charset="0"/>
      </a:defRPr>
    </a:lvl7pPr>
    <a:lvl8pPr marL="3200400" algn="l" defTabSz="914400" rtl="0" eaLnBrk="1" latinLnBrk="0" hangingPunct="1">
      <a:defRPr sz="1300" kern="1200">
        <a:solidFill>
          <a:schemeClr val="tx1"/>
        </a:solidFill>
        <a:latin typeface="Arial" charset="0"/>
        <a:ea typeface="+mn-ea"/>
        <a:cs typeface="Arial" charset="0"/>
      </a:defRPr>
    </a:lvl8pPr>
    <a:lvl9pPr marL="3657600" algn="l" defTabSz="914400" rtl="0" eaLnBrk="1" latinLnBrk="0" hangingPunct="1">
      <a:defRPr sz="13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777777"/>
    <a:srgbClr val="CCCC00"/>
    <a:srgbClr val="FFFF66"/>
    <a:srgbClr val="FF3300"/>
    <a:srgbClr val="CCFF66"/>
    <a:srgbClr val="3399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51" autoAdjust="0"/>
    <p:restoredTop sz="99012" autoAdjust="0"/>
  </p:normalViewPr>
  <p:slideViewPr>
    <p:cSldViewPr>
      <p:cViewPr varScale="1">
        <p:scale>
          <a:sx n="71" d="100"/>
          <a:sy n="71" d="100"/>
        </p:scale>
        <p:origin x="288" y="6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3197" y="2130653"/>
            <a:ext cx="8419609" cy="1469571"/>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6393" y="3885975"/>
            <a:ext cx="6933216" cy="1753054"/>
          </a:xfrm>
        </p:spPr>
        <p:txBody>
          <a:bodyPr/>
          <a:lstStyle>
            <a:lvl1pPr marL="0" indent="0" algn="ctr">
              <a:buNone/>
              <a:defRPr/>
            </a:lvl1pPr>
            <a:lvl2pPr marL="342077" indent="0" algn="ctr">
              <a:buNone/>
              <a:defRPr/>
            </a:lvl2pPr>
            <a:lvl3pPr marL="684154" indent="0" algn="ctr">
              <a:buNone/>
              <a:defRPr/>
            </a:lvl3pPr>
            <a:lvl4pPr marL="1026231" indent="0" algn="ctr">
              <a:buNone/>
              <a:defRPr/>
            </a:lvl4pPr>
            <a:lvl5pPr marL="1368308" indent="0" algn="ctr">
              <a:buNone/>
              <a:defRPr/>
            </a:lvl5pPr>
            <a:lvl6pPr marL="1710385" indent="0" algn="ctr">
              <a:buNone/>
              <a:defRPr/>
            </a:lvl6pPr>
            <a:lvl7pPr marL="2052462" indent="0" algn="ctr">
              <a:buNone/>
              <a:defRPr/>
            </a:lvl7pPr>
            <a:lvl8pPr marL="2394539" indent="0" algn="ctr">
              <a:buNone/>
              <a:defRPr/>
            </a:lvl8pPr>
            <a:lvl9pPr marL="2736616"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76EA98-9039-4F44-BCC3-619BD54C39E5}"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D8B39B5-8894-4CA0-8563-0369F929FA3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2588" y="274411"/>
            <a:ext cx="2228359" cy="5852206"/>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060" y="274411"/>
            <a:ext cx="6569603" cy="58522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4124EE-13B8-4ADD-97D7-2542F89D6A77}"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056" y="274411"/>
            <a:ext cx="8915891" cy="58522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70F26F2-92F4-477A-87F8-FB5F8030FF07}"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Rectangle 6"/>
          <p:cNvSpPr/>
          <p:nvPr userDrawn="1"/>
        </p:nvSpPr>
        <p:spPr bwMode="auto">
          <a:xfrm>
            <a:off x="214312" y="142878"/>
            <a:ext cx="9453562" cy="6500813"/>
          </a:xfrm>
          <a:prstGeom prst="rect">
            <a:avLst/>
          </a:prstGeom>
          <a:noFill/>
          <a:ln w="9525" cap="flat" cmpd="sng" algn="ctr">
            <a:solidFill>
              <a:schemeClr val="tx1"/>
            </a:solidFill>
            <a:prstDash val="solid"/>
            <a:round/>
            <a:headEnd type="none" w="med" len="med"/>
            <a:tailEnd type="none" w="med" len="med"/>
          </a:ln>
          <a:effectLst/>
        </p:spPr>
        <p:txBody>
          <a:bodyPr/>
          <a:lstStyle/>
          <a:p>
            <a:pPr defTabSz="1279525">
              <a:defRPr/>
            </a:pPr>
            <a:endParaRPr lang="en-US" sz="2500">
              <a:cs typeface="+mn-cs"/>
            </a:endParaRPr>
          </a:p>
        </p:txBody>
      </p:sp>
      <p:cxnSp>
        <p:nvCxnSpPr>
          <p:cNvPr id="3" name="Straight Connector 8"/>
          <p:cNvCxnSpPr>
            <a:cxnSpLocks noChangeShapeType="1"/>
          </p:cNvCxnSpPr>
          <p:nvPr userDrawn="1"/>
        </p:nvCxnSpPr>
        <p:spPr bwMode="auto">
          <a:xfrm>
            <a:off x="238127" y="6215063"/>
            <a:ext cx="9429749" cy="1587"/>
          </a:xfrm>
          <a:prstGeom prst="line">
            <a:avLst/>
          </a:prstGeom>
          <a:noFill/>
          <a:ln w="9525" algn="ctr">
            <a:solidFill>
              <a:schemeClr val="tx1"/>
            </a:solidFill>
            <a:round/>
            <a:headEnd/>
            <a:tailEnd/>
          </a:ln>
        </p:spPr>
      </p:cxnSp>
      <p:sp>
        <p:nvSpPr>
          <p:cNvPr id="6" name="Rectangle 11"/>
          <p:cNvSpPr/>
          <p:nvPr userDrawn="1"/>
        </p:nvSpPr>
        <p:spPr bwMode="auto">
          <a:xfrm>
            <a:off x="9024938" y="142875"/>
            <a:ext cx="642937" cy="571500"/>
          </a:xfrm>
          <a:prstGeom prst="rect">
            <a:avLst/>
          </a:prstGeom>
          <a:noFill/>
          <a:ln w="9525" cap="flat" cmpd="sng" algn="ctr">
            <a:solidFill>
              <a:schemeClr val="tx1"/>
            </a:solidFill>
            <a:prstDash val="solid"/>
            <a:round/>
            <a:headEnd type="none" w="med" len="med"/>
            <a:tailEnd type="none" w="med" len="med"/>
          </a:ln>
          <a:effectLst/>
        </p:spPr>
        <p:txBody>
          <a:bodyPr/>
          <a:lstStyle/>
          <a:p>
            <a:pPr defTabSz="1279525">
              <a:defRPr/>
            </a:pPr>
            <a:endParaRPr lang="en-US" sz="2500">
              <a:cs typeface="+mn-cs"/>
            </a:endParaRPr>
          </a:p>
        </p:txBody>
      </p:sp>
      <p:sp>
        <p:nvSpPr>
          <p:cNvPr id="9" name="TextBox 14"/>
          <p:cNvSpPr txBox="1"/>
          <p:nvPr userDrawn="1"/>
        </p:nvSpPr>
        <p:spPr>
          <a:xfrm>
            <a:off x="238129" y="6224591"/>
            <a:ext cx="5000625" cy="276999"/>
          </a:xfrm>
          <a:prstGeom prst="rect">
            <a:avLst/>
          </a:prstGeom>
          <a:noFill/>
        </p:spPr>
        <p:txBody>
          <a:bodyPr>
            <a:spAutoFit/>
          </a:bodyPr>
          <a:lstStyle/>
          <a:p>
            <a:pPr>
              <a:defRPr/>
            </a:pPr>
            <a:r>
              <a:rPr lang="en-GB" sz="1200" dirty="0">
                <a:cs typeface="+mn-cs"/>
              </a:rPr>
              <a:t>How can I improve my work and make progress?</a:t>
            </a:r>
            <a:endParaRPr lang="en-US" sz="1200" dirty="0">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447"/>
            <a:ext cx="8419609" cy="1362982"/>
          </a:xfrm>
        </p:spPr>
        <p:txBody>
          <a:bodyPr anchor="t"/>
          <a:lstStyle>
            <a:lvl1pPr algn="l">
              <a:defRPr sz="3000" b="1" cap="all"/>
            </a:lvl1pPr>
          </a:lstStyle>
          <a:p>
            <a:r>
              <a:rPr lang="en-US" smtClean="0"/>
              <a:t>Click to edit Master title style</a:t>
            </a:r>
            <a:endParaRPr lang="en-GB"/>
          </a:p>
        </p:txBody>
      </p:sp>
      <p:sp>
        <p:nvSpPr>
          <p:cNvPr id="3" name="Text Placeholder 2"/>
          <p:cNvSpPr>
            <a:spLocks noGrp="1"/>
          </p:cNvSpPr>
          <p:nvPr>
            <p:ph type="body" idx="1"/>
          </p:nvPr>
        </p:nvSpPr>
        <p:spPr>
          <a:xfrm>
            <a:off x="782506" y="2906262"/>
            <a:ext cx="8419609" cy="1500187"/>
          </a:xfrm>
        </p:spPr>
        <p:txBody>
          <a:bodyPr anchor="b"/>
          <a:lstStyle>
            <a:lvl1pPr marL="0" indent="0">
              <a:buNone/>
              <a:defRPr sz="1500"/>
            </a:lvl1pPr>
            <a:lvl2pPr marL="342077" indent="0">
              <a:buNone/>
              <a:defRPr sz="1300"/>
            </a:lvl2pPr>
            <a:lvl3pPr marL="684154" indent="0">
              <a:buNone/>
              <a:defRPr sz="1200"/>
            </a:lvl3pPr>
            <a:lvl4pPr marL="1026231" indent="0">
              <a:buNone/>
              <a:defRPr sz="1000"/>
            </a:lvl4pPr>
            <a:lvl5pPr marL="1368308" indent="0">
              <a:buNone/>
              <a:defRPr sz="1000"/>
            </a:lvl5pPr>
            <a:lvl6pPr marL="1710385" indent="0">
              <a:buNone/>
              <a:defRPr sz="1000"/>
            </a:lvl6pPr>
            <a:lvl7pPr marL="2052462" indent="0">
              <a:buNone/>
              <a:defRPr sz="1000"/>
            </a:lvl7pPr>
            <a:lvl8pPr marL="2394539" indent="0">
              <a:buNone/>
              <a:defRPr sz="1000"/>
            </a:lvl8pPr>
            <a:lvl9pPr marL="2736616" indent="0">
              <a:buNone/>
              <a:defRPr sz="10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6898AA-50D6-4A42-8C62-B27DE314E627}"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95056" y="1599974"/>
            <a:ext cx="4398980" cy="452664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11964" y="1599974"/>
            <a:ext cx="4398982" cy="452664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7FFF31-D7F1-44F3-9F56-EE17AE8B85F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056" y="1535339"/>
            <a:ext cx="4376869" cy="639536"/>
          </a:xfrm>
        </p:spPr>
        <p:txBody>
          <a:bodyPr anchor="b"/>
          <a:lstStyle>
            <a:lvl1pPr marL="0" indent="0">
              <a:buNone/>
              <a:defRPr sz="1800" b="1"/>
            </a:lvl1pPr>
            <a:lvl2pPr marL="342077" indent="0">
              <a:buNone/>
              <a:defRPr sz="1500" b="1"/>
            </a:lvl2pPr>
            <a:lvl3pPr marL="684154" indent="0">
              <a:buNone/>
              <a:defRPr sz="1300" b="1"/>
            </a:lvl3pPr>
            <a:lvl4pPr marL="1026231" indent="0">
              <a:buNone/>
              <a:defRPr sz="1200" b="1"/>
            </a:lvl4pPr>
            <a:lvl5pPr marL="1368308" indent="0">
              <a:buNone/>
              <a:defRPr sz="1200" b="1"/>
            </a:lvl5pPr>
            <a:lvl6pPr marL="1710385" indent="0">
              <a:buNone/>
              <a:defRPr sz="1200" b="1"/>
            </a:lvl6pPr>
            <a:lvl7pPr marL="2052462" indent="0">
              <a:buNone/>
              <a:defRPr sz="1200" b="1"/>
            </a:lvl7pPr>
            <a:lvl8pPr marL="2394539" indent="0">
              <a:buNone/>
              <a:defRPr sz="1200" b="1"/>
            </a:lvl8pPr>
            <a:lvl9pPr marL="2736616"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95056" y="2174875"/>
            <a:ext cx="4376869" cy="3951741"/>
          </a:xfrm>
        </p:spPr>
        <p:txBody>
          <a:bodyPr/>
          <a:lstStyle>
            <a:lvl1pPr>
              <a:defRPr sz="1800"/>
            </a:lvl1pPr>
            <a:lvl2pPr>
              <a:defRPr sz="15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1620" y="1535339"/>
            <a:ext cx="4379327" cy="639536"/>
          </a:xfrm>
        </p:spPr>
        <p:txBody>
          <a:bodyPr anchor="b"/>
          <a:lstStyle>
            <a:lvl1pPr marL="0" indent="0">
              <a:buNone/>
              <a:defRPr sz="1800" b="1"/>
            </a:lvl1pPr>
            <a:lvl2pPr marL="342077" indent="0">
              <a:buNone/>
              <a:defRPr sz="1500" b="1"/>
            </a:lvl2pPr>
            <a:lvl3pPr marL="684154" indent="0">
              <a:buNone/>
              <a:defRPr sz="1300" b="1"/>
            </a:lvl3pPr>
            <a:lvl4pPr marL="1026231" indent="0">
              <a:buNone/>
              <a:defRPr sz="1200" b="1"/>
            </a:lvl4pPr>
            <a:lvl5pPr marL="1368308" indent="0">
              <a:buNone/>
              <a:defRPr sz="1200" b="1"/>
            </a:lvl5pPr>
            <a:lvl6pPr marL="1710385" indent="0">
              <a:buNone/>
              <a:defRPr sz="1200" b="1"/>
            </a:lvl6pPr>
            <a:lvl7pPr marL="2052462" indent="0">
              <a:buNone/>
              <a:defRPr sz="1200" b="1"/>
            </a:lvl7pPr>
            <a:lvl8pPr marL="2394539" indent="0">
              <a:buNone/>
              <a:defRPr sz="1200" b="1"/>
            </a:lvl8pPr>
            <a:lvl9pPr marL="2736616"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5031620" y="2174875"/>
            <a:ext cx="4379327" cy="3951741"/>
          </a:xfrm>
        </p:spPr>
        <p:txBody>
          <a:bodyPr/>
          <a:lstStyle>
            <a:lvl1pPr>
              <a:defRPr sz="1800"/>
            </a:lvl1pPr>
            <a:lvl2pPr>
              <a:defRPr sz="15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967D074-9BC6-41E8-A3CF-8485A646260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1058E01-9985-49AF-9073-F5D04875A15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874764A-15BA-492F-A42F-065905782F7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057" y="273278"/>
            <a:ext cx="3259005" cy="1162276"/>
          </a:xfrm>
        </p:spPr>
        <p:txBody>
          <a:bodyPr anchor="b"/>
          <a:lstStyle>
            <a:lvl1pPr algn="l">
              <a:defRPr sz="1500" b="1"/>
            </a:lvl1pPr>
          </a:lstStyle>
          <a:p>
            <a:r>
              <a:rPr lang="en-US" smtClean="0"/>
              <a:t>Click to edit Master title style</a:t>
            </a:r>
            <a:endParaRPr lang="en-GB"/>
          </a:p>
        </p:txBody>
      </p:sp>
      <p:sp>
        <p:nvSpPr>
          <p:cNvPr id="3" name="Content Placeholder 2"/>
          <p:cNvSpPr>
            <a:spLocks noGrp="1"/>
          </p:cNvSpPr>
          <p:nvPr>
            <p:ph idx="1"/>
          </p:nvPr>
        </p:nvSpPr>
        <p:spPr>
          <a:xfrm>
            <a:off x="3873217" y="273281"/>
            <a:ext cx="5537728" cy="585333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057" y="1435555"/>
            <a:ext cx="3259005" cy="4691063"/>
          </a:xfrm>
        </p:spPr>
        <p:txBody>
          <a:bodyPr/>
          <a:lstStyle>
            <a:lvl1pPr marL="0" indent="0">
              <a:buNone/>
              <a:defRPr sz="1000"/>
            </a:lvl1pPr>
            <a:lvl2pPr marL="342077" indent="0">
              <a:buNone/>
              <a:defRPr sz="900"/>
            </a:lvl2pPr>
            <a:lvl3pPr marL="684154" indent="0">
              <a:buNone/>
              <a:defRPr sz="700"/>
            </a:lvl3pPr>
            <a:lvl4pPr marL="1026231" indent="0">
              <a:buNone/>
              <a:defRPr sz="700"/>
            </a:lvl4pPr>
            <a:lvl5pPr marL="1368308" indent="0">
              <a:buNone/>
              <a:defRPr sz="700"/>
            </a:lvl5pPr>
            <a:lvl6pPr marL="1710385" indent="0">
              <a:buNone/>
              <a:defRPr sz="700"/>
            </a:lvl6pPr>
            <a:lvl7pPr marL="2052462" indent="0">
              <a:buNone/>
              <a:defRPr sz="700"/>
            </a:lvl7pPr>
            <a:lvl8pPr marL="2394539" indent="0">
              <a:buNone/>
              <a:defRPr sz="700"/>
            </a:lvl8pPr>
            <a:lvl9pPr marL="2736616" indent="0">
              <a:buNone/>
              <a:defRPr sz="7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E84D2C-DE82-4B9E-B4A7-1878EC429E6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138" y="4801057"/>
            <a:ext cx="5943109" cy="565831"/>
          </a:xfrm>
        </p:spPr>
        <p:txBody>
          <a:bodyPr anchor="b"/>
          <a:lstStyle>
            <a:lvl1pPr algn="l">
              <a:defRPr sz="1500" b="1"/>
            </a:lvl1pPr>
          </a:lstStyle>
          <a:p>
            <a:r>
              <a:rPr lang="en-US" smtClean="0"/>
              <a:t>Click to edit Master title style</a:t>
            </a:r>
            <a:endParaRPr lang="en-GB"/>
          </a:p>
        </p:txBody>
      </p:sp>
      <p:sp>
        <p:nvSpPr>
          <p:cNvPr id="3" name="Picture Placeholder 2"/>
          <p:cNvSpPr>
            <a:spLocks noGrp="1"/>
          </p:cNvSpPr>
          <p:nvPr>
            <p:ph type="pic" idx="1"/>
          </p:nvPr>
        </p:nvSpPr>
        <p:spPr>
          <a:xfrm>
            <a:off x="1942138" y="612323"/>
            <a:ext cx="5943109" cy="4115027"/>
          </a:xfrm>
        </p:spPr>
        <p:txBody>
          <a:bodyPr/>
          <a:lstStyle>
            <a:lvl1pPr marL="0" indent="0">
              <a:buNone/>
              <a:defRPr sz="2400"/>
            </a:lvl1pPr>
            <a:lvl2pPr marL="342077" indent="0">
              <a:buNone/>
              <a:defRPr sz="2100"/>
            </a:lvl2pPr>
            <a:lvl3pPr marL="684154" indent="0">
              <a:buNone/>
              <a:defRPr sz="1800"/>
            </a:lvl3pPr>
            <a:lvl4pPr marL="1026231" indent="0">
              <a:buNone/>
              <a:defRPr sz="1500"/>
            </a:lvl4pPr>
            <a:lvl5pPr marL="1368308" indent="0">
              <a:buNone/>
              <a:defRPr sz="1500"/>
            </a:lvl5pPr>
            <a:lvl6pPr marL="1710385" indent="0">
              <a:buNone/>
              <a:defRPr sz="1500"/>
            </a:lvl6pPr>
            <a:lvl7pPr marL="2052462" indent="0">
              <a:buNone/>
              <a:defRPr sz="1500"/>
            </a:lvl7pPr>
            <a:lvl8pPr marL="2394539" indent="0">
              <a:buNone/>
              <a:defRPr sz="1500"/>
            </a:lvl8pPr>
            <a:lvl9pPr marL="2736616" indent="0">
              <a:buNone/>
              <a:defRPr sz="1500"/>
            </a:lvl9pPr>
          </a:lstStyle>
          <a:p>
            <a:pPr lvl="0"/>
            <a:endParaRPr lang="en-GB" noProof="0" smtClean="0"/>
          </a:p>
        </p:txBody>
      </p:sp>
      <p:sp>
        <p:nvSpPr>
          <p:cNvPr id="4" name="Text Placeholder 3"/>
          <p:cNvSpPr>
            <a:spLocks noGrp="1"/>
          </p:cNvSpPr>
          <p:nvPr>
            <p:ph type="body" sz="half" idx="2"/>
          </p:nvPr>
        </p:nvSpPr>
        <p:spPr>
          <a:xfrm>
            <a:off x="1942138" y="5366885"/>
            <a:ext cx="5943109" cy="805089"/>
          </a:xfrm>
        </p:spPr>
        <p:txBody>
          <a:bodyPr/>
          <a:lstStyle>
            <a:lvl1pPr marL="0" indent="0">
              <a:buNone/>
              <a:defRPr sz="1000"/>
            </a:lvl1pPr>
            <a:lvl2pPr marL="342077" indent="0">
              <a:buNone/>
              <a:defRPr sz="900"/>
            </a:lvl2pPr>
            <a:lvl3pPr marL="684154" indent="0">
              <a:buNone/>
              <a:defRPr sz="700"/>
            </a:lvl3pPr>
            <a:lvl4pPr marL="1026231" indent="0">
              <a:buNone/>
              <a:defRPr sz="700"/>
            </a:lvl4pPr>
            <a:lvl5pPr marL="1368308" indent="0">
              <a:buNone/>
              <a:defRPr sz="700"/>
            </a:lvl5pPr>
            <a:lvl6pPr marL="1710385" indent="0">
              <a:buNone/>
              <a:defRPr sz="700"/>
            </a:lvl6pPr>
            <a:lvl7pPr marL="2052462" indent="0">
              <a:buNone/>
              <a:defRPr sz="700"/>
            </a:lvl7pPr>
            <a:lvl8pPr marL="2394539" indent="0">
              <a:buNone/>
              <a:defRPr sz="700"/>
            </a:lvl8pPr>
            <a:lvl9pPr marL="2736616" indent="0">
              <a:buNone/>
              <a:defRPr sz="7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8BA323-BEE3-4787-8FC4-A5C5B1A1D907}"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5782" tIns="47891" rIns="95782" bIns="47891"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95300" y="1600201"/>
            <a:ext cx="8915400" cy="4525963"/>
          </a:xfrm>
          <a:prstGeom prst="rect">
            <a:avLst/>
          </a:prstGeom>
          <a:noFill/>
          <a:ln w="9525">
            <a:noFill/>
            <a:miter lim="800000"/>
            <a:headEnd/>
            <a:tailEnd/>
          </a:ln>
        </p:spPr>
        <p:txBody>
          <a:bodyPr vert="horz" wrap="square" lIns="95782" tIns="47891" rIns="95782" bIns="47891"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5782" tIns="47891" rIns="95782" bIns="47891" numCol="1" anchor="t" anchorCtr="0" compatLnSpc="1">
            <a:prstTxWarp prst="textNoShape">
              <a:avLst/>
            </a:prstTxWarp>
          </a:bodyPr>
          <a:lstStyle>
            <a:lvl1pPr>
              <a:defRPr sz="1500">
                <a:cs typeface="+mn-cs"/>
              </a:defRPr>
            </a:lvl1pPr>
          </a:lstStyle>
          <a:p>
            <a:pPr>
              <a:defRPr/>
            </a:pPr>
            <a:endParaRPr lang="en-US"/>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5782" tIns="47891" rIns="95782" bIns="47891" numCol="1" anchor="t" anchorCtr="0" compatLnSpc="1">
            <a:prstTxWarp prst="textNoShape">
              <a:avLst/>
            </a:prstTxWarp>
          </a:bodyPr>
          <a:lstStyle>
            <a:lvl1pPr algn="ctr">
              <a:defRPr sz="1500">
                <a:cs typeface="+mn-cs"/>
              </a:defRPr>
            </a:lvl1pPr>
          </a:lstStyle>
          <a:p>
            <a:pPr>
              <a:defRPr/>
            </a:pPr>
            <a:endParaRPr lang="en-US"/>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5782" tIns="47891" rIns="95782" bIns="47891" numCol="1" anchor="t" anchorCtr="0" compatLnSpc="1">
            <a:prstTxWarp prst="textNoShape">
              <a:avLst/>
            </a:prstTxWarp>
          </a:bodyPr>
          <a:lstStyle>
            <a:lvl1pPr algn="r">
              <a:defRPr sz="1500">
                <a:cs typeface="+mn-cs"/>
              </a:defRPr>
            </a:lvl1pPr>
          </a:lstStyle>
          <a:p>
            <a:pPr>
              <a:defRPr/>
            </a:pPr>
            <a:fld id="{B00394EF-B3B9-462D-9AF9-B963854E5A7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57263" rtl="0" eaLnBrk="0" fontAlgn="base" hangingPunct="0">
        <a:spcBef>
          <a:spcPct val="0"/>
        </a:spcBef>
        <a:spcAft>
          <a:spcPct val="0"/>
        </a:spcAft>
        <a:defRPr sz="4600">
          <a:solidFill>
            <a:schemeClr val="tx2"/>
          </a:solidFill>
          <a:latin typeface="+mj-lt"/>
          <a:ea typeface="+mj-ea"/>
          <a:cs typeface="+mj-cs"/>
        </a:defRPr>
      </a:lvl1pPr>
      <a:lvl2pPr algn="ctr" defTabSz="957263" rtl="0" eaLnBrk="0" fontAlgn="base" hangingPunct="0">
        <a:spcBef>
          <a:spcPct val="0"/>
        </a:spcBef>
        <a:spcAft>
          <a:spcPct val="0"/>
        </a:spcAft>
        <a:defRPr sz="4600">
          <a:solidFill>
            <a:schemeClr val="tx2"/>
          </a:solidFill>
          <a:latin typeface="Arial" charset="0"/>
        </a:defRPr>
      </a:lvl2pPr>
      <a:lvl3pPr algn="ctr" defTabSz="957263" rtl="0" eaLnBrk="0" fontAlgn="base" hangingPunct="0">
        <a:spcBef>
          <a:spcPct val="0"/>
        </a:spcBef>
        <a:spcAft>
          <a:spcPct val="0"/>
        </a:spcAft>
        <a:defRPr sz="4600">
          <a:solidFill>
            <a:schemeClr val="tx2"/>
          </a:solidFill>
          <a:latin typeface="Arial" charset="0"/>
        </a:defRPr>
      </a:lvl3pPr>
      <a:lvl4pPr algn="ctr" defTabSz="957263" rtl="0" eaLnBrk="0" fontAlgn="base" hangingPunct="0">
        <a:spcBef>
          <a:spcPct val="0"/>
        </a:spcBef>
        <a:spcAft>
          <a:spcPct val="0"/>
        </a:spcAft>
        <a:defRPr sz="4600">
          <a:solidFill>
            <a:schemeClr val="tx2"/>
          </a:solidFill>
          <a:latin typeface="Arial" charset="0"/>
        </a:defRPr>
      </a:lvl4pPr>
      <a:lvl5pPr algn="ctr" defTabSz="957263" rtl="0" eaLnBrk="0" fontAlgn="base" hangingPunct="0">
        <a:spcBef>
          <a:spcPct val="0"/>
        </a:spcBef>
        <a:spcAft>
          <a:spcPct val="0"/>
        </a:spcAft>
        <a:defRPr sz="4600">
          <a:solidFill>
            <a:schemeClr val="tx2"/>
          </a:solidFill>
          <a:latin typeface="Arial" charset="0"/>
        </a:defRPr>
      </a:lvl5pPr>
      <a:lvl6pPr marL="342077" algn="ctr" defTabSz="957341" rtl="0" fontAlgn="base">
        <a:spcBef>
          <a:spcPct val="0"/>
        </a:spcBef>
        <a:spcAft>
          <a:spcPct val="0"/>
        </a:spcAft>
        <a:defRPr sz="4600">
          <a:solidFill>
            <a:schemeClr val="tx2"/>
          </a:solidFill>
          <a:latin typeface="Arial" charset="0"/>
        </a:defRPr>
      </a:lvl6pPr>
      <a:lvl7pPr marL="684154" algn="ctr" defTabSz="957341" rtl="0" fontAlgn="base">
        <a:spcBef>
          <a:spcPct val="0"/>
        </a:spcBef>
        <a:spcAft>
          <a:spcPct val="0"/>
        </a:spcAft>
        <a:defRPr sz="4600">
          <a:solidFill>
            <a:schemeClr val="tx2"/>
          </a:solidFill>
          <a:latin typeface="Arial" charset="0"/>
        </a:defRPr>
      </a:lvl7pPr>
      <a:lvl8pPr marL="1026231" algn="ctr" defTabSz="957341" rtl="0" fontAlgn="base">
        <a:spcBef>
          <a:spcPct val="0"/>
        </a:spcBef>
        <a:spcAft>
          <a:spcPct val="0"/>
        </a:spcAft>
        <a:defRPr sz="4600">
          <a:solidFill>
            <a:schemeClr val="tx2"/>
          </a:solidFill>
          <a:latin typeface="Arial" charset="0"/>
        </a:defRPr>
      </a:lvl8pPr>
      <a:lvl9pPr marL="1368308" algn="ctr" defTabSz="957341" rtl="0" fontAlgn="base">
        <a:spcBef>
          <a:spcPct val="0"/>
        </a:spcBef>
        <a:spcAft>
          <a:spcPct val="0"/>
        </a:spcAft>
        <a:defRPr sz="4600">
          <a:solidFill>
            <a:schemeClr val="tx2"/>
          </a:solidFill>
          <a:latin typeface="Arial" charset="0"/>
        </a:defRPr>
      </a:lvl9pPr>
    </p:titleStyle>
    <p:bodyStyle>
      <a:lvl1pPr marL="357188" indent="-357188" algn="l" defTabSz="957263" rtl="0" eaLnBrk="0" fontAlgn="base" hangingPunct="0">
        <a:spcBef>
          <a:spcPct val="20000"/>
        </a:spcBef>
        <a:spcAft>
          <a:spcPct val="0"/>
        </a:spcAft>
        <a:buChar char="•"/>
        <a:defRPr sz="3400">
          <a:solidFill>
            <a:schemeClr val="tx1"/>
          </a:solidFill>
          <a:latin typeface="+mn-lt"/>
          <a:ea typeface="+mn-ea"/>
          <a:cs typeface="+mn-cs"/>
        </a:defRPr>
      </a:lvl1pPr>
      <a:lvl2pPr marL="777875" indent="-298450" algn="l" defTabSz="957263" rtl="0" eaLnBrk="0" fontAlgn="base" hangingPunct="0">
        <a:spcBef>
          <a:spcPct val="20000"/>
        </a:spcBef>
        <a:spcAft>
          <a:spcPct val="0"/>
        </a:spcAft>
        <a:buChar char="–"/>
        <a:defRPr sz="2900">
          <a:solidFill>
            <a:schemeClr val="tx1"/>
          </a:solidFill>
          <a:latin typeface="+mn-lt"/>
        </a:defRPr>
      </a:lvl2pPr>
      <a:lvl3pPr marL="1196975" indent="-239713" algn="l" defTabSz="957263" rtl="0" eaLnBrk="0" fontAlgn="base" hangingPunct="0">
        <a:spcBef>
          <a:spcPct val="20000"/>
        </a:spcBef>
        <a:spcAft>
          <a:spcPct val="0"/>
        </a:spcAft>
        <a:buChar char="•"/>
        <a:defRPr sz="2500">
          <a:solidFill>
            <a:schemeClr val="tx1"/>
          </a:solidFill>
          <a:latin typeface="+mn-lt"/>
        </a:defRPr>
      </a:lvl3pPr>
      <a:lvl4pPr marL="1674813" indent="-238125" algn="l" defTabSz="957263" rtl="0" eaLnBrk="0" fontAlgn="base" hangingPunct="0">
        <a:spcBef>
          <a:spcPct val="20000"/>
        </a:spcBef>
        <a:spcAft>
          <a:spcPct val="0"/>
        </a:spcAft>
        <a:buChar char="–"/>
        <a:defRPr sz="2100">
          <a:solidFill>
            <a:schemeClr val="tx1"/>
          </a:solidFill>
          <a:latin typeface="+mn-lt"/>
        </a:defRPr>
      </a:lvl4pPr>
      <a:lvl5pPr marL="2154238" indent="-238125" algn="l" defTabSz="957263" rtl="0" eaLnBrk="0" fontAlgn="base" hangingPunct="0">
        <a:spcBef>
          <a:spcPct val="20000"/>
        </a:spcBef>
        <a:spcAft>
          <a:spcPct val="0"/>
        </a:spcAft>
        <a:buChar char="»"/>
        <a:defRPr sz="2100">
          <a:solidFill>
            <a:schemeClr val="tx1"/>
          </a:solidFill>
          <a:latin typeface="+mn-lt"/>
        </a:defRPr>
      </a:lvl5pPr>
      <a:lvl6pPr marL="2496687" indent="-238742" algn="l" defTabSz="957341" rtl="0" fontAlgn="base">
        <a:spcBef>
          <a:spcPct val="20000"/>
        </a:spcBef>
        <a:spcAft>
          <a:spcPct val="0"/>
        </a:spcAft>
        <a:buChar char="»"/>
        <a:defRPr sz="2100">
          <a:solidFill>
            <a:schemeClr val="tx1"/>
          </a:solidFill>
          <a:latin typeface="+mn-lt"/>
        </a:defRPr>
      </a:lvl6pPr>
      <a:lvl7pPr marL="2838764" indent="-238742" algn="l" defTabSz="957341" rtl="0" fontAlgn="base">
        <a:spcBef>
          <a:spcPct val="20000"/>
        </a:spcBef>
        <a:spcAft>
          <a:spcPct val="0"/>
        </a:spcAft>
        <a:buChar char="»"/>
        <a:defRPr sz="2100">
          <a:solidFill>
            <a:schemeClr val="tx1"/>
          </a:solidFill>
          <a:latin typeface="+mn-lt"/>
        </a:defRPr>
      </a:lvl7pPr>
      <a:lvl8pPr marL="3180841" indent="-238742" algn="l" defTabSz="957341" rtl="0" fontAlgn="base">
        <a:spcBef>
          <a:spcPct val="20000"/>
        </a:spcBef>
        <a:spcAft>
          <a:spcPct val="0"/>
        </a:spcAft>
        <a:buChar char="»"/>
        <a:defRPr sz="2100">
          <a:solidFill>
            <a:schemeClr val="tx1"/>
          </a:solidFill>
          <a:latin typeface="+mn-lt"/>
        </a:defRPr>
      </a:lvl8pPr>
      <a:lvl9pPr marL="3522918" indent="-238742" algn="l" defTabSz="957341" rtl="0" fontAlgn="base">
        <a:spcBef>
          <a:spcPct val="20000"/>
        </a:spcBef>
        <a:spcAft>
          <a:spcPct val="0"/>
        </a:spcAft>
        <a:buChar char="»"/>
        <a:defRPr sz="2100">
          <a:solidFill>
            <a:schemeClr val="tx1"/>
          </a:solidFill>
          <a:latin typeface="+mn-lt"/>
        </a:defRPr>
      </a:lvl9pPr>
    </p:bodyStyle>
    <p:otherStyle>
      <a:defPPr>
        <a:defRPr lang="en-US"/>
      </a:defPPr>
      <a:lvl1pPr marL="0" algn="l" defTabSz="684154" rtl="0" eaLnBrk="1" latinLnBrk="0" hangingPunct="1">
        <a:defRPr sz="1300" kern="1200">
          <a:solidFill>
            <a:schemeClr val="tx1"/>
          </a:solidFill>
          <a:latin typeface="+mn-lt"/>
          <a:ea typeface="+mn-ea"/>
          <a:cs typeface="+mn-cs"/>
        </a:defRPr>
      </a:lvl1pPr>
      <a:lvl2pPr marL="342077" algn="l" defTabSz="684154" rtl="0" eaLnBrk="1" latinLnBrk="0" hangingPunct="1">
        <a:defRPr sz="1300" kern="1200">
          <a:solidFill>
            <a:schemeClr val="tx1"/>
          </a:solidFill>
          <a:latin typeface="+mn-lt"/>
          <a:ea typeface="+mn-ea"/>
          <a:cs typeface="+mn-cs"/>
        </a:defRPr>
      </a:lvl2pPr>
      <a:lvl3pPr marL="684154" algn="l" defTabSz="684154" rtl="0" eaLnBrk="1" latinLnBrk="0" hangingPunct="1">
        <a:defRPr sz="1300" kern="1200">
          <a:solidFill>
            <a:schemeClr val="tx1"/>
          </a:solidFill>
          <a:latin typeface="+mn-lt"/>
          <a:ea typeface="+mn-ea"/>
          <a:cs typeface="+mn-cs"/>
        </a:defRPr>
      </a:lvl3pPr>
      <a:lvl4pPr marL="1026231" algn="l" defTabSz="684154" rtl="0" eaLnBrk="1" latinLnBrk="0" hangingPunct="1">
        <a:defRPr sz="1300" kern="1200">
          <a:solidFill>
            <a:schemeClr val="tx1"/>
          </a:solidFill>
          <a:latin typeface="+mn-lt"/>
          <a:ea typeface="+mn-ea"/>
          <a:cs typeface="+mn-cs"/>
        </a:defRPr>
      </a:lvl4pPr>
      <a:lvl5pPr marL="1368308" algn="l" defTabSz="684154" rtl="0" eaLnBrk="1" latinLnBrk="0" hangingPunct="1">
        <a:defRPr sz="1300" kern="1200">
          <a:solidFill>
            <a:schemeClr val="tx1"/>
          </a:solidFill>
          <a:latin typeface="+mn-lt"/>
          <a:ea typeface="+mn-ea"/>
          <a:cs typeface="+mn-cs"/>
        </a:defRPr>
      </a:lvl5pPr>
      <a:lvl6pPr marL="1710385" algn="l" defTabSz="684154" rtl="0" eaLnBrk="1" latinLnBrk="0" hangingPunct="1">
        <a:defRPr sz="1300" kern="1200">
          <a:solidFill>
            <a:schemeClr val="tx1"/>
          </a:solidFill>
          <a:latin typeface="+mn-lt"/>
          <a:ea typeface="+mn-ea"/>
          <a:cs typeface="+mn-cs"/>
        </a:defRPr>
      </a:lvl6pPr>
      <a:lvl7pPr marL="2052462" algn="l" defTabSz="684154" rtl="0" eaLnBrk="1" latinLnBrk="0" hangingPunct="1">
        <a:defRPr sz="1300" kern="1200">
          <a:solidFill>
            <a:schemeClr val="tx1"/>
          </a:solidFill>
          <a:latin typeface="+mn-lt"/>
          <a:ea typeface="+mn-ea"/>
          <a:cs typeface="+mn-cs"/>
        </a:defRPr>
      </a:lvl7pPr>
      <a:lvl8pPr marL="2394539" algn="l" defTabSz="684154" rtl="0" eaLnBrk="1" latinLnBrk="0" hangingPunct="1">
        <a:defRPr sz="1300" kern="1200">
          <a:solidFill>
            <a:schemeClr val="tx1"/>
          </a:solidFill>
          <a:latin typeface="+mn-lt"/>
          <a:ea typeface="+mn-ea"/>
          <a:cs typeface="+mn-cs"/>
        </a:defRPr>
      </a:lvl8pPr>
      <a:lvl9pPr marL="2736616" algn="l" defTabSz="684154"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0" y="0"/>
            <a:ext cx="9906000" cy="6858000"/>
          </a:xfrm>
          <a:prstGeom prst="rect">
            <a:avLst/>
          </a:prstGeom>
          <a:solidFill>
            <a:schemeClr val="accent3"/>
          </a:solidFill>
          <a:ln w="9525" cap="flat" cmpd="sng" algn="ctr">
            <a:noFill/>
            <a:prstDash val="solid"/>
            <a:round/>
            <a:headEnd type="none" w="med" len="med"/>
            <a:tailEnd type="none" w="med" len="med"/>
          </a:ln>
          <a:effectLst/>
        </p:spPr>
        <p:txBody>
          <a:bodyPr/>
          <a:lstStyle/>
          <a:p>
            <a:pPr defTabSz="1279525">
              <a:defRPr/>
            </a:pPr>
            <a:endParaRPr lang="en-US" sz="2500" dirty="0">
              <a:cs typeface="+mn-cs"/>
            </a:endParaRPr>
          </a:p>
        </p:txBody>
      </p:sp>
      <p:sp>
        <p:nvSpPr>
          <p:cNvPr id="14338" name="Content Placeholder 2"/>
          <p:cNvSpPr>
            <a:spLocks noGrp="1"/>
          </p:cNvSpPr>
          <p:nvPr>
            <p:ph idx="4294967295"/>
          </p:nvPr>
        </p:nvSpPr>
        <p:spPr>
          <a:xfrm>
            <a:off x="595314" y="5040313"/>
            <a:ext cx="4214812" cy="1268412"/>
          </a:xfrm>
        </p:spPr>
        <p:txBody>
          <a:bodyPr/>
          <a:lstStyle/>
          <a:p>
            <a:pPr>
              <a:buFontTx/>
              <a:buNone/>
            </a:pPr>
            <a:r>
              <a:rPr lang="en-GB" sz="1200" dirty="0" smtClean="0">
                <a:latin typeface="Comic Sans MS" pitchFamily="66" charset="0"/>
              </a:rPr>
              <a:t>Name</a:t>
            </a:r>
          </a:p>
          <a:p>
            <a:pPr>
              <a:buFontTx/>
              <a:buNone/>
            </a:pPr>
            <a:r>
              <a:rPr lang="en-GB" sz="1200" dirty="0" smtClean="0">
                <a:latin typeface="Comic Sans MS" pitchFamily="66" charset="0"/>
              </a:rPr>
              <a:t>Design &amp; Technology group</a:t>
            </a:r>
          </a:p>
          <a:p>
            <a:pPr>
              <a:buFontTx/>
              <a:buNone/>
            </a:pPr>
            <a:endParaRPr lang="en-GB" sz="1200" dirty="0" smtClean="0">
              <a:latin typeface="Comic Sans MS" pitchFamily="66" charset="0"/>
            </a:endParaRPr>
          </a:p>
          <a:p>
            <a:pPr>
              <a:buFontTx/>
              <a:buNone/>
            </a:pPr>
            <a:endParaRPr lang="en-GB" sz="1200" dirty="0" smtClean="0">
              <a:latin typeface="Comic Sans MS" pitchFamily="66" charset="0"/>
            </a:endParaRPr>
          </a:p>
          <a:p>
            <a:pPr>
              <a:buFontTx/>
              <a:buNone/>
            </a:pPr>
            <a:r>
              <a:rPr lang="en-GB" sz="1200" dirty="0" smtClean="0">
                <a:latin typeface="Comic Sans MS" pitchFamily="66" charset="0"/>
              </a:rPr>
              <a:t>Pathway</a:t>
            </a:r>
          </a:p>
        </p:txBody>
      </p:sp>
      <p:sp>
        <p:nvSpPr>
          <p:cNvPr id="14339" name="Rectangle 3"/>
          <p:cNvSpPr>
            <a:spLocks noChangeArrowheads="1"/>
          </p:cNvSpPr>
          <p:nvPr/>
        </p:nvSpPr>
        <p:spPr bwMode="auto">
          <a:xfrm>
            <a:off x="452441" y="428628"/>
            <a:ext cx="8858251" cy="5929313"/>
          </a:xfrm>
          <a:prstGeom prst="rect">
            <a:avLst/>
          </a:prstGeom>
          <a:noFill/>
          <a:ln w="38100" algn="ctr">
            <a:solidFill>
              <a:schemeClr val="tx1"/>
            </a:solidFill>
            <a:round/>
            <a:headEnd/>
            <a:tailEnd/>
          </a:ln>
        </p:spPr>
        <p:txBody>
          <a:bodyPr/>
          <a:lstStyle/>
          <a:p>
            <a:pPr defTabSz="1279525"/>
            <a:endParaRPr lang="en-US" sz="2500"/>
          </a:p>
        </p:txBody>
      </p:sp>
      <p:sp>
        <p:nvSpPr>
          <p:cNvPr id="14340" name="Rectangle 4"/>
          <p:cNvSpPr>
            <a:spLocks noChangeArrowheads="1"/>
          </p:cNvSpPr>
          <p:nvPr/>
        </p:nvSpPr>
        <p:spPr bwMode="auto">
          <a:xfrm>
            <a:off x="452441" y="4714878"/>
            <a:ext cx="8858251" cy="1643063"/>
          </a:xfrm>
          <a:prstGeom prst="rect">
            <a:avLst/>
          </a:prstGeom>
          <a:noFill/>
          <a:ln w="38100" algn="ctr">
            <a:solidFill>
              <a:schemeClr val="tx1"/>
            </a:solidFill>
            <a:round/>
            <a:headEnd/>
            <a:tailEnd/>
          </a:ln>
        </p:spPr>
        <p:txBody>
          <a:bodyPr/>
          <a:lstStyle/>
          <a:p>
            <a:pPr defTabSz="1279525"/>
            <a:endParaRPr lang="en-US" sz="2500"/>
          </a:p>
        </p:txBody>
      </p:sp>
      <p:cxnSp>
        <p:nvCxnSpPr>
          <p:cNvPr id="14341" name="Straight Connector 6"/>
          <p:cNvCxnSpPr>
            <a:cxnSpLocks noChangeShapeType="1"/>
          </p:cNvCxnSpPr>
          <p:nvPr/>
        </p:nvCxnSpPr>
        <p:spPr bwMode="auto">
          <a:xfrm>
            <a:off x="1136650" y="5229225"/>
            <a:ext cx="2928938" cy="1588"/>
          </a:xfrm>
          <a:prstGeom prst="line">
            <a:avLst/>
          </a:prstGeom>
          <a:noFill/>
          <a:ln w="9525" algn="ctr">
            <a:solidFill>
              <a:schemeClr val="tx1"/>
            </a:solidFill>
            <a:round/>
            <a:headEnd/>
            <a:tailEnd/>
          </a:ln>
        </p:spPr>
      </p:cxnSp>
      <p:cxnSp>
        <p:nvCxnSpPr>
          <p:cNvPr id="14342" name="Straight Connector 7"/>
          <p:cNvCxnSpPr>
            <a:cxnSpLocks noChangeShapeType="1"/>
          </p:cNvCxnSpPr>
          <p:nvPr/>
        </p:nvCxnSpPr>
        <p:spPr bwMode="auto">
          <a:xfrm>
            <a:off x="1136650" y="5713415"/>
            <a:ext cx="2928938" cy="1587"/>
          </a:xfrm>
          <a:prstGeom prst="line">
            <a:avLst/>
          </a:prstGeom>
          <a:noFill/>
          <a:ln w="9525" algn="ctr">
            <a:solidFill>
              <a:schemeClr val="tx1"/>
            </a:solidFill>
            <a:round/>
            <a:headEnd/>
            <a:tailEnd/>
          </a:ln>
        </p:spPr>
      </p:cxnSp>
      <p:cxnSp>
        <p:nvCxnSpPr>
          <p:cNvPr id="14343" name="Straight Connector 8"/>
          <p:cNvCxnSpPr>
            <a:cxnSpLocks noChangeShapeType="1"/>
          </p:cNvCxnSpPr>
          <p:nvPr/>
        </p:nvCxnSpPr>
        <p:spPr bwMode="auto">
          <a:xfrm>
            <a:off x="1136650" y="6213475"/>
            <a:ext cx="2928938" cy="1588"/>
          </a:xfrm>
          <a:prstGeom prst="line">
            <a:avLst/>
          </a:prstGeom>
          <a:noFill/>
          <a:ln w="9525" algn="ctr">
            <a:solidFill>
              <a:schemeClr val="tx1"/>
            </a:solidFill>
            <a:round/>
            <a:headEnd/>
            <a:tailEnd/>
          </a:ln>
        </p:spPr>
      </p:cxnSp>
      <p:sp>
        <p:nvSpPr>
          <p:cNvPr id="15" name="Rectangle 14"/>
          <p:cNvSpPr/>
          <p:nvPr/>
        </p:nvSpPr>
        <p:spPr>
          <a:xfrm>
            <a:off x="1095349" y="1340771"/>
            <a:ext cx="7533088" cy="3416320"/>
          </a:xfrm>
          <a:prstGeom prst="rect">
            <a:avLst/>
          </a:prstGeom>
          <a:noFill/>
        </p:spPr>
        <p:txBody>
          <a:bodyPr>
            <a:spAutoFit/>
          </a:bodyPr>
          <a:lstStyle/>
          <a:p>
            <a:pPr algn="ctr">
              <a:defRPr/>
            </a:pPr>
            <a:r>
              <a:rPr lang="en-GB"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Year 8 Product Design</a:t>
            </a:r>
            <a:br>
              <a:rPr lang="en-GB"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GB"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GB"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Young Enterprise Project</a:t>
            </a:r>
            <a:r>
              <a:rPr lang="en-GB"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GB"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6" name="Content Placeholder 2"/>
          <p:cNvSpPr txBox="1">
            <a:spLocks/>
          </p:cNvSpPr>
          <p:nvPr/>
        </p:nvSpPr>
        <p:spPr bwMode="auto">
          <a:xfrm>
            <a:off x="4774948" y="5094287"/>
            <a:ext cx="4219377" cy="1214438"/>
          </a:xfrm>
          <a:prstGeom prst="rect">
            <a:avLst/>
          </a:prstGeom>
          <a:noFill/>
          <a:ln w="9525">
            <a:noFill/>
            <a:miter lim="800000"/>
            <a:headEnd/>
            <a:tailEnd/>
          </a:ln>
        </p:spPr>
        <p:txBody>
          <a:bodyPr lIns="95782" tIns="47891" rIns="95782" bIns="47891"/>
          <a:lstStyle/>
          <a:p>
            <a:pPr marL="357188" indent="-357188" defTabSz="957263" eaLnBrk="0" hangingPunct="0">
              <a:spcBef>
                <a:spcPct val="20000"/>
              </a:spcBef>
            </a:pPr>
            <a:endParaRPr lang="en-GB" sz="1200" b="1" dirty="0" smtClean="0">
              <a:latin typeface="Comic Sans MS" pitchFamily="66" charset="0"/>
            </a:endParaRPr>
          </a:p>
          <a:p>
            <a:pPr marL="357188" indent="-357188" defTabSz="957263" eaLnBrk="0" hangingPunct="0">
              <a:spcBef>
                <a:spcPct val="20000"/>
              </a:spcBef>
            </a:pPr>
            <a:endParaRPr lang="en-GB" sz="1200" b="1" dirty="0">
              <a:latin typeface="Comic Sans MS" pitchFamily="66" charset="0"/>
            </a:endParaRPr>
          </a:p>
          <a:p>
            <a:pPr marL="357188" indent="-357188" defTabSz="957263" eaLnBrk="0" hangingPunct="0">
              <a:spcBef>
                <a:spcPct val="20000"/>
              </a:spcBef>
            </a:pPr>
            <a:r>
              <a:rPr lang="en-GB" sz="1200" b="1" dirty="0" smtClean="0">
                <a:latin typeface="Comic Sans MS" pitchFamily="66" charset="0"/>
              </a:rPr>
              <a:t>Project Assessment :</a:t>
            </a:r>
            <a:endParaRPr lang="en-GB" sz="1200" b="1" dirty="0">
              <a:latin typeface="Comic Sans MS" pitchFamily="66" charset="0"/>
            </a:endParaRPr>
          </a:p>
          <a:p>
            <a:pPr marL="357188" indent="-357188" defTabSz="957263" eaLnBrk="0" hangingPunct="0">
              <a:spcBef>
                <a:spcPct val="20000"/>
              </a:spcBef>
            </a:pPr>
            <a:endParaRPr lang="en-GB" sz="1200" dirty="0">
              <a:latin typeface="Comic Sans MS" pitchFamily="66" charset="0"/>
            </a:endParaRPr>
          </a:p>
        </p:txBody>
      </p:sp>
      <p:cxnSp>
        <p:nvCxnSpPr>
          <p:cNvPr id="18" name="Straight Connector 17"/>
          <p:cNvCxnSpPr>
            <a:cxnSpLocks noChangeShapeType="1"/>
          </p:cNvCxnSpPr>
          <p:nvPr/>
        </p:nvCxnSpPr>
        <p:spPr bwMode="auto">
          <a:xfrm>
            <a:off x="6575146" y="5731073"/>
            <a:ext cx="2357437" cy="1588"/>
          </a:xfrm>
          <a:prstGeom prst="line">
            <a:avLst/>
          </a:prstGeom>
          <a:noFill/>
          <a:ln w="9525" algn="ctr">
            <a:solidFill>
              <a:schemeClr val="tx1"/>
            </a:solidFill>
            <a:round/>
            <a:headEnd/>
            <a:tailEnd/>
          </a:ln>
        </p:spPr>
      </p:cxnSp>
      <p:sp>
        <p:nvSpPr>
          <p:cNvPr id="13" name=" 3"/>
          <p:cNvSpPr/>
          <p:nvPr/>
        </p:nvSpPr>
        <p:spPr>
          <a:xfrm>
            <a:off x="1136577" y="2338034"/>
            <a:ext cx="1030498" cy="1018958"/>
          </a:xfrm>
          <a:prstGeom prst="gear9">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495300" y="274638"/>
            <a:ext cx="8915400" cy="582612"/>
          </a:xfrm>
        </p:spPr>
        <p:txBody>
          <a:bodyPr/>
          <a:lstStyle/>
          <a:p>
            <a:pPr algn="l" eaLnBrk="1" hangingPunct="1"/>
            <a:r>
              <a:rPr lang="en-GB" sz="1600" b="1" smtClean="0">
                <a:latin typeface="Comic Sans MS" pitchFamily="66" charset="0"/>
              </a:rPr>
              <a:t>Homework – when completed stick over this page</a:t>
            </a:r>
          </a:p>
        </p:txBody>
      </p:sp>
      <p:sp>
        <p:nvSpPr>
          <p:cNvPr id="19458" name="TextBox 3"/>
          <p:cNvSpPr txBox="1">
            <a:spLocks noChangeArrowheads="1"/>
          </p:cNvSpPr>
          <p:nvPr/>
        </p:nvSpPr>
        <p:spPr bwMode="auto">
          <a:xfrm>
            <a:off x="9096376" y="142877"/>
            <a:ext cx="809626" cy="584775"/>
          </a:xfrm>
          <a:prstGeom prst="rect">
            <a:avLst/>
          </a:prstGeom>
          <a:noFill/>
          <a:ln w="9525">
            <a:noFill/>
            <a:miter lim="800000"/>
            <a:headEnd/>
            <a:tailEnd/>
          </a:ln>
        </p:spPr>
        <p:txBody>
          <a:bodyPr>
            <a:spAutoFit/>
          </a:bodyPr>
          <a:lstStyle/>
          <a:p>
            <a:r>
              <a:rPr lang="en-GB" sz="3200" b="1" dirty="0" smtClean="0"/>
              <a:t>3</a:t>
            </a:r>
            <a:endParaRPr lang="en-US" sz="3200" b="1" dirty="0"/>
          </a:p>
        </p:txBody>
      </p:sp>
      <p:sp>
        <p:nvSpPr>
          <p:cNvPr id="19459" name="Rectangle 6"/>
          <p:cNvSpPr>
            <a:spLocks noChangeArrowheads="1"/>
          </p:cNvSpPr>
          <p:nvPr/>
        </p:nvSpPr>
        <p:spPr bwMode="auto">
          <a:xfrm>
            <a:off x="200029" y="5661028"/>
            <a:ext cx="9577387" cy="1008063"/>
          </a:xfrm>
          <a:prstGeom prst="rect">
            <a:avLst/>
          </a:prstGeom>
          <a:solidFill>
            <a:schemeClr val="bg1"/>
          </a:solidFill>
          <a:ln w="9525">
            <a:noFill/>
            <a:miter lim="800000"/>
            <a:headEnd/>
            <a:tailEnd/>
          </a:ln>
        </p:spPr>
        <p:txBody>
          <a:bodyPr wrap="none" anchor="ctr"/>
          <a:lstStyle/>
          <a:p>
            <a:endParaRPr lang="en-US"/>
          </a:p>
        </p:txBody>
      </p:sp>
      <p:sp>
        <p:nvSpPr>
          <p:cNvPr id="19460" name="Rectangle 7"/>
          <p:cNvSpPr>
            <a:spLocks noChangeArrowheads="1"/>
          </p:cNvSpPr>
          <p:nvPr/>
        </p:nvSpPr>
        <p:spPr bwMode="auto">
          <a:xfrm>
            <a:off x="128589" y="4941888"/>
            <a:ext cx="9648825" cy="172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9461" name="Text Box 5"/>
          <p:cNvSpPr txBox="1">
            <a:spLocks noChangeArrowheads="1"/>
          </p:cNvSpPr>
          <p:nvPr/>
        </p:nvSpPr>
        <p:spPr bwMode="auto">
          <a:xfrm>
            <a:off x="200025" y="5065716"/>
            <a:ext cx="9505950" cy="1400383"/>
          </a:xfrm>
          <a:prstGeom prst="rect">
            <a:avLst/>
          </a:prstGeom>
          <a:noFill/>
          <a:ln w="9525">
            <a:noFill/>
            <a:miter lim="800000"/>
            <a:headEnd/>
            <a:tailEnd/>
          </a:ln>
        </p:spPr>
        <p:txBody>
          <a:bodyPr>
            <a:spAutoFit/>
          </a:bodyPr>
          <a:lstStyle/>
          <a:p>
            <a:pPr>
              <a:spcBef>
                <a:spcPct val="50000"/>
              </a:spcBef>
            </a:pPr>
            <a:r>
              <a:rPr lang="en-GB" sz="1000" b="1" dirty="0">
                <a:latin typeface="Comic Sans MS" pitchFamily="66" charset="0"/>
              </a:rPr>
              <a:t>Homework Success Criteria</a:t>
            </a:r>
          </a:p>
          <a:p>
            <a:pPr>
              <a:spcBef>
                <a:spcPct val="50000"/>
              </a:spcBef>
            </a:pPr>
            <a:r>
              <a:rPr lang="en-GB" sz="1000" dirty="0">
                <a:latin typeface="Comic Sans MS" pitchFamily="66" charset="0"/>
              </a:rPr>
              <a:t>+ You have followed and included </a:t>
            </a:r>
            <a:r>
              <a:rPr lang="en-GB" sz="1000" u="sng" dirty="0">
                <a:latin typeface="Comic Sans MS" pitchFamily="66" charset="0"/>
              </a:rPr>
              <a:t>all</a:t>
            </a:r>
            <a:r>
              <a:rPr lang="en-GB" sz="1000" dirty="0">
                <a:latin typeface="Comic Sans MS" pitchFamily="66" charset="0"/>
              </a:rPr>
              <a:t> of the “things to include” and presented your work </a:t>
            </a:r>
            <a:r>
              <a:rPr lang="en-GB" sz="1000" u="sng" dirty="0">
                <a:latin typeface="Comic Sans MS" pitchFamily="66" charset="0"/>
              </a:rPr>
              <a:t>very</a:t>
            </a:r>
            <a:r>
              <a:rPr lang="en-GB" sz="1000" dirty="0">
                <a:latin typeface="Comic Sans MS" pitchFamily="66" charset="0"/>
              </a:rPr>
              <a:t> well by using titles, sub titles and images or drawings to support your written work. All written work </a:t>
            </a:r>
            <a:r>
              <a:rPr lang="en-GB" sz="1000" u="sng" dirty="0">
                <a:latin typeface="Comic Sans MS" pitchFamily="66" charset="0"/>
              </a:rPr>
              <a:t>must</a:t>
            </a:r>
            <a:r>
              <a:rPr lang="en-GB" sz="1000" dirty="0">
                <a:latin typeface="Comic Sans MS" pitchFamily="66" charset="0"/>
              </a:rPr>
              <a:t> be in your own words and include your </a:t>
            </a:r>
            <a:r>
              <a:rPr lang="en-GB" sz="1000" u="sng" dirty="0">
                <a:latin typeface="Comic Sans MS" pitchFamily="66" charset="0"/>
              </a:rPr>
              <a:t>own opinions</a:t>
            </a:r>
            <a:r>
              <a:rPr lang="en-GB" sz="1000" dirty="0">
                <a:latin typeface="Comic Sans MS" pitchFamily="66" charset="0"/>
              </a:rPr>
              <a:t>.</a:t>
            </a:r>
          </a:p>
          <a:p>
            <a:pPr>
              <a:spcBef>
                <a:spcPct val="50000"/>
              </a:spcBef>
            </a:pPr>
            <a:r>
              <a:rPr lang="en-GB" sz="1000" dirty="0">
                <a:latin typeface="Comic Sans MS" pitchFamily="66" charset="0"/>
              </a:rPr>
              <a:t>= You have followed and included </a:t>
            </a:r>
            <a:r>
              <a:rPr lang="en-GB" sz="1000" u="sng" dirty="0">
                <a:latin typeface="Comic Sans MS" pitchFamily="66" charset="0"/>
              </a:rPr>
              <a:t>some</a:t>
            </a:r>
            <a:r>
              <a:rPr lang="en-GB" sz="1000" dirty="0">
                <a:latin typeface="Comic Sans MS" pitchFamily="66" charset="0"/>
              </a:rPr>
              <a:t> of the “things to include” and presented your work well by using a title and images or drawings to support your written work. All written work must be in your own words.</a:t>
            </a:r>
          </a:p>
          <a:p>
            <a:pPr>
              <a:spcBef>
                <a:spcPct val="50000"/>
              </a:spcBef>
            </a:pPr>
            <a:r>
              <a:rPr lang="en-GB" sz="1000" dirty="0">
                <a:latin typeface="Comic Sans MS" pitchFamily="66" charset="0"/>
              </a:rPr>
              <a:t>- You have followed and included </a:t>
            </a:r>
            <a:r>
              <a:rPr lang="en-GB" sz="1000" u="sng" dirty="0">
                <a:latin typeface="Comic Sans MS" pitchFamily="66" charset="0"/>
              </a:rPr>
              <a:t>few</a:t>
            </a:r>
            <a:r>
              <a:rPr lang="en-GB" sz="1000" dirty="0">
                <a:latin typeface="Comic Sans MS" pitchFamily="66" charset="0"/>
              </a:rPr>
              <a:t> of the “things to include”. Your work may not be presented appropriately as it will be missing titles, sub titles or your name. There will be lots of information that is copied and pasted from the internet with no opinions of your own</a:t>
            </a:r>
          </a:p>
        </p:txBody>
      </p:sp>
      <p:sp>
        <p:nvSpPr>
          <p:cNvPr id="8" name="Rectangle 3"/>
          <p:cNvSpPr txBox="1">
            <a:spLocks noChangeArrowheads="1"/>
          </p:cNvSpPr>
          <p:nvPr/>
        </p:nvSpPr>
        <p:spPr bwMode="auto">
          <a:xfrm>
            <a:off x="1496618" y="764704"/>
            <a:ext cx="7914084" cy="5218113"/>
          </a:xfrm>
          <a:prstGeom prst="rect">
            <a:avLst/>
          </a:prstGeom>
          <a:noFill/>
          <a:ln w="9525">
            <a:noFill/>
            <a:miter lim="800000"/>
            <a:headEnd/>
            <a:tailEnd/>
          </a:ln>
        </p:spPr>
        <p:txBody>
          <a:bodyPr lIns="95782" tIns="47891" rIns="95782" bIns="47891"/>
          <a:lstStyle/>
          <a:p>
            <a:pPr marL="357188" indent="-357188" defTabSz="957263">
              <a:spcBef>
                <a:spcPct val="20000"/>
              </a:spcBef>
              <a:defRPr/>
            </a:pPr>
            <a:r>
              <a:rPr lang="en-GB" sz="1200" kern="0" dirty="0">
                <a:latin typeface="Comic Sans MS" pitchFamily="66" charset="0"/>
                <a:cs typeface="+mn-cs"/>
              </a:rPr>
              <a:t>In Design and Technology we would like you to understand and appreciate the work of product designers, fashion designers, engineers, chefs.</a:t>
            </a:r>
          </a:p>
          <a:p>
            <a:pPr marL="357188" indent="-357188" defTabSz="957263">
              <a:spcBef>
                <a:spcPct val="20000"/>
              </a:spcBef>
              <a:buFontTx/>
              <a:buChar char="•"/>
              <a:defRPr/>
            </a:pPr>
            <a:endParaRPr lang="en-GB" sz="1200" kern="0" dirty="0">
              <a:latin typeface="Comic Sans MS" pitchFamily="66" charset="0"/>
              <a:cs typeface="+mn-cs"/>
            </a:endParaRPr>
          </a:p>
          <a:p>
            <a:pPr marL="357188" indent="-357188" defTabSz="957263">
              <a:spcBef>
                <a:spcPct val="20000"/>
              </a:spcBef>
              <a:buFontTx/>
              <a:buChar char="•"/>
              <a:defRPr/>
            </a:pPr>
            <a:endParaRPr lang="en-GB" sz="1200" kern="0" dirty="0">
              <a:latin typeface="Comic Sans MS" pitchFamily="66" charset="0"/>
              <a:cs typeface="+mn-cs"/>
            </a:endParaRPr>
          </a:p>
          <a:p>
            <a:pPr marL="357188" indent="-357188" defTabSz="957263">
              <a:spcBef>
                <a:spcPct val="20000"/>
              </a:spcBef>
              <a:buFontTx/>
              <a:buChar char="•"/>
              <a:defRPr/>
            </a:pPr>
            <a:r>
              <a:rPr lang="en-GB" sz="1200" b="1" kern="0" dirty="0">
                <a:latin typeface="Comic Sans MS" pitchFamily="66" charset="0"/>
                <a:cs typeface="+mn-cs"/>
              </a:rPr>
              <a:t>Task: </a:t>
            </a:r>
            <a:r>
              <a:rPr lang="en-GB" sz="1200" kern="0" dirty="0">
                <a:latin typeface="Comic Sans MS" pitchFamily="66" charset="0"/>
                <a:cs typeface="+mn-cs"/>
              </a:rPr>
              <a:t>You are to complete a profile on a </a:t>
            </a:r>
            <a:r>
              <a:rPr lang="en-GB" sz="1200" kern="0" dirty="0" smtClean="0">
                <a:latin typeface="Comic Sans MS" pitchFamily="66" charset="0"/>
                <a:cs typeface="+mn-cs"/>
              </a:rPr>
              <a:t>designer and 1 example of their work </a:t>
            </a:r>
            <a:endParaRPr lang="en-GB" sz="1200" kern="0" dirty="0">
              <a:latin typeface="Comic Sans MS" pitchFamily="66" charset="0"/>
              <a:cs typeface="+mn-cs"/>
            </a:endParaRPr>
          </a:p>
          <a:p>
            <a:pPr marL="357188" indent="-357188" defTabSz="957263">
              <a:spcBef>
                <a:spcPct val="20000"/>
              </a:spcBef>
              <a:buFontTx/>
              <a:buChar char="•"/>
              <a:defRPr/>
            </a:pPr>
            <a:endParaRPr lang="en-GB" sz="1200" kern="0" dirty="0">
              <a:latin typeface="Comic Sans MS" pitchFamily="66" charset="0"/>
              <a:cs typeface="+mn-cs"/>
            </a:endParaRPr>
          </a:p>
          <a:p>
            <a:pPr marL="357188" indent="-357188" defTabSz="957263">
              <a:spcBef>
                <a:spcPct val="20000"/>
              </a:spcBef>
              <a:buFontTx/>
              <a:buChar char="•"/>
              <a:defRPr/>
            </a:pPr>
            <a:r>
              <a:rPr lang="en-GB" sz="1200" b="1" kern="0" dirty="0">
                <a:latin typeface="Comic Sans MS" pitchFamily="66" charset="0"/>
                <a:cs typeface="+mn-cs"/>
              </a:rPr>
              <a:t>Things to include: </a:t>
            </a:r>
          </a:p>
          <a:p>
            <a:pPr marL="357188" indent="-357188" defTabSz="957263">
              <a:spcBef>
                <a:spcPct val="20000"/>
              </a:spcBef>
              <a:buFontTx/>
              <a:buChar char="•"/>
              <a:defRPr/>
            </a:pPr>
            <a:r>
              <a:rPr lang="en-GB" sz="1200" kern="0" dirty="0">
                <a:latin typeface="Comic Sans MS" pitchFamily="66" charset="0"/>
                <a:cs typeface="+mn-cs"/>
              </a:rPr>
              <a:t>Who is she / he?</a:t>
            </a:r>
          </a:p>
          <a:p>
            <a:pPr marL="357188" indent="-357188" defTabSz="957263">
              <a:spcBef>
                <a:spcPct val="20000"/>
              </a:spcBef>
              <a:buFontTx/>
              <a:buChar char="•"/>
              <a:defRPr/>
            </a:pPr>
            <a:r>
              <a:rPr lang="en-GB" sz="1200" kern="0" dirty="0">
                <a:latin typeface="Comic Sans MS" pitchFamily="66" charset="0"/>
                <a:cs typeface="+mn-cs"/>
              </a:rPr>
              <a:t>What is she / he famous for?</a:t>
            </a:r>
          </a:p>
          <a:p>
            <a:pPr marL="357188" indent="-357188" defTabSz="957263">
              <a:spcBef>
                <a:spcPct val="20000"/>
              </a:spcBef>
              <a:buFontTx/>
              <a:buChar char="•"/>
              <a:defRPr/>
            </a:pPr>
            <a:r>
              <a:rPr lang="en-GB" sz="1200" kern="0" dirty="0" smtClean="0">
                <a:latin typeface="Comic Sans MS" pitchFamily="66" charset="0"/>
                <a:cs typeface="+mn-cs"/>
              </a:rPr>
              <a:t>Examine in detail one example of their work and explain why you have chosen it</a:t>
            </a:r>
            <a:endParaRPr lang="en-GB" sz="1200" kern="0" dirty="0">
              <a:latin typeface="Comic Sans MS" pitchFamily="66" charset="0"/>
              <a:cs typeface="+mn-cs"/>
            </a:endParaRPr>
          </a:p>
          <a:p>
            <a:pPr marL="357188" indent="-357188" defTabSz="957263">
              <a:spcBef>
                <a:spcPct val="20000"/>
              </a:spcBef>
              <a:buFontTx/>
              <a:buChar char="•"/>
              <a:defRPr/>
            </a:pPr>
            <a:r>
              <a:rPr lang="en-GB" sz="1200" kern="0" dirty="0">
                <a:latin typeface="Comic Sans MS" pitchFamily="66" charset="0"/>
                <a:cs typeface="+mn-cs"/>
              </a:rPr>
              <a:t>What do you think about her / his design style</a:t>
            </a:r>
            <a:r>
              <a:rPr lang="en-GB" sz="1200" kern="0" dirty="0" smtClean="0">
                <a:latin typeface="Comic Sans MS" pitchFamily="66" charset="0"/>
                <a:cs typeface="+mn-cs"/>
              </a:rPr>
              <a:t>?</a:t>
            </a:r>
          </a:p>
          <a:p>
            <a:pPr marL="357188" indent="-357188" defTabSz="957263">
              <a:spcBef>
                <a:spcPct val="20000"/>
              </a:spcBef>
              <a:buFontTx/>
              <a:buChar char="•"/>
              <a:defRPr/>
            </a:pPr>
            <a:r>
              <a:rPr lang="en-GB" sz="1200" kern="0" dirty="0" smtClean="0">
                <a:latin typeface="Comic Sans MS" pitchFamily="66" charset="0"/>
                <a:cs typeface="+mn-cs"/>
              </a:rPr>
              <a:t>Explain how you could further develop the design to enhance the aesthetics / function / ergonomics</a:t>
            </a:r>
            <a:endParaRPr lang="en-GB" sz="1200" kern="0" dirty="0">
              <a:latin typeface="Comic Sans MS" pitchFamily="66" charset="0"/>
              <a:cs typeface="+mn-cs"/>
            </a:endParaRPr>
          </a:p>
          <a:p>
            <a:pPr marL="357188" indent="-357188" defTabSz="957263">
              <a:spcBef>
                <a:spcPct val="20000"/>
              </a:spcBef>
              <a:buFontTx/>
              <a:buChar char="•"/>
              <a:defRPr/>
            </a:pPr>
            <a:endParaRPr lang="en-GB" sz="1200" kern="0" dirty="0">
              <a:latin typeface="Comic Sans MS" pitchFamily="66" charset="0"/>
              <a:cs typeface="+mn-cs"/>
            </a:endParaRPr>
          </a:p>
          <a:p>
            <a:pPr marL="357188" indent="-357188" defTabSz="957263">
              <a:spcBef>
                <a:spcPct val="20000"/>
              </a:spcBef>
              <a:buFontTx/>
              <a:buChar char="•"/>
              <a:defRPr/>
            </a:pPr>
            <a:r>
              <a:rPr lang="en-GB" sz="1200" b="1" kern="0" dirty="0">
                <a:latin typeface="Comic Sans MS" pitchFamily="66" charset="0"/>
                <a:cs typeface="+mn-cs"/>
              </a:rPr>
              <a:t>How should I present it?</a:t>
            </a:r>
          </a:p>
          <a:p>
            <a:pPr marL="357188" indent="-357188" defTabSz="957263">
              <a:spcBef>
                <a:spcPct val="20000"/>
              </a:spcBef>
              <a:buFontTx/>
              <a:buChar char="•"/>
              <a:defRPr/>
            </a:pPr>
            <a:r>
              <a:rPr lang="en-GB" sz="1200" kern="0" dirty="0">
                <a:latin typeface="Comic Sans MS" pitchFamily="66" charset="0"/>
                <a:cs typeface="+mn-cs"/>
              </a:rPr>
              <a:t>On A4 paper</a:t>
            </a:r>
          </a:p>
          <a:p>
            <a:pPr marL="357188" indent="-357188" defTabSz="957263">
              <a:spcBef>
                <a:spcPct val="20000"/>
              </a:spcBef>
              <a:buFontTx/>
              <a:buChar char="•"/>
              <a:defRPr/>
            </a:pPr>
            <a:r>
              <a:rPr lang="en-GB" sz="1200" kern="0" dirty="0">
                <a:latin typeface="Comic Sans MS" pitchFamily="66" charset="0"/>
                <a:cs typeface="+mn-cs"/>
              </a:rPr>
              <a:t>Remember a title and any sub-titles</a:t>
            </a:r>
          </a:p>
          <a:p>
            <a:pPr marL="357188" indent="-357188" defTabSz="957263">
              <a:spcBef>
                <a:spcPct val="20000"/>
              </a:spcBef>
              <a:buFontTx/>
              <a:buChar char="•"/>
              <a:defRPr/>
            </a:pPr>
            <a:r>
              <a:rPr lang="en-GB" sz="1200" kern="0" dirty="0">
                <a:latin typeface="Comic Sans MS" pitchFamily="66" charset="0"/>
                <a:cs typeface="+mn-cs"/>
              </a:rPr>
              <a:t>Remember to support your written work with some images</a:t>
            </a:r>
          </a:p>
          <a:p>
            <a:pPr marL="357188" indent="-357188" defTabSz="957263">
              <a:spcBef>
                <a:spcPct val="20000"/>
              </a:spcBef>
              <a:buFontTx/>
              <a:buChar char="•"/>
              <a:defRPr/>
            </a:pPr>
            <a:r>
              <a:rPr lang="en-GB" sz="1200" kern="0" dirty="0">
                <a:latin typeface="Comic Sans MS" pitchFamily="66" charset="0"/>
                <a:cs typeface="+mn-cs"/>
              </a:rPr>
              <a:t>Remember to put your name on your work</a:t>
            </a:r>
          </a:p>
        </p:txBody>
      </p:sp>
      <p:sp>
        <p:nvSpPr>
          <p:cNvPr id="10" name=" 3"/>
          <p:cNvSpPr/>
          <p:nvPr/>
        </p:nvSpPr>
        <p:spPr>
          <a:xfrm>
            <a:off x="416497" y="2338034"/>
            <a:ext cx="1030498" cy="1018958"/>
          </a:xfrm>
          <a:prstGeom prst="gear9">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495300" y="274638"/>
            <a:ext cx="8915400" cy="582612"/>
          </a:xfrm>
        </p:spPr>
        <p:txBody>
          <a:bodyPr/>
          <a:lstStyle/>
          <a:p>
            <a:pPr algn="l" eaLnBrk="1" hangingPunct="1"/>
            <a:r>
              <a:rPr lang="en-GB" sz="1600" b="1" smtClean="0">
                <a:latin typeface="Comic Sans MS" pitchFamily="66" charset="0"/>
              </a:rPr>
              <a:t>Homework – when completed stick over this page</a:t>
            </a:r>
          </a:p>
        </p:txBody>
      </p:sp>
      <p:sp>
        <p:nvSpPr>
          <p:cNvPr id="19458" name="TextBox 3"/>
          <p:cNvSpPr txBox="1">
            <a:spLocks noChangeArrowheads="1"/>
          </p:cNvSpPr>
          <p:nvPr/>
        </p:nvSpPr>
        <p:spPr bwMode="auto">
          <a:xfrm>
            <a:off x="9096376" y="142877"/>
            <a:ext cx="809626" cy="584775"/>
          </a:xfrm>
          <a:prstGeom prst="rect">
            <a:avLst/>
          </a:prstGeom>
          <a:noFill/>
          <a:ln w="9525">
            <a:noFill/>
            <a:miter lim="800000"/>
            <a:headEnd/>
            <a:tailEnd/>
          </a:ln>
        </p:spPr>
        <p:txBody>
          <a:bodyPr>
            <a:spAutoFit/>
          </a:bodyPr>
          <a:lstStyle/>
          <a:p>
            <a:r>
              <a:rPr lang="en-GB" sz="3200" b="1" dirty="0" smtClean="0"/>
              <a:t>1</a:t>
            </a:r>
            <a:endParaRPr lang="en-US" sz="3200" b="1" dirty="0"/>
          </a:p>
        </p:txBody>
      </p:sp>
      <p:sp>
        <p:nvSpPr>
          <p:cNvPr id="19459" name="Rectangle 6"/>
          <p:cNvSpPr>
            <a:spLocks noChangeArrowheads="1"/>
          </p:cNvSpPr>
          <p:nvPr/>
        </p:nvSpPr>
        <p:spPr bwMode="auto">
          <a:xfrm>
            <a:off x="200029" y="5661028"/>
            <a:ext cx="9577387" cy="1008063"/>
          </a:xfrm>
          <a:prstGeom prst="rect">
            <a:avLst/>
          </a:prstGeom>
          <a:solidFill>
            <a:schemeClr val="bg1"/>
          </a:solidFill>
          <a:ln w="9525">
            <a:noFill/>
            <a:miter lim="800000"/>
            <a:headEnd/>
            <a:tailEnd/>
          </a:ln>
        </p:spPr>
        <p:txBody>
          <a:bodyPr wrap="none" anchor="ctr"/>
          <a:lstStyle/>
          <a:p>
            <a:endParaRPr lang="en-US"/>
          </a:p>
        </p:txBody>
      </p:sp>
      <p:sp>
        <p:nvSpPr>
          <p:cNvPr id="19460" name="Rectangle 7"/>
          <p:cNvSpPr>
            <a:spLocks noChangeArrowheads="1"/>
          </p:cNvSpPr>
          <p:nvPr/>
        </p:nvSpPr>
        <p:spPr bwMode="auto">
          <a:xfrm>
            <a:off x="128589" y="4941888"/>
            <a:ext cx="9648825" cy="172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9461" name="Text Box 5"/>
          <p:cNvSpPr txBox="1">
            <a:spLocks noChangeArrowheads="1"/>
          </p:cNvSpPr>
          <p:nvPr/>
        </p:nvSpPr>
        <p:spPr bwMode="auto">
          <a:xfrm>
            <a:off x="200025" y="5065716"/>
            <a:ext cx="9505950" cy="1400383"/>
          </a:xfrm>
          <a:prstGeom prst="rect">
            <a:avLst/>
          </a:prstGeom>
          <a:noFill/>
          <a:ln w="9525">
            <a:noFill/>
            <a:miter lim="800000"/>
            <a:headEnd/>
            <a:tailEnd/>
          </a:ln>
        </p:spPr>
        <p:txBody>
          <a:bodyPr>
            <a:spAutoFit/>
          </a:bodyPr>
          <a:lstStyle/>
          <a:p>
            <a:pPr>
              <a:spcBef>
                <a:spcPct val="50000"/>
              </a:spcBef>
            </a:pPr>
            <a:r>
              <a:rPr lang="en-GB" sz="1000" b="1">
                <a:latin typeface="Comic Sans MS" pitchFamily="66" charset="0"/>
              </a:rPr>
              <a:t>Homework Success Criteria</a:t>
            </a:r>
          </a:p>
          <a:p>
            <a:pPr>
              <a:spcBef>
                <a:spcPct val="50000"/>
              </a:spcBef>
            </a:pPr>
            <a:r>
              <a:rPr lang="en-GB" sz="1000">
                <a:latin typeface="Comic Sans MS" pitchFamily="66" charset="0"/>
              </a:rPr>
              <a:t>A – You have followed and included </a:t>
            </a:r>
            <a:r>
              <a:rPr lang="en-GB" sz="1000" u="sng">
                <a:latin typeface="Comic Sans MS" pitchFamily="66" charset="0"/>
              </a:rPr>
              <a:t>all</a:t>
            </a:r>
            <a:r>
              <a:rPr lang="en-GB" sz="1000">
                <a:latin typeface="Comic Sans MS" pitchFamily="66" charset="0"/>
              </a:rPr>
              <a:t> of the “things to include” and presented your work </a:t>
            </a:r>
            <a:r>
              <a:rPr lang="en-GB" sz="1000" u="sng">
                <a:latin typeface="Comic Sans MS" pitchFamily="66" charset="0"/>
              </a:rPr>
              <a:t>very</a:t>
            </a:r>
            <a:r>
              <a:rPr lang="en-GB" sz="1000">
                <a:latin typeface="Comic Sans MS" pitchFamily="66" charset="0"/>
              </a:rPr>
              <a:t> well by using titles, sub titles and images or drawings to support your written work. All written work </a:t>
            </a:r>
            <a:r>
              <a:rPr lang="en-GB" sz="1000" u="sng">
                <a:latin typeface="Comic Sans MS" pitchFamily="66" charset="0"/>
              </a:rPr>
              <a:t>must</a:t>
            </a:r>
            <a:r>
              <a:rPr lang="en-GB" sz="1000">
                <a:latin typeface="Comic Sans MS" pitchFamily="66" charset="0"/>
              </a:rPr>
              <a:t> be in your own words and include your </a:t>
            </a:r>
            <a:r>
              <a:rPr lang="en-GB" sz="1000" u="sng">
                <a:latin typeface="Comic Sans MS" pitchFamily="66" charset="0"/>
              </a:rPr>
              <a:t>own opinions</a:t>
            </a:r>
            <a:r>
              <a:rPr lang="en-GB" sz="1000">
                <a:latin typeface="Comic Sans MS" pitchFamily="66" charset="0"/>
              </a:rPr>
              <a:t>.</a:t>
            </a:r>
          </a:p>
          <a:p>
            <a:pPr>
              <a:spcBef>
                <a:spcPct val="50000"/>
              </a:spcBef>
            </a:pPr>
            <a:r>
              <a:rPr lang="en-GB" sz="1000">
                <a:latin typeface="Comic Sans MS" pitchFamily="66" charset="0"/>
              </a:rPr>
              <a:t>B- You have followed and included </a:t>
            </a:r>
            <a:r>
              <a:rPr lang="en-GB" sz="1000" u="sng">
                <a:latin typeface="Comic Sans MS" pitchFamily="66" charset="0"/>
              </a:rPr>
              <a:t>some</a:t>
            </a:r>
            <a:r>
              <a:rPr lang="en-GB" sz="1000">
                <a:latin typeface="Comic Sans MS" pitchFamily="66" charset="0"/>
              </a:rPr>
              <a:t> of the “things to include” and presented your work well by using a title and images or drawings to support your written work. All written work must be in your own words.</a:t>
            </a:r>
          </a:p>
          <a:p>
            <a:pPr>
              <a:spcBef>
                <a:spcPct val="50000"/>
              </a:spcBef>
            </a:pPr>
            <a:r>
              <a:rPr lang="en-GB" sz="1000">
                <a:latin typeface="Comic Sans MS" pitchFamily="66" charset="0"/>
              </a:rPr>
              <a:t>C – You have followed and included </a:t>
            </a:r>
            <a:r>
              <a:rPr lang="en-GB" sz="1000" u="sng">
                <a:latin typeface="Comic Sans MS" pitchFamily="66" charset="0"/>
              </a:rPr>
              <a:t>few</a:t>
            </a:r>
            <a:r>
              <a:rPr lang="en-GB" sz="1000">
                <a:latin typeface="Comic Sans MS" pitchFamily="66" charset="0"/>
              </a:rPr>
              <a:t> of the “things to include”. Your work may not be presented appropriately as it will be missing titles, sub titles or your name. There will be lots of information that is copied and pasted from the internet with no opinions of your own</a:t>
            </a:r>
          </a:p>
        </p:txBody>
      </p:sp>
      <p:sp>
        <p:nvSpPr>
          <p:cNvPr id="8" name="Rectangle 3"/>
          <p:cNvSpPr txBox="1">
            <a:spLocks noChangeArrowheads="1"/>
          </p:cNvSpPr>
          <p:nvPr/>
        </p:nvSpPr>
        <p:spPr bwMode="auto">
          <a:xfrm>
            <a:off x="1496618" y="764704"/>
            <a:ext cx="7914084" cy="5218113"/>
          </a:xfrm>
          <a:prstGeom prst="rect">
            <a:avLst/>
          </a:prstGeom>
          <a:noFill/>
          <a:ln w="9525">
            <a:noFill/>
            <a:miter lim="800000"/>
            <a:headEnd/>
            <a:tailEnd/>
          </a:ln>
        </p:spPr>
        <p:txBody>
          <a:bodyPr lIns="95782" tIns="47891" rIns="95782" bIns="47891"/>
          <a:lstStyle/>
          <a:p>
            <a:pPr marL="357188" indent="-357188" defTabSz="957263">
              <a:spcBef>
                <a:spcPct val="20000"/>
              </a:spcBef>
              <a:defRPr/>
            </a:pPr>
            <a:r>
              <a:rPr lang="en-GB" sz="1200" kern="0" dirty="0">
                <a:latin typeface="Comic Sans MS" pitchFamily="66" charset="0"/>
                <a:cs typeface="+mn-cs"/>
              </a:rPr>
              <a:t>In Design and Technology we would like you to understand and appreciate </a:t>
            </a:r>
            <a:r>
              <a:rPr lang="en-GB" sz="1200" kern="0" dirty="0" smtClean="0">
                <a:latin typeface="Comic Sans MS" pitchFamily="66" charset="0"/>
                <a:cs typeface="+mn-cs"/>
              </a:rPr>
              <a:t>Iconic Product Designs</a:t>
            </a:r>
            <a:endParaRPr lang="en-GB" sz="1200" kern="0" dirty="0">
              <a:latin typeface="Comic Sans MS" pitchFamily="66" charset="0"/>
              <a:cs typeface="+mn-cs"/>
            </a:endParaRPr>
          </a:p>
          <a:p>
            <a:pPr marL="357188" indent="-357188" defTabSz="957263">
              <a:spcBef>
                <a:spcPct val="20000"/>
              </a:spcBef>
              <a:buFontTx/>
              <a:buChar char="•"/>
              <a:defRPr/>
            </a:pPr>
            <a:endParaRPr lang="en-GB" sz="1200" kern="0" dirty="0">
              <a:latin typeface="Comic Sans MS" pitchFamily="66" charset="0"/>
              <a:cs typeface="+mn-cs"/>
            </a:endParaRPr>
          </a:p>
          <a:p>
            <a:pPr marL="357188" indent="-357188" defTabSz="957263">
              <a:spcBef>
                <a:spcPct val="20000"/>
              </a:spcBef>
              <a:buFontTx/>
              <a:buChar char="•"/>
              <a:defRPr/>
            </a:pPr>
            <a:endParaRPr lang="en-GB" sz="1200" kern="0" dirty="0">
              <a:latin typeface="Comic Sans MS" pitchFamily="66" charset="0"/>
              <a:cs typeface="+mn-cs"/>
            </a:endParaRPr>
          </a:p>
          <a:p>
            <a:pPr marL="357188" indent="-357188" defTabSz="957263">
              <a:spcBef>
                <a:spcPct val="20000"/>
              </a:spcBef>
              <a:buFontTx/>
              <a:buChar char="•"/>
              <a:defRPr/>
            </a:pPr>
            <a:r>
              <a:rPr lang="en-GB" sz="1200" b="1" kern="0" dirty="0">
                <a:latin typeface="Comic Sans MS" pitchFamily="66" charset="0"/>
                <a:cs typeface="+mn-cs"/>
              </a:rPr>
              <a:t>Task: </a:t>
            </a:r>
            <a:r>
              <a:rPr lang="en-GB" sz="1200" kern="0" dirty="0">
                <a:latin typeface="Comic Sans MS" pitchFamily="66" charset="0"/>
                <a:cs typeface="+mn-cs"/>
              </a:rPr>
              <a:t>You are to complete a profile on </a:t>
            </a:r>
            <a:r>
              <a:rPr lang="en-GB" sz="1200" kern="0" dirty="0" smtClean="0">
                <a:latin typeface="Comic Sans MS" pitchFamily="66" charset="0"/>
                <a:cs typeface="+mn-cs"/>
              </a:rPr>
              <a:t>your chosen Iconic Design</a:t>
            </a:r>
            <a:endParaRPr lang="en-GB" sz="1200" kern="0" dirty="0">
              <a:latin typeface="Comic Sans MS" pitchFamily="66" charset="0"/>
              <a:cs typeface="+mn-cs"/>
            </a:endParaRPr>
          </a:p>
          <a:p>
            <a:pPr marL="357188" indent="-357188" defTabSz="957263">
              <a:spcBef>
                <a:spcPct val="20000"/>
              </a:spcBef>
              <a:buFontTx/>
              <a:buChar char="•"/>
              <a:defRPr/>
            </a:pPr>
            <a:endParaRPr lang="en-GB" sz="1200" kern="0" dirty="0">
              <a:latin typeface="Comic Sans MS" pitchFamily="66" charset="0"/>
              <a:cs typeface="+mn-cs"/>
            </a:endParaRPr>
          </a:p>
          <a:p>
            <a:pPr marL="357188" indent="-357188" defTabSz="957263">
              <a:spcBef>
                <a:spcPct val="20000"/>
              </a:spcBef>
              <a:buFontTx/>
              <a:buChar char="•"/>
              <a:defRPr/>
            </a:pPr>
            <a:r>
              <a:rPr lang="en-GB" sz="1200" b="1" kern="0" dirty="0">
                <a:latin typeface="Comic Sans MS" pitchFamily="66" charset="0"/>
                <a:cs typeface="+mn-cs"/>
              </a:rPr>
              <a:t>Things to include: </a:t>
            </a:r>
          </a:p>
          <a:p>
            <a:pPr marL="357188" indent="-357188" defTabSz="957263">
              <a:spcBef>
                <a:spcPct val="20000"/>
              </a:spcBef>
              <a:buFontTx/>
              <a:buChar char="•"/>
              <a:defRPr/>
            </a:pPr>
            <a:r>
              <a:rPr lang="en-GB" sz="1200" kern="0" dirty="0" smtClean="0">
                <a:latin typeface="Comic Sans MS" pitchFamily="66" charset="0"/>
                <a:cs typeface="+mn-cs"/>
              </a:rPr>
              <a:t>What is the product?</a:t>
            </a:r>
          </a:p>
          <a:p>
            <a:pPr marL="357188" indent="-357188" defTabSz="957263">
              <a:spcBef>
                <a:spcPct val="20000"/>
              </a:spcBef>
              <a:buFontTx/>
              <a:buChar char="•"/>
              <a:defRPr/>
            </a:pPr>
            <a:r>
              <a:rPr lang="en-GB" sz="1200" kern="0" dirty="0" smtClean="0">
                <a:latin typeface="Comic Sans MS" pitchFamily="66" charset="0"/>
                <a:cs typeface="+mn-cs"/>
              </a:rPr>
              <a:t>Why did you choose the product?</a:t>
            </a:r>
          </a:p>
          <a:p>
            <a:pPr marL="357188" indent="-357188" defTabSz="957263">
              <a:spcBef>
                <a:spcPct val="20000"/>
              </a:spcBef>
              <a:buFontTx/>
              <a:buChar char="•"/>
              <a:defRPr/>
            </a:pPr>
            <a:r>
              <a:rPr lang="en-GB" sz="1200" kern="0" dirty="0" smtClean="0">
                <a:latin typeface="Comic Sans MS" pitchFamily="66" charset="0"/>
                <a:cs typeface="+mn-cs"/>
              </a:rPr>
              <a:t>Why do you think it is a DESIGN ICON?</a:t>
            </a:r>
            <a:endParaRPr lang="en-GB" sz="1200" kern="0" dirty="0">
              <a:latin typeface="Comic Sans MS" pitchFamily="66" charset="0"/>
              <a:cs typeface="+mn-cs"/>
            </a:endParaRPr>
          </a:p>
          <a:p>
            <a:pPr marL="357188" indent="-357188" defTabSz="957263">
              <a:spcBef>
                <a:spcPct val="20000"/>
              </a:spcBef>
              <a:buFontTx/>
              <a:buChar char="•"/>
              <a:defRPr/>
            </a:pPr>
            <a:r>
              <a:rPr lang="en-GB" sz="1200" kern="0" dirty="0" smtClean="0">
                <a:latin typeface="Comic Sans MS" pitchFamily="66" charset="0"/>
                <a:cs typeface="+mn-cs"/>
              </a:rPr>
              <a:t>Wh</a:t>
            </a:r>
            <a:r>
              <a:rPr lang="en-GB" sz="1200" kern="0" dirty="0" smtClean="0">
                <a:latin typeface="Comic Sans MS" pitchFamily="66" charset="0"/>
                <a:cs typeface="+mn-cs"/>
              </a:rPr>
              <a:t>o is the designer or company that designed it?</a:t>
            </a:r>
            <a:endParaRPr lang="en-GB" sz="1200" kern="0" dirty="0">
              <a:latin typeface="Comic Sans MS" pitchFamily="66" charset="0"/>
              <a:cs typeface="+mn-cs"/>
            </a:endParaRPr>
          </a:p>
          <a:p>
            <a:pPr marL="357188" indent="-357188" defTabSz="957263">
              <a:spcBef>
                <a:spcPct val="20000"/>
              </a:spcBef>
              <a:buFontTx/>
              <a:buChar char="•"/>
              <a:defRPr/>
            </a:pPr>
            <a:r>
              <a:rPr lang="en-GB" sz="1200" kern="0" dirty="0">
                <a:latin typeface="Comic Sans MS" pitchFamily="66" charset="0"/>
                <a:cs typeface="+mn-cs"/>
              </a:rPr>
              <a:t>What do you think </a:t>
            </a:r>
            <a:r>
              <a:rPr lang="en-GB" sz="1200" kern="0" dirty="0" smtClean="0">
                <a:latin typeface="Comic Sans MS" pitchFamily="66" charset="0"/>
                <a:cs typeface="+mn-cs"/>
              </a:rPr>
              <a:t>about the FORM of the product?</a:t>
            </a:r>
            <a:endParaRPr lang="en-GB" sz="1200" kern="0" dirty="0" smtClean="0">
              <a:latin typeface="Comic Sans MS" pitchFamily="66" charset="0"/>
              <a:cs typeface="+mn-cs"/>
            </a:endParaRPr>
          </a:p>
          <a:p>
            <a:pPr marL="357188" indent="-357188" defTabSz="957263">
              <a:spcBef>
                <a:spcPct val="20000"/>
              </a:spcBef>
              <a:buFontTx/>
              <a:buChar char="•"/>
              <a:defRPr/>
            </a:pPr>
            <a:r>
              <a:rPr lang="en-GB" sz="1200" kern="0" dirty="0" smtClean="0">
                <a:latin typeface="Comic Sans MS" pitchFamily="66" charset="0"/>
                <a:cs typeface="+mn-cs"/>
              </a:rPr>
              <a:t>What do you think about the FUNCTION </a:t>
            </a:r>
            <a:r>
              <a:rPr lang="en-GB" sz="1200" kern="0" dirty="0" smtClean="0">
                <a:latin typeface="Comic Sans MS" pitchFamily="66" charset="0"/>
                <a:cs typeface="+mn-cs"/>
              </a:rPr>
              <a:t>of the product?</a:t>
            </a:r>
            <a:endParaRPr lang="en-GB" sz="1200" kern="0" dirty="0">
              <a:latin typeface="Comic Sans MS" pitchFamily="66" charset="0"/>
              <a:cs typeface="+mn-cs"/>
            </a:endParaRPr>
          </a:p>
          <a:p>
            <a:pPr marL="357188" indent="-357188" defTabSz="957263">
              <a:spcBef>
                <a:spcPct val="20000"/>
              </a:spcBef>
              <a:buFontTx/>
              <a:buChar char="•"/>
              <a:defRPr/>
            </a:pPr>
            <a:endParaRPr lang="en-GB" sz="1200" kern="0" dirty="0">
              <a:latin typeface="Comic Sans MS" pitchFamily="66" charset="0"/>
              <a:cs typeface="+mn-cs"/>
            </a:endParaRPr>
          </a:p>
          <a:p>
            <a:pPr marL="357188" indent="-357188" defTabSz="957263">
              <a:spcBef>
                <a:spcPct val="20000"/>
              </a:spcBef>
              <a:buFontTx/>
              <a:buChar char="•"/>
              <a:defRPr/>
            </a:pPr>
            <a:r>
              <a:rPr lang="en-GB" sz="1200" b="1" kern="0" dirty="0">
                <a:latin typeface="Comic Sans MS" pitchFamily="66" charset="0"/>
                <a:cs typeface="+mn-cs"/>
              </a:rPr>
              <a:t>How should I present it?</a:t>
            </a:r>
          </a:p>
          <a:p>
            <a:pPr marL="357188" indent="-357188" defTabSz="957263">
              <a:spcBef>
                <a:spcPct val="20000"/>
              </a:spcBef>
              <a:buFontTx/>
              <a:buChar char="•"/>
              <a:defRPr/>
            </a:pPr>
            <a:r>
              <a:rPr lang="en-GB" sz="1200" kern="0" dirty="0">
                <a:latin typeface="Comic Sans MS" pitchFamily="66" charset="0"/>
                <a:cs typeface="+mn-cs"/>
              </a:rPr>
              <a:t>On A4 paper</a:t>
            </a:r>
          </a:p>
          <a:p>
            <a:pPr marL="357188" indent="-357188" defTabSz="957263">
              <a:spcBef>
                <a:spcPct val="20000"/>
              </a:spcBef>
              <a:buFontTx/>
              <a:buChar char="•"/>
              <a:defRPr/>
            </a:pPr>
            <a:r>
              <a:rPr lang="en-GB" sz="1200" kern="0" dirty="0">
                <a:latin typeface="Comic Sans MS" pitchFamily="66" charset="0"/>
                <a:cs typeface="+mn-cs"/>
              </a:rPr>
              <a:t>Remember a title and any sub-titles</a:t>
            </a:r>
          </a:p>
          <a:p>
            <a:pPr marL="357188" indent="-357188" defTabSz="957263">
              <a:spcBef>
                <a:spcPct val="20000"/>
              </a:spcBef>
              <a:buFontTx/>
              <a:buChar char="•"/>
              <a:defRPr/>
            </a:pPr>
            <a:r>
              <a:rPr lang="en-GB" sz="1200" kern="0" dirty="0">
                <a:latin typeface="Comic Sans MS" pitchFamily="66" charset="0"/>
                <a:cs typeface="+mn-cs"/>
              </a:rPr>
              <a:t>Remember to support your written work with some images</a:t>
            </a:r>
          </a:p>
          <a:p>
            <a:pPr marL="357188" indent="-357188" defTabSz="957263">
              <a:spcBef>
                <a:spcPct val="20000"/>
              </a:spcBef>
              <a:buFontTx/>
              <a:buChar char="•"/>
              <a:defRPr/>
            </a:pPr>
            <a:r>
              <a:rPr lang="en-GB" sz="1200" kern="0" dirty="0">
                <a:latin typeface="Comic Sans MS" pitchFamily="66" charset="0"/>
                <a:cs typeface="+mn-cs"/>
              </a:rPr>
              <a:t>Remember to put your name on your work</a:t>
            </a:r>
          </a:p>
        </p:txBody>
      </p:sp>
      <p:sp>
        <p:nvSpPr>
          <p:cNvPr id="10" name=" 3"/>
          <p:cNvSpPr/>
          <p:nvPr/>
        </p:nvSpPr>
        <p:spPr>
          <a:xfrm>
            <a:off x="416497" y="2338034"/>
            <a:ext cx="1030498" cy="1018958"/>
          </a:xfrm>
          <a:prstGeom prst="gear9">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465887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idx="4294967295"/>
          </p:nvPr>
        </p:nvSpPr>
        <p:spPr>
          <a:xfrm>
            <a:off x="272480" y="110084"/>
            <a:ext cx="8915400" cy="582612"/>
          </a:xfrm>
        </p:spPr>
        <p:txBody>
          <a:bodyPr/>
          <a:lstStyle/>
          <a:p>
            <a:pPr algn="l" eaLnBrk="1" hangingPunct="1"/>
            <a:r>
              <a:rPr lang="en-GB" sz="1600" b="1" dirty="0" smtClean="0">
                <a:latin typeface="Comic Sans MS" pitchFamily="66" charset="0"/>
              </a:rPr>
              <a:t>Homework – when completed stick over this page</a:t>
            </a:r>
          </a:p>
        </p:txBody>
      </p:sp>
      <p:sp>
        <p:nvSpPr>
          <p:cNvPr id="32771" name="Rectangle 8"/>
          <p:cNvSpPr>
            <a:spLocks noChangeArrowheads="1"/>
          </p:cNvSpPr>
          <p:nvPr/>
        </p:nvSpPr>
        <p:spPr bwMode="auto">
          <a:xfrm>
            <a:off x="200029" y="5661028"/>
            <a:ext cx="9577387" cy="1008063"/>
          </a:xfrm>
          <a:prstGeom prst="rect">
            <a:avLst/>
          </a:prstGeom>
          <a:solidFill>
            <a:schemeClr val="bg1"/>
          </a:solidFill>
          <a:ln w="9525">
            <a:noFill/>
            <a:miter lim="800000"/>
            <a:headEnd/>
            <a:tailEnd/>
          </a:ln>
        </p:spPr>
        <p:txBody>
          <a:bodyPr wrap="none" anchor="ctr"/>
          <a:lstStyle/>
          <a:p>
            <a:endParaRPr lang="en-US"/>
          </a:p>
        </p:txBody>
      </p:sp>
      <p:sp>
        <p:nvSpPr>
          <p:cNvPr id="32772" name="Rectangle 9"/>
          <p:cNvSpPr>
            <a:spLocks noChangeArrowheads="1"/>
          </p:cNvSpPr>
          <p:nvPr/>
        </p:nvSpPr>
        <p:spPr bwMode="auto">
          <a:xfrm>
            <a:off x="128589" y="4941888"/>
            <a:ext cx="9648825" cy="172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2773" name="Text Box 10"/>
          <p:cNvSpPr txBox="1">
            <a:spLocks noChangeArrowheads="1"/>
          </p:cNvSpPr>
          <p:nvPr/>
        </p:nvSpPr>
        <p:spPr bwMode="auto">
          <a:xfrm>
            <a:off x="200025" y="5065716"/>
            <a:ext cx="9505950" cy="1400383"/>
          </a:xfrm>
          <a:prstGeom prst="rect">
            <a:avLst/>
          </a:prstGeom>
          <a:noFill/>
          <a:ln w="9525">
            <a:noFill/>
            <a:miter lim="800000"/>
            <a:headEnd/>
            <a:tailEnd/>
          </a:ln>
        </p:spPr>
        <p:txBody>
          <a:bodyPr>
            <a:spAutoFit/>
          </a:bodyPr>
          <a:lstStyle/>
          <a:p>
            <a:pPr>
              <a:spcBef>
                <a:spcPct val="50000"/>
              </a:spcBef>
            </a:pPr>
            <a:r>
              <a:rPr lang="en-GB" sz="1000" b="1" dirty="0">
                <a:latin typeface="Comic Sans MS" pitchFamily="66" charset="0"/>
              </a:rPr>
              <a:t>Homework Success Criteria</a:t>
            </a:r>
          </a:p>
          <a:p>
            <a:pPr>
              <a:spcBef>
                <a:spcPct val="50000"/>
              </a:spcBef>
            </a:pPr>
            <a:r>
              <a:rPr lang="en-GB" sz="1000" dirty="0">
                <a:latin typeface="Comic Sans MS" pitchFamily="66" charset="0"/>
              </a:rPr>
              <a:t>+ You have followed and included </a:t>
            </a:r>
            <a:r>
              <a:rPr lang="en-GB" sz="1000" u="sng" dirty="0">
                <a:latin typeface="Comic Sans MS" pitchFamily="66" charset="0"/>
              </a:rPr>
              <a:t>all</a:t>
            </a:r>
            <a:r>
              <a:rPr lang="en-GB" sz="1000" dirty="0">
                <a:latin typeface="Comic Sans MS" pitchFamily="66" charset="0"/>
              </a:rPr>
              <a:t> of the “things to include” and presented your work </a:t>
            </a:r>
            <a:r>
              <a:rPr lang="en-GB" sz="1000" u="sng" dirty="0">
                <a:latin typeface="Comic Sans MS" pitchFamily="66" charset="0"/>
              </a:rPr>
              <a:t>very</a:t>
            </a:r>
            <a:r>
              <a:rPr lang="en-GB" sz="1000" dirty="0">
                <a:latin typeface="Comic Sans MS" pitchFamily="66" charset="0"/>
              </a:rPr>
              <a:t> well by using titles, sub titles and images or drawings to support your written work. All written work </a:t>
            </a:r>
            <a:r>
              <a:rPr lang="en-GB" sz="1000" u="sng" dirty="0">
                <a:latin typeface="Comic Sans MS" pitchFamily="66" charset="0"/>
              </a:rPr>
              <a:t>must</a:t>
            </a:r>
            <a:r>
              <a:rPr lang="en-GB" sz="1000" dirty="0">
                <a:latin typeface="Comic Sans MS" pitchFamily="66" charset="0"/>
              </a:rPr>
              <a:t> be in your own words and include your </a:t>
            </a:r>
            <a:r>
              <a:rPr lang="en-GB" sz="1000" u="sng" dirty="0">
                <a:latin typeface="Comic Sans MS" pitchFamily="66" charset="0"/>
              </a:rPr>
              <a:t>own opinions</a:t>
            </a:r>
            <a:r>
              <a:rPr lang="en-GB" sz="1000" dirty="0">
                <a:latin typeface="Comic Sans MS" pitchFamily="66" charset="0"/>
              </a:rPr>
              <a:t>.</a:t>
            </a:r>
          </a:p>
          <a:p>
            <a:pPr>
              <a:spcBef>
                <a:spcPct val="50000"/>
              </a:spcBef>
            </a:pPr>
            <a:r>
              <a:rPr lang="en-GB" sz="1000" dirty="0">
                <a:latin typeface="Comic Sans MS" pitchFamily="66" charset="0"/>
              </a:rPr>
              <a:t>= You have followed and included </a:t>
            </a:r>
            <a:r>
              <a:rPr lang="en-GB" sz="1000" u="sng" dirty="0">
                <a:latin typeface="Comic Sans MS" pitchFamily="66" charset="0"/>
              </a:rPr>
              <a:t>some</a:t>
            </a:r>
            <a:r>
              <a:rPr lang="en-GB" sz="1000" dirty="0">
                <a:latin typeface="Comic Sans MS" pitchFamily="66" charset="0"/>
              </a:rPr>
              <a:t> of the “things to include” and presented your work well by using a title and images or drawings to support your written work. All written work must be in your own words.</a:t>
            </a:r>
          </a:p>
          <a:p>
            <a:pPr>
              <a:spcBef>
                <a:spcPct val="50000"/>
              </a:spcBef>
            </a:pPr>
            <a:r>
              <a:rPr lang="en-GB" sz="1000" dirty="0">
                <a:latin typeface="Comic Sans MS" pitchFamily="66" charset="0"/>
              </a:rPr>
              <a:t>- You have followed and included </a:t>
            </a:r>
            <a:r>
              <a:rPr lang="en-GB" sz="1000" u="sng" dirty="0">
                <a:latin typeface="Comic Sans MS" pitchFamily="66" charset="0"/>
              </a:rPr>
              <a:t>few</a:t>
            </a:r>
            <a:r>
              <a:rPr lang="en-GB" sz="1000" dirty="0">
                <a:latin typeface="Comic Sans MS" pitchFamily="66" charset="0"/>
              </a:rPr>
              <a:t> of the “things to include”. Your work may not be presented appropriately as it will be missing titles, sub titles or your name. There will be lots of information that is copied and pasted from the internet with no opinions of your own</a:t>
            </a:r>
          </a:p>
        </p:txBody>
      </p:sp>
      <p:sp>
        <p:nvSpPr>
          <p:cNvPr id="8" name="Rectangle 3"/>
          <p:cNvSpPr txBox="1">
            <a:spLocks noChangeArrowheads="1"/>
          </p:cNvSpPr>
          <p:nvPr/>
        </p:nvSpPr>
        <p:spPr bwMode="auto">
          <a:xfrm>
            <a:off x="495300" y="536922"/>
            <a:ext cx="8915400" cy="5340350"/>
          </a:xfrm>
          <a:prstGeom prst="rect">
            <a:avLst/>
          </a:prstGeom>
          <a:noFill/>
          <a:ln w="9525">
            <a:noFill/>
            <a:miter lim="800000"/>
            <a:headEnd/>
            <a:tailEnd/>
          </a:ln>
        </p:spPr>
        <p:txBody>
          <a:bodyPr lIns="95782" tIns="47891" rIns="95782" bIns="47891"/>
          <a:lstStyle/>
          <a:p>
            <a:pPr marL="357188" indent="-357188" defTabSz="957263">
              <a:spcBef>
                <a:spcPct val="20000"/>
              </a:spcBef>
              <a:defRPr/>
            </a:pPr>
            <a:r>
              <a:rPr lang="en-GB" sz="1400" kern="0" dirty="0">
                <a:latin typeface="Comic Sans MS" pitchFamily="66" charset="0"/>
                <a:cs typeface="+mn-cs"/>
              </a:rPr>
              <a:t>In Product Design it is both interesting and helpful to examine the history of the product that you are designing and making. </a:t>
            </a:r>
          </a:p>
          <a:p>
            <a:pPr marL="357188" indent="-357188" defTabSz="957263">
              <a:spcBef>
                <a:spcPct val="20000"/>
              </a:spcBef>
              <a:buFontTx/>
              <a:buChar char="•"/>
              <a:defRPr/>
            </a:pPr>
            <a:endParaRPr lang="en-GB" sz="1400" kern="0" dirty="0">
              <a:latin typeface="Comic Sans MS" pitchFamily="66" charset="0"/>
              <a:cs typeface="+mn-cs"/>
            </a:endParaRPr>
          </a:p>
          <a:p>
            <a:pPr marL="357188" indent="-357188" defTabSz="957263">
              <a:spcBef>
                <a:spcPct val="20000"/>
              </a:spcBef>
              <a:buFontTx/>
              <a:buChar char="•"/>
              <a:defRPr/>
            </a:pPr>
            <a:r>
              <a:rPr lang="en-GB" sz="1400" b="1" kern="0" dirty="0">
                <a:latin typeface="Comic Sans MS" pitchFamily="66" charset="0"/>
                <a:cs typeface="+mn-cs"/>
              </a:rPr>
              <a:t>Task: </a:t>
            </a:r>
            <a:r>
              <a:rPr lang="en-GB" sz="1400" kern="0" dirty="0">
                <a:latin typeface="Comic Sans MS" pitchFamily="66" charset="0"/>
                <a:cs typeface="+mn-cs"/>
              </a:rPr>
              <a:t>Examine the technological advancements of playing music. Explore the history along a timeline from the gramophone – cassette tape – CD – MP3 players.</a:t>
            </a:r>
          </a:p>
          <a:p>
            <a:pPr marL="357188" indent="-357188" defTabSz="957263">
              <a:spcBef>
                <a:spcPct val="20000"/>
              </a:spcBef>
              <a:buFontTx/>
              <a:buChar char="•"/>
              <a:defRPr/>
            </a:pPr>
            <a:endParaRPr lang="en-GB" sz="1400" kern="0" dirty="0">
              <a:latin typeface="Comic Sans MS" pitchFamily="66" charset="0"/>
              <a:cs typeface="+mn-cs"/>
            </a:endParaRPr>
          </a:p>
          <a:p>
            <a:pPr marL="357188" indent="-357188" defTabSz="957263">
              <a:spcBef>
                <a:spcPct val="20000"/>
              </a:spcBef>
              <a:buFontTx/>
              <a:buChar char="•"/>
              <a:defRPr/>
            </a:pPr>
            <a:r>
              <a:rPr lang="en-GB" sz="1400" b="1" kern="0" dirty="0">
                <a:latin typeface="Comic Sans MS" pitchFamily="66" charset="0"/>
                <a:cs typeface="+mn-cs"/>
              </a:rPr>
              <a:t>Things to include: </a:t>
            </a:r>
          </a:p>
          <a:p>
            <a:pPr marL="357188" indent="-357188" defTabSz="957263">
              <a:spcBef>
                <a:spcPct val="20000"/>
              </a:spcBef>
              <a:buFontTx/>
              <a:buChar char="•"/>
              <a:defRPr/>
            </a:pPr>
            <a:r>
              <a:rPr lang="en-GB" sz="1400" kern="0" dirty="0">
                <a:latin typeface="Comic Sans MS" pitchFamily="66" charset="0"/>
                <a:cs typeface="+mn-cs"/>
              </a:rPr>
              <a:t>You need to collect images of device that play music and trace the history of playing music along a timeline.</a:t>
            </a:r>
          </a:p>
          <a:p>
            <a:pPr marL="357188" indent="-357188" defTabSz="957263">
              <a:spcBef>
                <a:spcPct val="20000"/>
              </a:spcBef>
              <a:buFontTx/>
              <a:buChar char="•"/>
              <a:defRPr/>
            </a:pPr>
            <a:r>
              <a:rPr lang="en-GB" sz="1400" kern="0" dirty="0">
                <a:latin typeface="Comic Sans MS" pitchFamily="66" charset="0"/>
                <a:cs typeface="+mn-cs"/>
              </a:rPr>
              <a:t>Write next to each what the key dates were and who were the key people who invented or were involved in each technological advancement in playing music</a:t>
            </a:r>
            <a:r>
              <a:rPr lang="en-GB" sz="1400" kern="0" dirty="0" smtClean="0">
                <a:latin typeface="Comic Sans MS" pitchFamily="66" charset="0"/>
                <a:cs typeface="+mn-cs"/>
              </a:rPr>
              <a:t>.</a:t>
            </a:r>
          </a:p>
          <a:p>
            <a:pPr marL="357188" indent="-357188" defTabSz="957263">
              <a:spcBef>
                <a:spcPct val="20000"/>
              </a:spcBef>
              <a:buFontTx/>
              <a:buChar char="•"/>
              <a:defRPr/>
            </a:pPr>
            <a:r>
              <a:rPr lang="en-GB" sz="1400" kern="0" dirty="0" smtClean="0">
                <a:latin typeface="Comic Sans MS" pitchFamily="66" charset="0"/>
                <a:cs typeface="+mn-cs"/>
              </a:rPr>
              <a:t>In your timeline predict what technology will be next for playing music.</a:t>
            </a:r>
          </a:p>
          <a:p>
            <a:pPr marL="357188" indent="-357188" defTabSz="957263">
              <a:spcBef>
                <a:spcPct val="20000"/>
              </a:spcBef>
              <a:buFontTx/>
              <a:buChar char="•"/>
              <a:defRPr/>
            </a:pPr>
            <a:endParaRPr lang="en-GB" sz="1400" kern="0" dirty="0">
              <a:latin typeface="Comic Sans MS" pitchFamily="66" charset="0"/>
              <a:cs typeface="+mn-cs"/>
            </a:endParaRPr>
          </a:p>
          <a:p>
            <a:pPr marL="357188" indent="-357188" defTabSz="957263">
              <a:spcBef>
                <a:spcPct val="20000"/>
              </a:spcBef>
              <a:buFontTx/>
              <a:buChar char="•"/>
              <a:defRPr/>
            </a:pPr>
            <a:r>
              <a:rPr lang="en-GB" sz="1400" b="1" kern="0" dirty="0">
                <a:latin typeface="Comic Sans MS" pitchFamily="66" charset="0"/>
                <a:cs typeface="+mn-cs"/>
              </a:rPr>
              <a:t>How should I present it?</a:t>
            </a:r>
          </a:p>
          <a:p>
            <a:pPr marL="357188" indent="-357188" defTabSz="957263">
              <a:spcBef>
                <a:spcPct val="20000"/>
              </a:spcBef>
              <a:buFontTx/>
              <a:buChar char="•"/>
              <a:defRPr/>
            </a:pPr>
            <a:r>
              <a:rPr lang="en-GB" sz="1400" kern="0" dirty="0">
                <a:latin typeface="Comic Sans MS" pitchFamily="66" charset="0"/>
                <a:cs typeface="+mn-cs"/>
              </a:rPr>
              <a:t>On A4 paper</a:t>
            </a:r>
          </a:p>
          <a:p>
            <a:pPr marL="357188" indent="-357188" defTabSz="957263">
              <a:spcBef>
                <a:spcPct val="20000"/>
              </a:spcBef>
              <a:buFontTx/>
              <a:buChar char="•"/>
              <a:defRPr/>
            </a:pPr>
            <a:r>
              <a:rPr lang="en-GB" sz="1400" kern="0" dirty="0">
                <a:latin typeface="Comic Sans MS" pitchFamily="66" charset="0"/>
                <a:cs typeface="+mn-cs"/>
              </a:rPr>
              <a:t>Remember a title and any sub-titles</a:t>
            </a:r>
          </a:p>
          <a:p>
            <a:pPr marL="357188" indent="-357188" defTabSz="957263">
              <a:spcBef>
                <a:spcPct val="20000"/>
              </a:spcBef>
              <a:buFontTx/>
              <a:buChar char="•"/>
              <a:defRPr/>
            </a:pPr>
            <a:r>
              <a:rPr lang="en-GB" sz="1400" kern="0" dirty="0">
                <a:latin typeface="Comic Sans MS" pitchFamily="66" charset="0"/>
                <a:cs typeface="+mn-cs"/>
              </a:rPr>
              <a:t>Remember to put your name on your work</a:t>
            </a:r>
          </a:p>
        </p:txBody>
      </p:sp>
      <p:pic>
        <p:nvPicPr>
          <p:cNvPr id="32775" name="Picture 2"/>
          <p:cNvPicPr>
            <a:picLocks noChangeAspect="1" noChangeArrowheads="1"/>
          </p:cNvPicPr>
          <p:nvPr/>
        </p:nvPicPr>
        <p:blipFill>
          <a:blip r:embed="rId2" cstate="print"/>
          <a:srcRect l="38272" t="44519" r="20621" b="33641"/>
          <a:stretch>
            <a:fillRect/>
          </a:stretch>
        </p:blipFill>
        <p:spPr bwMode="auto">
          <a:xfrm>
            <a:off x="4304928" y="3573016"/>
            <a:ext cx="4095750" cy="1223963"/>
          </a:xfrm>
          <a:prstGeom prst="rect">
            <a:avLst/>
          </a:prstGeom>
          <a:noFill/>
          <a:ln w="9525">
            <a:noFill/>
            <a:miter lim="800000"/>
            <a:headEnd/>
            <a:tailEnd/>
          </a:ln>
        </p:spPr>
      </p:pic>
      <p:sp>
        <p:nvSpPr>
          <p:cNvPr id="32778" name="TextBox 24"/>
          <p:cNvSpPr txBox="1">
            <a:spLocks noChangeArrowheads="1"/>
          </p:cNvSpPr>
          <p:nvPr/>
        </p:nvSpPr>
        <p:spPr bwMode="auto">
          <a:xfrm>
            <a:off x="8985250" y="142877"/>
            <a:ext cx="920750" cy="584775"/>
          </a:xfrm>
          <a:prstGeom prst="rect">
            <a:avLst/>
          </a:prstGeom>
          <a:noFill/>
          <a:ln w="9525">
            <a:noFill/>
            <a:miter lim="800000"/>
            <a:headEnd/>
            <a:tailEnd/>
          </a:ln>
        </p:spPr>
        <p:txBody>
          <a:bodyPr>
            <a:spAutoFit/>
          </a:bodyPr>
          <a:lstStyle/>
          <a:p>
            <a:r>
              <a:rPr lang="en-GB" sz="3200" b="1" dirty="0" smtClean="0"/>
              <a:t> 9</a:t>
            </a:r>
            <a:endParaRPr lang="en-US" sz="3200" b="1" dirty="0"/>
          </a:p>
        </p:txBody>
      </p:sp>
      <p:sp>
        <p:nvSpPr>
          <p:cNvPr id="9" name=" 3"/>
          <p:cNvSpPr/>
          <p:nvPr/>
        </p:nvSpPr>
        <p:spPr>
          <a:xfrm>
            <a:off x="8265368" y="3645024"/>
            <a:ext cx="1224136" cy="1210427"/>
          </a:xfrm>
          <a:prstGeom prst="gear9">
            <a:avLst/>
          </a:prstGeom>
          <a:noFill/>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0" name="TextBox 9"/>
          <p:cNvSpPr txBox="1"/>
          <p:nvPr/>
        </p:nvSpPr>
        <p:spPr>
          <a:xfrm>
            <a:off x="8625408" y="3924345"/>
            <a:ext cx="432048" cy="584775"/>
          </a:xfrm>
          <a:prstGeom prst="rect">
            <a:avLst/>
          </a:prstGeom>
          <a:noFill/>
        </p:spPr>
        <p:txBody>
          <a:bodyPr wrap="square" rtlCol="0">
            <a:spAutoFit/>
          </a:bodyPr>
          <a:lstStyle/>
          <a:p>
            <a:r>
              <a:rPr lang="en-GB" sz="3200" dirty="0" smtClean="0"/>
              <a:t>?</a:t>
            </a:r>
            <a:endParaRPr lang="en-GB"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8"/>
          <p:cNvSpPr txBox="1">
            <a:spLocks noChangeArrowheads="1"/>
          </p:cNvSpPr>
          <p:nvPr/>
        </p:nvSpPr>
        <p:spPr bwMode="auto">
          <a:xfrm>
            <a:off x="309567" y="214313"/>
            <a:ext cx="8675687" cy="523875"/>
          </a:xfrm>
          <a:prstGeom prst="rect">
            <a:avLst/>
          </a:prstGeom>
          <a:noFill/>
          <a:ln w="9525">
            <a:noFill/>
            <a:miter lim="800000"/>
            <a:headEnd/>
            <a:tailEnd/>
          </a:ln>
        </p:spPr>
        <p:txBody>
          <a:bodyPr>
            <a:spAutoFit/>
          </a:bodyPr>
          <a:lstStyle/>
          <a:p>
            <a:pPr marL="342900" indent="-342900">
              <a:buFontTx/>
              <a:buAutoNum type="alphaUcParenR"/>
            </a:pPr>
            <a:r>
              <a:rPr lang="en-GB" sz="1400" dirty="0">
                <a:latin typeface="Comic Sans MS" pitchFamily="66" charset="0"/>
              </a:rPr>
              <a:t>Identify each component on your circuit and write it in the </a:t>
            </a:r>
            <a:r>
              <a:rPr lang="en-GB" sz="1400" dirty="0" smtClean="0">
                <a:latin typeface="Comic Sans MS" pitchFamily="66" charset="0"/>
              </a:rPr>
              <a:t>box</a:t>
            </a:r>
            <a:endParaRPr lang="en-GB" sz="1400" dirty="0">
              <a:latin typeface="Comic Sans MS" pitchFamily="66" charset="0"/>
            </a:endParaRPr>
          </a:p>
          <a:p>
            <a:pPr marL="342900" indent="-342900">
              <a:buFontTx/>
              <a:buAutoNum type="alphaUcParenR"/>
            </a:pPr>
            <a:r>
              <a:rPr lang="en-GB" sz="1400" dirty="0">
                <a:latin typeface="Comic Sans MS" pitchFamily="66" charset="0"/>
              </a:rPr>
              <a:t>In the 3 boxes identify and write down what each of the 3 main components does in your circuit.</a:t>
            </a:r>
            <a:endParaRPr lang="en-US" sz="1400" dirty="0">
              <a:latin typeface="Comic Sans MS" pitchFamily="66" charset="0"/>
            </a:endParaRPr>
          </a:p>
        </p:txBody>
      </p:sp>
      <p:grpSp>
        <p:nvGrpSpPr>
          <p:cNvPr id="33" name="Group 32"/>
          <p:cNvGrpSpPr/>
          <p:nvPr/>
        </p:nvGrpSpPr>
        <p:grpSpPr>
          <a:xfrm>
            <a:off x="2936875" y="1125538"/>
            <a:ext cx="5774210" cy="4535710"/>
            <a:chOff x="2936875" y="1125538"/>
            <a:chExt cx="5040313" cy="3959225"/>
          </a:xfrm>
        </p:grpSpPr>
        <p:pic>
          <p:nvPicPr>
            <p:cNvPr id="27654" name="Picture 3"/>
            <p:cNvPicPr>
              <a:picLocks noChangeAspect="1" noChangeArrowheads="1"/>
            </p:cNvPicPr>
            <p:nvPr/>
          </p:nvPicPr>
          <p:blipFill>
            <a:blip r:embed="rId2" cstate="print"/>
            <a:srcRect l="33917" t="29919" r="25922" b="31441"/>
            <a:stretch>
              <a:fillRect/>
            </a:stretch>
          </p:blipFill>
          <p:spPr bwMode="auto">
            <a:xfrm>
              <a:off x="3008313" y="2276475"/>
              <a:ext cx="4968875" cy="2689225"/>
            </a:xfrm>
            <a:prstGeom prst="rect">
              <a:avLst/>
            </a:prstGeom>
            <a:noFill/>
            <a:ln w="9525">
              <a:noFill/>
              <a:miter lim="800000"/>
              <a:headEnd/>
              <a:tailEnd/>
            </a:ln>
          </p:spPr>
        </p:pic>
        <p:sp>
          <p:nvSpPr>
            <p:cNvPr id="27657" name="Rounded Rectangle 18"/>
            <p:cNvSpPr>
              <a:spLocks noChangeArrowheads="1"/>
            </p:cNvSpPr>
            <p:nvPr/>
          </p:nvSpPr>
          <p:spPr bwMode="auto">
            <a:xfrm>
              <a:off x="2936875" y="1628775"/>
              <a:ext cx="1368425" cy="360363"/>
            </a:xfrm>
            <a:prstGeom prst="roundRect">
              <a:avLst>
                <a:gd name="adj" fmla="val 16667"/>
              </a:avLst>
            </a:prstGeom>
            <a:noFill/>
            <a:ln w="38100" algn="ctr">
              <a:solidFill>
                <a:schemeClr val="tx1"/>
              </a:solidFill>
              <a:round/>
              <a:headEnd/>
              <a:tailEnd/>
            </a:ln>
          </p:spPr>
          <p:txBody>
            <a:bodyPr/>
            <a:lstStyle/>
            <a:p>
              <a:pPr algn="ctr" defTabSz="1279525"/>
              <a:endParaRPr lang="en-US" sz="1600"/>
            </a:p>
          </p:txBody>
        </p:sp>
        <p:cxnSp>
          <p:nvCxnSpPr>
            <p:cNvPr id="27658" name="Straight Arrow Connector 20"/>
            <p:cNvCxnSpPr>
              <a:cxnSpLocks noChangeShapeType="1"/>
            </p:cNvCxnSpPr>
            <p:nvPr/>
          </p:nvCxnSpPr>
          <p:spPr bwMode="auto">
            <a:xfrm>
              <a:off x="4160838" y="1989138"/>
              <a:ext cx="215900" cy="935037"/>
            </a:xfrm>
            <a:prstGeom prst="straightConnector1">
              <a:avLst/>
            </a:prstGeom>
            <a:noFill/>
            <a:ln w="38100" algn="ctr">
              <a:solidFill>
                <a:schemeClr val="tx1"/>
              </a:solidFill>
              <a:round/>
              <a:headEnd/>
              <a:tailEnd type="arrow" w="med" len="med"/>
            </a:ln>
          </p:spPr>
        </p:cxnSp>
        <p:sp>
          <p:nvSpPr>
            <p:cNvPr id="27659" name="Rounded Rectangle 25"/>
            <p:cNvSpPr>
              <a:spLocks noChangeArrowheads="1"/>
            </p:cNvSpPr>
            <p:nvPr/>
          </p:nvSpPr>
          <p:spPr bwMode="auto">
            <a:xfrm>
              <a:off x="4232275" y="1125538"/>
              <a:ext cx="1368425" cy="358775"/>
            </a:xfrm>
            <a:prstGeom prst="roundRect">
              <a:avLst>
                <a:gd name="adj" fmla="val 16667"/>
              </a:avLst>
            </a:prstGeom>
            <a:noFill/>
            <a:ln w="38100" algn="ctr">
              <a:solidFill>
                <a:schemeClr val="tx1"/>
              </a:solidFill>
              <a:round/>
              <a:headEnd/>
              <a:tailEnd/>
            </a:ln>
          </p:spPr>
          <p:txBody>
            <a:bodyPr/>
            <a:lstStyle/>
            <a:p>
              <a:pPr algn="ctr" defTabSz="1279525"/>
              <a:endParaRPr lang="en-US" sz="1600"/>
            </a:p>
          </p:txBody>
        </p:sp>
        <p:cxnSp>
          <p:nvCxnSpPr>
            <p:cNvPr id="27660" name="Straight Arrow Connector 26"/>
            <p:cNvCxnSpPr>
              <a:cxnSpLocks noChangeShapeType="1"/>
            </p:cNvCxnSpPr>
            <p:nvPr/>
          </p:nvCxnSpPr>
          <p:spPr bwMode="auto">
            <a:xfrm>
              <a:off x="4953000" y="1484313"/>
              <a:ext cx="71438" cy="1223962"/>
            </a:xfrm>
            <a:prstGeom prst="straightConnector1">
              <a:avLst/>
            </a:prstGeom>
            <a:noFill/>
            <a:ln w="38100" algn="ctr">
              <a:solidFill>
                <a:schemeClr val="tx1"/>
              </a:solidFill>
              <a:round/>
              <a:headEnd/>
              <a:tailEnd type="arrow" w="med" len="med"/>
            </a:ln>
          </p:spPr>
        </p:cxnSp>
        <p:sp>
          <p:nvSpPr>
            <p:cNvPr id="27661" name="Rounded Rectangle 28"/>
            <p:cNvSpPr>
              <a:spLocks noChangeArrowheads="1"/>
            </p:cNvSpPr>
            <p:nvPr/>
          </p:nvSpPr>
          <p:spPr bwMode="auto">
            <a:xfrm>
              <a:off x="5745163" y="1125538"/>
              <a:ext cx="1368425" cy="358775"/>
            </a:xfrm>
            <a:prstGeom prst="roundRect">
              <a:avLst>
                <a:gd name="adj" fmla="val 16667"/>
              </a:avLst>
            </a:prstGeom>
            <a:noFill/>
            <a:ln w="38100" algn="ctr">
              <a:solidFill>
                <a:schemeClr val="tx1"/>
              </a:solidFill>
              <a:round/>
              <a:headEnd/>
              <a:tailEnd/>
            </a:ln>
          </p:spPr>
          <p:txBody>
            <a:bodyPr/>
            <a:lstStyle/>
            <a:p>
              <a:pPr algn="ctr" defTabSz="1279525"/>
              <a:endParaRPr lang="en-US" sz="1600"/>
            </a:p>
          </p:txBody>
        </p:sp>
        <p:cxnSp>
          <p:nvCxnSpPr>
            <p:cNvPr id="27662" name="Straight Arrow Connector 29"/>
            <p:cNvCxnSpPr>
              <a:cxnSpLocks noChangeShapeType="1"/>
            </p:cNvCxnSpPr>
            <p:nvPr/>
          </p:nvCxnSpPr>
          <p:spPr bwMode="auto">
            <a:xfrm flipH="1">
              <a:off x="5745163" y="1484313"/>
              <a:ext cx="431800" cy="1296987"/>
            </a:xfrm>
            <a:prstGeom prst="straightConnector1">
              <a:avLst/>
            </a:prstGeom>
            <a:noFill/>
            <a:ln w="38100" algn="ctr">
              <a:solidFill>
                <a:schemeClr val="tx1"/>
              </a:solidFill>
              <a:round/>
              <a:headEnd/>
              <a:tailEnd type="arrow" w="med" len="med"/>
            </a:ln>
          </p:spPr>
        </p:cxnSp>
        <p:sp>
          <p:nvSpPr>
            <p:cNvPr id="27663" name="Rounded Rectangle 31"/>
            <p:cNvSpPr>
              <a:spLocks noChangeArrowheads="1"/>
            </p:cNvSpPr>
            <p:nvPr/>
          </p:nvSpPr>
          <p:spPr bwMode="auto">
            <a:xfrm>
              <a:off x="6321425" y="1700213"/>
              <a:ext cx="1368425" cy="360362"/>
            </a:xfrm>
            <a:prstGeom prst="roundRect">
              <a:avLst>
                <a:gd name="adj" fmla="val 16667"/>
              </a:avLst>
            </a:prstGeom>
            <a:noFill/>
            <a:ln w="38100" algn="ctr">
              <a:solidFill>
                <a:schemeClr val="tx1"/>
              </a:solidFill>
              <a:round/>
              <a:headEnd/>
              <a:tailEnd/>
            </a:ln>
          </p:spPr>
          <p:txBody>
            <a:bodyPr/>
            <a:lstStyle/>
            <a:p>
              <a:pPr algn="ctr" defTabSz="1279525"/>
              <a:endParaRPr lang="en-US" sz="1600"/>
            </a:p>
          </p:txBody>
        </p:sp>
        <p:cxnSp>
          <p:nvCxnSpPr>
            <p:cNvPr id="27664" name="Straight Arrow Connector 32"/>
            <p:cNvCxnSpPr>
              <a:cxnSpLocks noChangeShapeType="1"/>
            </p:cNvCxnSpPr>
            <p:nvPr/>
          </p:nvCxnSpPr>
          <p:spPr bwMode="auto">
            <a:xfrm>
              <a:off x="7400925" y="2060575"/>
              <a:ext cx="288925" cy="576263"/>
            </a:xfrm>
            <a:prstGeom prst="straightConnector1">
              <a:avLst/>
            </a:prstGeom>
            <a:noFill/>
            <a:ln w="38100" algn="ctr">
              <a:solidFill>
                <a:schemeClr val="tx1"/>
              </a:solidFill>
              <a:round/>
              <a:headEnd/>
              <a:tailEnd type="arrow" w="med" len="med"/>
            </a:ln>
          </p:spPr>
        </p:cxnSp>
        <p:sp>
          <p:nvSpPr>
            <p:cNvPr id="27665" name="Rounded Rectangle 34"/>
            <p:cNvSpPr>
              <a:spLocks noChangeArrowheads="1"/>
            </p:cNvSpPr>
            <p:nvPr/>
          </p:nvSpPr>
          <p:spPr bwMode="auto">
            <a:xfrm>
              <a:off x="5313363" y="4652963"/>
              <a:ext cx="2663825" cy="360362"/>
            </a:xfrm>
            <a:prstGeom prst="roundRect">
              <a:avLst>
                <a:gd name="adj" fmla="val 16667"/>
              </a:avLst>
            </a:prstGeom>
            <a:solidFill>
              <a:schemeClr val="bg1"/>
            </a:solidFill>
            <a:ln w="38100" algn="ctr">
              <a:noFill/>
              <a:round/>
              <a:headEnd/>
              <a:tailEnd/>
            </a:ln>
          </p:spPr>
          <p:txBody>
            <a:bodyPr/>
            <a:lstStyle/>
            <a:p>
              <a:pPr algn="ctr" defTabSz="1279525"/>
              <a:endParaRPr lang="en-US" sz="1600"/>
            </a:p>
          </p:txBody>
        </p:sp>
        <p:sp>
          <p:nvSpPr>
            <p:cNvPr id="27666" name="Rounded Rectangle 35"/>
            <p:cNvSpPr>
              <a:spLocks noChangeArrowheads="1"/>
            </p:cNvSpPr>
            <p:nvPr/>
          </p:nvSpPr>
          <p:spPr bwMode="auto">
            <a:xfrm>
              <a:off x="5457825" y="4292600"/>
              <a:ext cx="1943100" cy="360363"/>
            </a:xfrm>
            <a:prstGeom prst="roundRect">
              <a:avLst>
                <a:gd name="adj" fmla="val 16667"/>
              </a:avLst>
            </a:prstGeom>
            <a:solidFill>
              <a:schemeClr val="bg1"/>
            </a:solidFill>
            <a:ln w="38100" algn="ctr">
              <a:noFill/>
              <a:round/>
              <a:headEnd/>
              <a:tailEnd/>
            </a:ln>
          </p:spPr>
          <p:txBody>
            <a:bodyPr/>
            <a:lstStyle/>
            <a:p>
              <a:pPr algn="ctr" defTabSz="1279525"/>
              <a:endParaRPr lang="en-US" sz="1600"/>
            </a:p>
          </p:txBody>
        </p:sp>
        <p:sp>
          <p:nvSpPr>
            <p:cNvPr id="27667" name="Rounded Rectangle 36"/>
            <p:cNvSpPr>
              <a:spLocks noChangeArrowheads="1"/>
            </p:cNvSpPr>
            <p:nvPr/>
          </p:nvSpPr>
          <p:spPr bwMode="auto">
            <a:xfrm>
              <a:off x="3081338" y="2492375"/>
              <a:ext cx="1079500" cy="360363"/>
            </a:xfrm>
            <a:prstGeom prst="roundRect">
              <a:avLst>
                <a:gd name="adj" fmla="val 16667"/>
              </a:avLst>
            </a:prstGeom>
            <a:solidFill>
              <a:schemeClr val="bg1"/>
            </a:solidFill>
            <a:ln w="38100" algn="ctr">
              <a:noFill/>
              <a:round/>
              <a:headEnd/>
              <a:tailEnd/>
            </a:ln>
          </p:spPr>
          <p:txBody>
            <a:bodyPr/>
            <a:lstStyle/>
            <a:p>
              <a:pPr algn="ctr" defTabSz="1279525"/>
              <a:endParaRPr lang="en-US" sz="1600"/>
            </a:p>
          </p:txBody>
        </p:sp>
        <p:sp>
          <p:nvSpPr>
            <p:cNvPr id="27668" name="Rounded Rectangle 37"/>
            <p:cNvSpPr>
              <a:spLocks noChangeArrowheads="1"/>
            </p:cNvSpPr>
            <p:nvPr/>
          </p:nvSpPr>
          <p:spPr bwMode="auto">
            <a:xfrm>
              <a:off x="6176963" y="4724400"/>
              <a:ext cx="1368425" cy="360363"/>
            </a:xfrm>
            <a:prstGeom prst="roundRect">
              <a:avLst>
                <a:gd name="adj" fmla="val 16667"/>
              </a:avLst>
            </a:prstGeom>
            <a:noFill/>
            <a:ln w="38100" algn="ctr">
              <a:solidFill>
                <a:schemeClr val="tx1"/>
              </a:solidFill>
              <a:round/>
              <a:headEnd/>
              <a:tailEnd/>
            </a:ln>
          </p:spPr>
          <p:txBody>
            <a:bodyPr/>
            <a:lstStyle/>
            <a:p>
              <a:pPr algn="ctr" defTabSz="1279525"/>
              <a:endParaRPr lang="en-US" sz="1600"/>
            </a:p>
          </p:txBody>
        </p:sp>
        <p:cxnSp>
          <p:nvCxnSpPr>
            <p:cNvPr id="27669" name="Straight Arrow Connector 38"/>
            <p:cNvCxnSpPr>
              <a:cxnSpLocks noChangeShapeType="1"/>
            </p:cNvCxnSpPr>
            <p:nvPr/>
          </p:nvCxnSpPr>
          <p:spPr bwMode="auto">
            <a:xfrm flipH="1" flipV="1">
              <a:off x="5529263" y="3716338"/>
              <a:ext cx="719137" cy="1008062"/>
            </a:xfrm>
            <a:prstGeom prst="straightConnector1">
              <a:avLst/>
            </a:prstGeom>
            <a:noFill/>
            <a:ln w="38100" algn="ctr">
              <a:solidFill>
                <a:schemeClr val="tx1"/>
              </a:solidFill>
              <a:round/>
              <a:headEnd/>
              <a:tailEnd type="arrow" w="med" len="med"/>
            </a:ln>
          </p:spPr>
        </p:cxnSp>
        <p:sp>
          <p:nvSpPr>
            <p:cNvPr id="27670" name="Rounded Rectangle 41"/>
            <p:cNvSpPr>
              <a:spLocks noChangeArrowheads="1"/>
            </p:cNvSpPr>
            <p:nvPr/>
          </p:nvSpPr>
          <p:spPr bwMode="auto">
            <a:xfrm>
              <a:off x="4448175" y="4724400"/>
              <a:ext cx="1368425" cy="360363"/>
            </a:xfrm>
            <a:prstGeom prst="roundRect">
              <a:avLst>
                <a:gd name="adj" fmla="val 16667"/>
              </a:avLst>
            </a:prstGeom>
            <a:noFill/>
            <a:ln w="38100" algn="ctr">
              <a:solidFill>
                <a:schemeClr val="tx1"/>
              </a:solidFill>
              <a:round/>
              <a:headEnd/>
              <a:tailEnd/>
            </a:ln>
          </p:spPr>
          <p:txBody>
            <a:bodyPr/>
            <a:lstStyle/>
            <a:p>
              <a:pPr algn="ctr" defTabSz="1279525"/>
              <a:endParaRPr lang="en-US" sz="1600"/>
            </a:p>
          </p:txBody>
        </p:sp>
        <p:cxnSp>
          <p:nvCxnSpPr>
            <p:cNvPr id="27671" name="Straight Arrow Connector 42"/>
            <p:cNvCxnSpPr>
              <a:cxnSpLocks noChangeShapeType="1"/>
            </p:cNvCxnSpPr>
            <p:nvPr/>
          </p:nvCxnSpPr>
          <p:spPr bwMode="auto">
            <a:xfrm flipH="1" flipV="1">
              <a:off x="4376738" y="3860800"/>
              <a:ext cx="431800" cy="863600"/>
            </a:xfrm>
            <a:prstGeom prst="straightConnector1">
              <a:avLst/>
            </a:prstGeom>
            <a:noFill/>
            <a:ln w="38100" algn="ctr">
              <a:solidFill>
                <a:schemeClr val="tx1"/>
              </a:solidFill>
              <a:round/>
              <a:headEnd/>
              <a:tailEnd type="arrow" w="med" len="med"/>
            </a:ln>
          </p:spPr>
        </p:cxnSp>
      </p:grpSp>
      <p:sp>
        <p:nvSpPr>
          <p:cNvPr id="27676" name="TextBox 24"/>
          <p:cNvSpPr txBox="1">
            <a:spLocks noChangeArrowheads="1"/>
          </p:cNvSpPr>
          <p:nvPr/>
        </p:nvSpPr>
        <p:spPr bwMode="auto">
          <a:xfrm>
            <a:off x="8985250" y="142877"/>
            <a:ext cx="920750" cy="584775"/>
          </a:xfrm>
          <a:prstGeom prst="rect">
            <a:avLst/>
          </a:prstGeom>
          <a:noFill/>
          <a:ln w="9525">
            <a:noFill/>
            <a:miter lim="800000"/>
            <a:headEnd/>
            <a:tailEnd/>
          </a:ln>
        </p:spPr>
        <p:txBody>
          <a:bodyPr>
            <a:spAutoFit/>
          </a:bodyPr>
          <a:lstStyle/>
          <a:p>
            <a:r>
              <a:rPr lang="en-GB" sz="3200" b="1" dirty="0" smtClean="0"/>
              <a:t> 6</a:t>
            </a:r>
            <a:endParaRPr lang="en-US" sz="3200" b="1" dirty="0"/>
          </a:p>
        </p:txBody>
      </p:sp>
      <p:sp>
        <p:nvSpPr>
          <p:cNvPr id="29" name=" 3"/>
          <p:cNvSpPr/>
          <p:nvPr/>
        </p:nvSpPr>
        <p:spPr>
          <a:xfrm>
            <a:off x="344489" y="764704"/>
            <a:ext cx="1008112" cy="996822"/>
          </a:xfrm>
          <a:prstGeom prst="gear9">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7672" name="Rounded Rectangle 44"/>
          <p:cNvSpPr>
            <a:spLocks noChangeArrowheads="1"/>
          </p:cNvSpPr>
          <p:nvPr/>
        </p:nvSpPr>
        <p:spPr bwMode="auto">
          <a:xfrm>
            <a:off x="415925" y="1268763"/>
            <a:ext cx="2160588" cy="720725"/>
          </a:xfrm>
          <a:prstGeom prst="roundRect">
            <a:avLst>
              <a:gd name="adj" fmla="val 16667"/>
            </a:avLst>
          </a:prstGeom>
          <a:solidFill>
            <a:schemeClr val="bg1"/>
          </a:solidFill>
          <a:ln w="38100" algn="ctr">
            <a:solidFill>
              <a:schemeClr val="tx1"/>
            </a:solidFill>
            <a:round/>
            <a:headEnd/>
            <a:tailEnd/>
          </a:ln>
        </p:spPr>
        <p:txBody>
          <a:bodyPr/>
          <a:lstStyle/>
          <a:p>
            <a:pPr algn="ctr" defTabSz="1279525"/>
            <a:r>
              <a:rPr lang="en-GB" sz="1200"/>
              <a:t>A……………..... determines the flow of current in an electrical circuit</a:t>
            </a:r>
          </a:p>
        </p:txBody>
      </p:sp>
      <p:sp>
        <p:nvSpPr>
          <p:cNvPr id="27673" name="Rounded Rectangle 45"/>
          <p:cNvSpPr>
            <a:spLocks noChangeArrowheads="1"/>
          </p:cNvSpPr>
          <p:nvPr/>
        </p:nvSpPr>
        <p:spPr bwMode="auto">
          <a:xfrm>
            <a:off x="415925" y="2132360"/>
            <a:ext cx="2160588" cy="504825"/>
          </a:xfrm>
          <a:prstGeom prst="roundRect">
            <a:avLst>
              <a:gd name="adj" fmla="val 16667"/>
            </a:avLst>
          </a:prstGeom>
          <a:noFill/>
          <a:ln w="38100" algn="ctr">
            <a:solidFill>
              <a:schemeClr val="tx1"/>
            </a:solidFill>
            <a:round/>
            <a:headEnd/>
            <a:tailEnd/>
          </a:ln>
        </p:spPr>
        <p:txBody>
          <a:bodyPr/>
          <a:lstStyle/>
          <a:p>
            <a:pPr algn="ctr" defTabSz="1279525"/>
            <a:r>
              <a:rPr lang="en-GB" sz="1200"/>
              <a:t>A……………..... stores electrical charge</a:t>
            </a:r>
          </a:p>
        </p:txBody>
      </p:sp>
      <p:sp>
        <p:nvSpPr>
          <p:cNvPr id="27674" name="Rounded Rectangle 46"/>
          <p:cNvSpPr>
            <a:spLocks noChangeArrowheads="1"/>
          </p:cNvSpPr>
          <p:nvPr/>
        </p:nvSpPr>
        <p:spPr bwMode="auto">
          <a:xfrm>
            <a:off x="415925" y="2781648"/>
            <a:ext cx="2160588" cy="647700"/>
          </a:xfrm>
          <a:prstGeom prst="roundRect">
            <a:avLst>
              <a:gd name="adj" fmla="val 16667"/>
            </a:avLst>
          </a:prstGeom>
          <a:noFill/>
          <a:ln w="38100" algn="ctr">
            <a:solidFill>
              <a:schemeClr val="tx1"/>
            </a:solidFill>
            <a:round/>
            <a:headEnd/>
            <a:tailEnd/>
          </a:ln>
        </p:spPr>
        <p:txBody>
          <a:bodyPr/>
          <a:lstStyle/>
          <a:p>
            <a:pPr algn="ctr" defTabSz="1279525"/>
            <a:r>
              <a:rPr lang="en-GB" sz="1200" dirty="0"/>
              <a:t>A……………..... is a Diode that lasts for a long time and requires very little power </a:t>
            </a:r>
          </a:p>
        </p:txBody>
      </p:sp>
      <p:sp>
        <p:nvSpPr>
          <p:cNvPr id="30" name="Rounded Rectangle 46"/>
          <p:cNvSpPr>
            <a:spLocks noChangeArrowheads="1"/>
          </p:cNvSpPr>
          <p:nvPr/>
        </p:nvSpPr>
        <p:spPr bwMode="auto">
          <a:xfrm>
            <a:off x="416496" y="3573736"/>
            <a:ext cx="2160588" cy="647700"/>
          </a:xfrm>
          <a:prstGeom prst="roundRect">
            <a:avLst>
              <a:gd name="adj" fmla="val 16667"/>
            </a:avLst>
          </a:prstGeom>
          <a:noFill/>
          <a:ln w="38100" algn="ctr">
            <a:solidFill>
              <a:schemeClr val="tx1"/>
            </a:solidFill>
            <a:round/>
            <a:headEnd/>
            <a:tailEnd/>
          </a:ln>
        </p:spPr>
        <p:txBody>
          <a:bodyPr/>
          <a:lstStyle/>
          <a:p>
            <a:pPr algn="ctr" defTabSz="1279525"/>
            <a:r>
              <a:rPr lang="en-GB" sz="1200" dirty="0" smtClean="0"/>
              <a:t>…………….is the measure of how much electric charge flows through a circuit.</a:t>
            </a:r>
            <a:endParaRPr lang="en-GB" sz="1200" dirty="0"/>
          </a:p>
        </p:txBody>
      </p:sp>
      <p:sp>
        <p:nvSpPr>
          <p:cNvPr id="31" name="Rounded Rectangle 46"/>
          <p:cNvSpPr>
            <a:spLocks noChangeArrowheads="1"/>
          </p:cNvSpPr>
          <p:nvPr/>
        </p:nvSpPr>
        <p:spPr bwMode="auto">
          <a:xfrm>
            <a:off x="416496" y="4365453"/>
            <a:ext cx="2160588" cy="864096"/>
          </a:xfrm>
          <a:prstGeom prst="roundRect">
            <a:avLst>
              <a:gd name="adj" fmla="val 16667"/>
            </a:avLst>
          </a:prstGeom>
          <a:noFill/>
          <a:ln w="38100" algn="ctr">
            <a:solidFill>
              <a:schemeClr val="tx1"/>
            </a:solidFill>
            <a:round/>
            <a:headEnd/>
            <a:tailEnd/>
          </a:ln>
        </p:spPr>
        <p:txBody>
          <a:bodyPr/>
          <a:lstStyle/>
          <a:p>
            <a:pPr algn="ctr" defTabSz="1279525"/>
            <a:r>
              <a:rPr lang="en-GB" sz="1200" dirty="0" smtClean="0"/>
              <a:t>……….is the measure of the difference in </a:t>
            </a:r>
            <a:r>
              <a:rPr lang="en-GB" sz="1200" b="1" dirty="0" smtClean="0"/>
              <a:t>electrical </a:t>
            </a:r>
            <a:r>
              <a:rPr lang="en-GB" sz="1200" dirty="0" smtClean="0"/>
              <a:t>energy between two parts of a circuit.</a:t>
            </a:r>
            <a:endParaRPr lang="en-GB" sz="1200" dirty="0"/>
          </a:p>
        </p:txBody>
      </p:sp>
      <p:sp>
        <p:nvSpPr>
          <p:cNvPr id="32" name="Rounded Rectangle 46"/>
          <p:cNvSpPr>
            <a:spLocks noChangeArrowheads="1"/>
          </p:cNvSpPr>
          <p:nvPr/>
        </p:nvSpPr>
        <p:spPr bwMode="auto">
          <a:xfrm>
            <a:off x="416496" y="5373936"/>
            <a:ext cx="2160588" cy="647700"/>
          </a:xfrm>
          <a:prstGeom prst="roundRect">
            <a:avLst>
              <a:gd name="adj" fmla="val 16667"/>
            </a:avLst>
          </a:prstGeom>
          <a:noFill/>
          <a:ln w="38100" algn="ctr">
            <a:solidFill>
              <a:schemeClr val="tx1"/>
            </a:solidFill>
            <a:round/>
            <a:headEnd/>
            <a:tailEnd/>
          </a:ln>
        </p:spPr>
        <p:txBody>
          <a:bodyPr/>
          <a:lstStyle/>
          <a:p>
            <a:pPr algn="ctr" defTabSz="1279525"/>
            <a:r>
              <a:rPr lang="en-GB" sz="1200" dirty="0" smtClean="0"/>
              <a:t>The energy in a sound wave can be measured using …………………..</a:t>
            </a:r>
            <a:endParaRPr lang="en-GB"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6" name="Group 57"/>
          <p:cNvGrpSpPr>
            <a:grpSpLocks/>
          </p:cNvGrpSpPr>
          <p:nvPr/>
        </p:nvGrpSpPr>
        <p:grpSpPr bwMode="auto">
          <a:xfrm>
            <a:off x="274642" y="142878"/>
            <a:ext cx="9358311" cy="6022426"/>
            <a:chOff x="550863" y="292100"/>
            <a:chExt cx="9250362" cy="5913438"/>
          </a:xfrm>
        </p:grpSpPr>
        <p:sp>
          <p:nvSpPr>
            <p:cNvPr id="38917" name="Rectangle 19"/>
            <p:cNvSpPr>
              <a:spLocks noChangeArrowheads="1"/>
            </p:cNvSpPr>
            <p:nvPr/>
          </p:nvSpPr>
          <p:spPr bwMode="auto">
            <a:xfrm>
              <a:off x="5119688" y="703263"/>
              <a:ext cx="4291012" cy="5502275"/>
            </a:xfrm>
            <a:prstGeom prst="rect">
              <a:avLst/>
            </a:prstGeom>
            <a:noFill/>
            <a:ln w="9525">
              <a:solidFill>
                <a:schemeClr val="tx1"/>
              </a:solidFill>
              <a:miter lim="800000"/>
              <a:headEnd/>
              <a:tailEnd/>
            </a:ln>
          </p:spPr>
          <p:txBody>
            <a:bodyPr wrap="none" lIns="68415" tIns="34208" rIns="68415" bIns="34208" anchor="ctr"/>
            <a:lstStyle/>
            <a:p>
              <a:endParaRPr lang="en-US" sz="1900"/>
            </a:p>
          </p:txBody>
        </p:sp>
        <p:sp>
          <p:nvSpPr>
            <p:cNvPr id="38918" name="Rectangle 18"/>
            <p:cNvSpPr>
              <a:spLocks noChangeArrowheads="1"/>
            </p:cNvSpPr>
            <p:nvPr/>
          </p:nvSpPr>
          <p:spPr bwMode="auto">
            <a:xfrm>
              <a:off x="550863" y="703263"/>
              <a:ext cx="4513262" cy="5502275"/>
            </a:xfrm>
            <a:prstGeom prst="rect">
              <a:avLst/>
            </a:prstGeom>
            <a:noFill/>
            <a:ln w="9525">
              <a:solidFill>
                <a:schemeClr val="tx1"/>
              </a:solidFill>
              <a:miter lim="800000"/>
              <a:headEnd/>
              <a:tailEnd/>
            </a:ln>
          </p:spPr>
          <p:txBody>
            <a:bodyPr wrap="none" lIns="68415" tIns="34208" rIns="68415" bIns="34208" anchor="ctr"/>
            <a:lstStyle/>
            <a:p>
              <a:endParaRPr lang="en-US" sz="1900"/>
            </a:p>
          </p:txBody>
        </p:sp>
        <p:sp>
          <p:nvSpPr>
            <p:cNvPr id="38919" name="Line 20"/>
            <p:cNvSpPr>
              <a:spLocks noChangeShapeType="1"/>
            </p:cNvSpPr>
            <p:nvPr/>
          </p:nvSpPr>
          <p:spPr bwMode="auto">
            <a:xfrm>
              <a:off x="606425" y="908050"/>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20" name="Line 21"/>
            <p:cNvSpPr>
              <a:spLocks noChangeShapeType="1"/>
            </p:cNvSpPr>
            <p:nvPr/>
          </p:nvSpPr>
          <p:spPr bwMode="auto">
            <a:xfrm>
              <a:off x="606425" y="1114425"/>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21" name="Line 22"/>
            <p:cNvSpPr>
              <a:spLocks noChangeShapeType="1"/>
            </p:cNvSpPr>
            <p:nvPr/>
          </p:nvSpPr>
          <p:spPr bwMode="auto">
            <a:xfrm>
              <a:off x="606425" y="1319213"/>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22" name="Line 23"/>
            <p:cNvSpPr>
              <a:spLocks noChangeShapeType="1"/>
            </p:cNvSpPr>
            <p:nvPr/>
          </p:nvSpPr>
          <p:spPr bwMode="auto">
            <a:xfrm>
              <a:off x="606425" y="1525588"/>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23" name="Line 24"/>
            <p:cNvSpPr>
              <a:spLocks noChangeShapeType="1"/>
            </p:cNvSpPr>
            <p:nvPr/>
          </p:nvSpPr>
          <p:spPr bwMode="auto">
            <a:xfrm>
              <a:off x="606425" y="1731963"/>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24" name="Line 25"/>
            <p:cNvSpPr>
              <a:spLocks noChangeShapeType="1"/>
            </p:cNvSpPr>
            <p:nvPr/>
          </p:nvSpPr>
          <p:spPr bwMode="auto">
            <a:xfrm>
              <a:off x="606425" y="1938338"/>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25" name="Line 26"/>
            <p:cNvSpPr>
              <a:spLocks noChangeShapeType="1"/>
            </p:cNvSpPr>
            <p:nvPr/>
          </p:nvSpPr>
          <p:spPr bwMode="auto">
            <a:xfrm>
              <a:off x="606425" y="2143125"/>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26" name="Line 27"/>
            <p:cNvSpPr>
              <a:spLocks noChangeShapeType="1"/>
            </p:cNvSpPr>
            <p:nvPr/>
          </p:nvSpPr>
          <p:spPr bwMode="auto">
            <a:xfrm>
              <a:off x="606425" y="2349500"/>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27" name="Line 28"/>
            <p:cNvSpPr>
              <a:spLocks noChangeShapeType="1"/>
            </p:cNvSpPr>
            <p:nvPr/>
          </p:nvSpPr>
          <p:spPr bwMode="auto">
            <a:xfrm>
              <a:off x="606425" y="2554288"/>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28" name="Line 29"/>
            <p:cNvSpPr>
              <a:spLocks noChangeShapeType="1"/>
            </p:cNvSpPr>
            <p:nvPr/>
          </p:nvSpPr>
          <p:spPr bwMode="auto">
            <a:xfrm>
              <a:off x="606425" y="2760663"/>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29" name="Line 30"/>
            <p:cNvSpPr>
              <a:spLocks noChangeShapeType="1"/>
            </p:cNvSpPr>
            <p:nvPr/>
          </p:nvSpPr>
          <p:spPr bwMode="auto">
            <a:xfrm>
              <a:off x="606425" y="2967038"/>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30" name="Line 31"/>
            <p:cNvSpPr>
              <a:spLocks noChangeShapeType="1"/>
            </p:cNvSpPr>
            <p:nvPr/>
          </p:nvSpPr>
          <p:spPr bwMode="auto">
            <a:xfrm>
              <a:off x="606425" y="3171825"/>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31" name="Line 32"/>
            <p:cNvSpPr>
              <a:spLocks noChangeShapeType="1"/>
            </p:cNvSpPr>
            <p:nvPr/>
          </p:nvSpPr>
          <p:spPr bwMode="auto">
            <a:xfrm>
              <a:off x="606425" y="3378200"/>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32" name="Line 33"/>
            <p:cNvSpPr>
              <a:spLocks noChangeShapeType="1"/>
            </p:cNvSpPr>
            <p:nvPr/>
          </p:nvSpPr>
          <p:spPr bwMode="auto">
            <a:xfrm>
              <a:off x="606425" y="3584575"/>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33" name="Line 34"/>
            <p:cNvSpPr>
              <a:spLocks noChangeShapeType="1"/>
            </p:cNvSpPr>
            <p:nvPr/>
          </p:nvSpPr>
          <p:spPr bwMode="auto">
            <a:xfrm>
              <a:off x="606425" y="3789363"/>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34" name="Line 35"/>
            <p:cNvSpPr>
              <a:spLocks noChangeShapeType="1"/>
            </p:cNvSpPr>
            <p:nvPr/>
          </p:nvSpPr>
          <p:spPr bwMode="auto">
            <a:xfrm>
              <a:off x="606425" y="3994150"/>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35" name="Line 36"/>
            <p:cNvSpPr>
              <a:spLocks noChangeShapeType="1"/>
            </p:cNvSpPr>
            <p:nvPr/>
          </p:nvSpPr>
          <p:spPr bwMode="auto">
            <a:xfrm>
              <a:off x="606425" y="4200525"/>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36" name="Line 37"/>
            <p:cNvSpPr>
              <a:spLocks noChangeShapeType="1"/>
            </p:cNvSpPr>
            <p:nvPr/>
          </p:nvSpPr>
          <p:spPr bwMode="auto">
            <a:xfrm>
              <a:off x="606425" y="4406900"/>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37" name="Line 38"/>
            <p:cNvSpPr>
              <a:spLocks noChangeShapeType="1"/>
            </p:cNvSpPr>
            <p:nvPr/>
          </p:nvSpPr>
          <p:spPr bwMode="auto">
            <a:xfrm>
              <a:off x="606425" y="4611688"/>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38" name="Line 39"/>
            <p:cNvSpPr>
              <a:spLocks noChangeShapeType="1"/>
            </p:cNvSpPr>
            <p:nvPr/>
          </p:nvSpPr>
          <p:spPr bwMode="auto">
            <a:xfrm>
              <a:off x="606425" y="4818063"/>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39" name="Line 40"/>
            <p:cNvSpPr>
              <a:spLocks noChangeShapeType="1"/>
            </p:cNvSpPr>
            <p:nvPr/>
          </p:nvSpPr>
          <p:spPr bwMode="auto">
            <a:xfrm>
              <a:off x="606425" y="5022850"/>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40" name="Line 41"/>
            <p:cNvSpPr>
              <a:spLocks noChangeShapeType="1"/>
            </p:cNvSpPr>
            <p:nvPr/>
          </p:nvSpPr>
          <p:spPr bwMode="auto">
            <a:xfrm>
              <a:off x="606425" y="5229225"/>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41" name="Line 42"/>
            <p:cNvSpPr>
              <a:spLocks noChangeShapeType="1"/>
            </p:cNvSpPr>
            <p:nvPr/>
          </p:nvSpPr>
          <p:spPr bwMode="auto">
            <a:xfrm>
              <a:off x="606425" y="5435600"/>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42" name="Line 43"/>
            <p:cNvSpPr>
              <a:spLocks noChangeShapeType="1"/>
            </p:cNvSpPr>
            <p:nvPr/>
          </p:nvSpPr>
          <p:spPr bwMode="auto">
            <a:xfrm>
              <a:off x="606425" y="5640388"/>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43" name="Line 46"/>
            <p:cNvSpPr>
              <a:spLocks noChangeShapeType="1"/>
            </p:cNvSpPr>
            <p:nvPr/>
          </p:nvSpPr>
          <p:spPr bwMode="auto">
            <a:xfrm>
              <a:off x="606425" y="5794375"/>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44" name="Line 47"/>
            <p:cNvSpPr>
              <a:spLocks noChangeShapeType="1"/>
            </p:cNvSpPr>
            <p:nvPr/>
          </p:nvSpPr>
          <p:spPr bwMode="auto">
            <a:xfrm>
              <a:off x="606425" y="6000750"/>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45" name="Line 48"/>
            <p:cNvSpPr>
              <a:spLocks noChangeShapeType="1"/>
            </p:cNvSpPr>
            <p:nvPr/>
          </p:nvSpPr>
          <p:spPr bwMode="auto">
            <a:xfrm>
              <a:off x="606425" y="6205538"/>
              <a:ext cx="4402138" cy="0"/>
            </a:xfrm>
            <a:prstGeom prst="line">
              <a:avLst/>
            </a:prstGeom>
            <a:noFill/>
            <a:ln w="9525">
              <a:solidFill>
                <a:schemeClr val="tx1"/>
              </a:solidFill>
              <a:round/>
              <a:headEnd/>
              <a:tailEnd/>
            </a:ln>
          </p:spPr>
          <p:txBody>
            <a:bodyPr lIns="68415" tIns="34208" rIns="68415" bIns="34208"/>
            <a:lstStyle/>
            <a:p>
              <a:endParaRPr lang="en-US"/>
            </a:p>
          </p:txBody>
        </p:sp>
        <p:sp>
          <p:nvSpPr>
            <p:cNvPr id="38946" name="Rectangle 3"/>
            <p:cNvSpPr>
              <a:spLocks noChangeArrowheads="1"/>
            </p:cNvSpPr>
            <p:nvPr/>
          </p:nvSpPr>
          <p:spPr bwMode="auto">
            <a:xfrm>
              <a:off x="5175250" y="292100"/>
              <a:ext cx="4235450" cy="360363"/>
            </a:xfrm>
            <a:prstGeom prst="rect">
              <a:avLst/>
            </a:prstGeom>
            <a:noFill/>
            <a:ln w="9525">
              <a:noFill/>
              <a:miter lim="800000"/>
              <a:headEnd/>
              <a:tailEnd/>
            </a:ln>
          </p:spPr>
          <p:txBody>
            <a:bodyPr lIns="95782" tIns="47891" rIns="95782" bIns="47891"/>
            <a:lstStyle/>
            <a:p>
              <a:pPr marL="357188" indent="-357188" defTabSz="957263">
                <a:lnSpc>
                  <a:spcPct val="90000"/>
                </a:lnSpc>
                <a:spcBef>
                  <a:spcPct val="20000"/>
                </a:spcBef>
              </a:pPr>
              <a:r>
                <a:rPr lang="en-GB" sz="1000">
                  <a:latin typeface="Comic Sans MS" pitchFamily="66" charset="0"/>
                </a:rPr>
                <a:t>Write 2 examples of softwoods, hardwoods and man made woods in here.</a:t>
              </a:r>
            </a:p>
            <a:p>
              <a:pPr marL="357188" indent="-357188" defTabSz="957263">
                <a:lnSpc>
                  <a:spcPct val="90000"/>
                </a:lnSpc>
                <a:spcBef>
                  <a:spcPct val="20000"/>
                </a:spcBef>
                <a:buFontTx/>
                <a:buChar char="•"/>
              </a:pPr>
              <a:endParaRPr lang="en-GB" sz="1000">
                <a:latin typeface="Comic Sans MS" pitchFamily="66" charset="0"/>
              </a:endParaRPr>
            </a:p>
          </p:txBody>
        </p:sp>
        <p:sp>
          <p:nvSpPr>
            <p:cNvPr id="38947" name="Rectangle 3"/>
            <p:cNvSpPr>
              <a:spLocks noChangeArrowheads="1"/>
            </p:cNvSpPr>
            <p:nvPr/>
          </p:nvSpPr>
          <p:spPr bwMode="auto">
            <a:xfrm>
              <a:off x="550863" y="342900"/>
              <a:ext cx="4457700" cy="360363"/>
            </a:xfrm>
            <a:prstGeom prst="rect">
              <a:avLst/>
            </a:prstGeom>
            <a:noFill/>
            <a:ln w="9525">
              <a:noFill/>
              <a:miter lim="800000"/>
              <a:headEnd/>
              <a:tailEnd/>
            </a:ln>
          </p:spPr>
          <p:txBody>
            <a:bodyPr lIns="95782" tIns="47891" rIns="95782" bIns="47891"/>
            <a:lstStyle/>
            <a:p>
              <a:pPr marL="357188" indent="-357188" defTabSz="957263">
                <a:lnSpc>
                  <a:spcPct val="90000"/>
                </a:lnSpc>
                <a:spcBef>
                  <a:spcPct val="20000"/>
                </a:spcBef>
              </a:pPr>
              <a:r>
                <a:rPr lang="en-GB" sz="1100" b="1">
                  <a:latin typeface="Comic Sans MS" pitchFamily="66" charset="0"/>
                </a:rPr>
                <a:t>Research on Woods: </a:t>
              </a:r>
              <a:r>
                <a:rPr lang="en-GB" sz="1000">
                  <a:latin typeface="Comic Sans MS" pitchFamily="66" charset="0"/>
                </a:rPr>
                <a:t>Using words and diagrams explain where softwood, hardwood and manufactured woods come from </a:t>
              </a:r>
              <a:endParaRPr lang="en-US" sz="1000">
                <a:latin typeface="Comic Sans MS" pitchFamily="66" charset="0"/>
              </a:endParaRPr>
            </a:p>
          </p:txBody>
        </p:sp>
        <p:sp>
          <p:nvSpPr>
            <p:cNvPr id="38948" name="Text Box 50"/>
            <p:cNvSpPr txBox="1">
              <a:spLocks noChangeArrowheads="1"/>
            </p:cNvSpPr>
            <p:nvPr/>
          </p:nvSpPr>
          <p:spPr bwMode="auto">
            <a:xfrm>
              <a:off x="550863" y="703177"/>
              <a:ext cx="1950499" cy="236630"/>
            </a:xfrm>
            <a:prstGeom prst="rect">
              <a:avLst/>
            </a:prstGeom>
            <a:noFill/>
            <a:ln w="9525">
              <a:noFill/>
              <a:miter lim="800000"/>
              <a:headEnd/>
              <a:tailEnd/>
            </a:ln>
          </p:spPr>
          <p:txBody>
            <a:bodyPr lIns="68415" tIns="34208" rIns="68415" bIns="34208">
              <a:spAutoFit/>
            </a:bodyPr>
            <a:lstStyle/>
            <a:p>
              <a:pPr defTabSz="957263">
                <a:spcBef>
                  <a:spcPct val="50000"/>
                </a:spcBef>
              </a:pPr>
              <a:r>
                <a:rPr lang="en-GB" sz="1000"/>
                <a:t>Softwood</a:t>
              </a:r>
            </a:p>
          </p:txBody>
        </p:sp>
        <p:sp>
          <p:nvSpPr>
            <p:cNvPr id="38949" name="Text Box 51"/>
            <p:cNvSpPr txBox="1">
              <a:spLocks noChangeArrowheads="1"/>
            </p:cNvSpPr>
            <p:nvPr/>
          </p:nvSpPr>
          <p:spPr bwMode="auto">
            <a:xfrm>
              <a:off x="550863" y="2554706"/>
              <a:ext cx="1950499" cy="236630"/>
            </a:xfrm>
            <a:prstGeom prst="rect">
              <a:avLst/>
            </a:prstGeom>
            <a:noFill/>
            <a:ln w="9525">
              <a:noFill/>
              <a:miter lim="800000"/>
              <a:headEnd/>
              <a:tailEnd/>
            </a:ln>
          </p:spPr>
          <p:txBody>
            <a:bodyPr lIns="68415" tIns="34208" rIns="68415" bIns="34208">
              <a:spAutoFit/>
            </a:bodyPr>
            <a:lstStyle/>
            <a:p>
              <a:pPr defTabSz="957263">
                <a:spcBef>
                  <a:spcPct val="50000"/>
                </a:spcBef>
              </a:pPr>
              <a:r>
                <a:rPr lang="en-GB" sz="1000"/>
                <a:t>Hardwood</a:t>
              </a:r>
            </a:p>
          </p:txBody>
        </p:sp>
        <p:sp>
          <p:nvSpPr>
            <p:cNvPr id="38950" name="Text Box 52"/>
            <p:cNvSpPr txBox="1">
              <a:spLocks noChangeArrowheads="1"/>
            </p:cNvSpPr>
            <p:nvPr/>
          </p:nvSpPr>
          <p:spPr bwMode="auto">
            <a:xfrm>
              <a:off x="550863" y="4394442"/>
              <a:ext cx="1950499" cy="236630"/>
            </a:xfrm>
            <a:prstGeom prst="rect">
              <a:avLst/>
            </a:prstGeom>
            <a:noFill/>
            <a:ln w="9525">
              <a:noFill/>
              <a:miter lim="800000"/>
              <a:headEnd/>
              <a:tailEnd/>
            </a:ln>
          </p:spPr>
          <p:txBody>
            <a:bodyPr lIns="68415" tIns="34208" rIns="68415" bIns="34208">
              <a:spAutoFit/>
            </a:bodyPr>
            <a:lstStyle/>
            <a:p>
              <a:pPr defTabSz="957263">
                <a:spcBef>
                  <a:spcPct val="50000"/>
                </a:spcBef>
              </a:pPr>
              <a:r>
                <a:rPr lang="en-GB" sz="1000"/>
                <a:t>Manufactured Woods</a:t>
              </a:r>
            </a:p>
          </p:txBody>
        </p:sp>
        <p:sp>
          <p:nvSpPr>
            <p:cNvPr id="38951" name="Rectangle 53"/>
            <p:cNvSpPr>
              <a:spLocks noChangeArrowheads="1"/>
            </p:cNvSpPr>
            <p:nvPr/>
          </p:nvSpPr>
          <p:spPr bwMode="auto">
            <a:xfrm>
              <a:off x="3671888" y="806450"/>
              <a:ext cx="1392237" cy="1697038"/>
            </a:xfrm>
            <a:prstGeom prst="rect">
              <a:avLst/>
            </a:prstGeom>
            <a:solidFill>
              <a:schemeClr val="bg1"/>
            </a:solidFill>
            <a:ln w="9525">
              <a:solidFill>
                <a:schemeClr val="tx1"/>
              </a:solidFill>
              <a:miter lim="800000"/>
              <a:headEnd/>
              <a:tailEnd/>
            </a:ln>
          </p:spPr>
          <p:txBody>
            <a:bodyPr wrap="none" lIns="68415" tIns="34208" rIns="68415" bIns="34208" anchor="ctr"/>
            <a:lstStyle/>
            <a:p>
              <a:endParaRPr lang="en-US" sz="1900"/>
            </a:p>
          </p:txBody>
        </p:sp>
        <p:sp>
          <p:nvSpPr>
            <p:cNvPr id="38952" name="Rectangle 54"/>
            <p:cNvSpPr>
              <a:spLocks noChangeArrowheads="1"/>
            </p:cNvSpPr>
            <p:nvPr/>
          </p:nvSpPr>
          <p:spPr bwMode="auto">
            <a:xfrm>
              <a:off x="3671888" y="2657475"/>
              <a:ext cx="1392237" cy="1698625"/>
            </a:xfrm>
            <a:prstGeom prst="rect">
              <a:avLst/>
            </a:prstGeom>
            <a:solidFill>
              <a:schemeClr val="bg1"/>
            </a:solidFill>
            <a:ln w="9525">
              <a:solidFill>
                <a:schemeClr val="tx1"/>
              </a:solidFill>
              <a:miter lim="800000"/>
              <a:headEnd/>
              <a:tailEnd/>
            </a:ln>
          </p:spPr>
          <p:txBody>
            <a:bodyPr wrap="none" lIns="68415" tIns="34208" rIns="68415" bIns="34208" anchor="ctr"/>
            <a:lstStyle/>
            <a:p>
              <a:endParaRPr lang="en-US" sz="1900"/>
            </a:p>
          </p:txBody>
        </p:sp>
        <p:sp>
          <p:nvSpPr>
            <p:cNvPr id="38953" name="Rectangle 55"/>
            <p:cNvSpPr>
              <a:spLocks noChangeArrowheads="1"/>
            </p:cNvSpPr>
            <p:nvPr/>
          </p:nvSpPr>
          <p:spPr bwMode="auto">
            <a:xfrm>
              <a:off x="3671888" y="4508500"/>
              <a:ext cx="1392237" cy="1697038"/>
            </a:xfrm>
            <a:prstGeom prst="rect">
              <a:avLst/>
            </a:prstGeom>
            <a:solidFill>
              <a:schemeClr val="bg1"/>
            </a:solidFill>
            <a:ln w="9525">
              <a:solidFill>
                <a:schemeClr val="tx1"/>
              </a:solidFill>
              <a:miter lim="800000"/>
              <a:headEnd/>
              <a:tailEnd/>
            </a:ln>
          </p:spPr>
          <p:txBody>
            <a:bodyPr wrap="none" lIns="68415" tIns="34208" rIns="68415" bIns="34208" anchor="ctr"/>
            <a:lstStyle/>
            <a:p>
              <a:endParaRPr lang="en-US" sz="1900"/>
            </a:p>
          </p:txBody>
        </p:sp>
        <p:sp>
          <p:nvSpPr>
            <p:cNvPr id="38954" name="Text Box 56"/>
            <p:cNvSpPr txBox="1">
              <a:spLocks noChangeArrowheads="1"/>
            </p:cNvSpPr>
            <p:nvPr/>
          </p:nvSpPr>
          <p:spPr bwMode="auto">
            <a:xfrm>
              <a:off x="3670408" y="805946"/>
              <a:ext cx="1504851" cy="187636"/>
            </a:xfrm>
            <a:prstGeom prst="rect">
              <a:avLst/>
            </a:prstGeom>
            <a:noFill/>
            <a:ln w="9525">
              <a:noFill/>
              <a:miter lim="800000"/>
              <a:headEnd/>
              <a:tailEnd/>
            </a:ln>
          </p:spPr>
          <p:txBody>
            <a:bodyPr lIns="68415" tIns="34208" rIns="68415" bIns="34208">
              <a:spAutoFit/>
            </a:bodyPr>
            <a:lstStyle/>
            <a:p>
              <a:pPr defTabSz="957263">
                <a:spcBef>
                  <a:spcPct val="50000"/>
                </a:spcBef>
              </a:pPr>
              <a:r>
                <a:rPr lang="en-GB" sz="700"/>
                <a:t>Draw a coniferous tree in here</a:t>
              </a:r>
            </a:p>
          </p:txBody>
        </p:sp>
        <p:sp>
          <p:nvSpPr>
            <p:cNvPr id="38955" name="Text Box 57"/>
            <p:cNvSpPr txBox="1">
              <a:spLocks noChangeArrowheads="1"/>
            </p:cNvSpPr>
            <p:nvPr/>
          </p:nvSpPr>
          <p:spPr bwMode="auto">
            <a:xfrm>
              <a:off x="3671979" y="2657475"/>
              <a:ext cx="1504851" cy="187636"/>
            </a:xfrm>
            <a:prstGeom prst="rect">
              <a:avLst/>
            </a:prstGeom>
            <a:noFill/>
            <a:ln w="9525">
              <a:noFill/>
              <a:miter lim="800000"/>
              <a:headEnd/>
              <a:tailEnd/>
            </a:ln>
          </p:spPr>
          <p:txBody>
            <a:bodyPr lIns="68415" tIns="34208" rIns="68415" bIns="34208">
              <a:spAutoFit/>
            </a:bodyPr>
            <a:lstStyle/>
            <a:p>
              <a:pPr defTabSz="957263">
                <a:spcBef>
                  <a:spcPct val="50000"/>
                </a:spcBef>
              </a:pPr>
              <a:r>
                <a:rPr lang="en-GB" sz="700"/>
                <a:t>Draw a deciduous tree in here</a:t>
              </a:r>
            </a:p>
          </p:txBody>
        </p:sp>
        <p:sp>
          <p:nvSpPr>
            <p:cNvPr id="38956" name="Text Box 58"/>
            <p:cNvSpPr txBox="1">
              <a:spLocks noChangeArrowheads="1"/>
            </p:cNvSpPr>
            <p:nvPr/>
          </p:nvSpPr>
          <p:spPr bwMode="auto">
            <a:xfrm>
              <a:off x="3671979" y="4510689"/>
              <a:ext cx="1504851" cy="301956"/>
            </a:xfrm>
            <a:prstGeom prst="rect">
              <a:avLst/>
            </a:prstGeom>
            <a:noFill/>
            <a:ln w="9525">
              <a:noFill/>
              <a:miter lim="800000"/>
              <a:headEnd/>
              <a:tailEnd/>
            </a:ln>
          </p:spPr>
          <p:txBody>
            <a:bodyPr lIns="68415" tIns="34208" rIns="68415" bIns="34208">
              <a:spAutoFit/>
            </a:bodyPr>
            <a:lstStyle/>
            <a:p>
              <a:pPr defTabSz="957263">
                <a:spcBef>
                  <a:spcPct val="50000"/>
                </a:spcBef>
              </a:pPr>
              <a:r>
                <a:rPr lang="en-GB" sz="700"/>
                <a:t>Draw how ply wood is made in here</a:t>
              </a:r>
            </a:p>
          </p:txBody>
        </p:sp>
        <p:sp>
          <p:nvSpPr>
            <p:cNvPr id="38957" name="Text Box 59"/>
            <p:cNvSpPr txBox="1">
              <a:spLocks noChangeArrowheads="1"/>
            </p:cNvSpPr>
            <p:nvPr/>
          </p:nvSpPr>
          <p:spPr bwMode="auto">
            <a:xfrm>
              <a:off x="5175259" y="703177"/>
              <a:ext cx="1504851" cy="187636"/>
            </a:xfrm>
            <a:prstGeom prst="rect">
              <a:avLst/>
            </a:prstGeom>
            <a:noFill/>
            <a:ln w="9525">
              <a:noFill/>
              <a:miter lim="800000"/>
              <a:headEnd/>
              <a:tailEnd/>
            </a:ln>
          </p:spPr>
          <p:txBody>
            <a:bodyPr lIns="68415" tIns="34208" rIns="68415" bIns="34208">
              <a:spAutoFit/>
            </a:bodyPr>
            <a:lstStyle/>
            <a:p>
              <a:pPr defTabSz="957263">
                <a:spcBef>
                  <a:spcPct val="50000"/>
                </a:spcBef>
              </a:pPr>
              <a:r>
                <a:rPr lang="en-GB" sz="700"/>
                <a:t>Name</a:t>
              </a:r>
            </a:p>
          </p:txBody>
        </p:sp>
        <p:sp>
          <p:nvSpPr>
            <p:cNvPr id="38958" name="Text Box 60"/>
            <p:cNvSpPr txBox="1">
              <a:spLocks noChangeArrowheads="1"/>
            </p:cNvSpPr>
            <p:nvPr/>
          </p:nvSpPr>
          <p:spPr bwMode="auto">
            <a:xfrm>
              <a:off x="6513777" y="703177"/>
              <a:ext cx="1504851" cy="187636"/>
            </a:xfrm>
            <a:prstGeom prst="rect">
              <a:avLst/>
            </a:prstGeom>
            <a:noFill/>
            <a:ln w="9525">
              <a:noFill/>
              <a:miter lim="800000"/>
              <a:headEnd/>
              <a:tailEnd/>
            </a:ln>
          </p:spPr>
          <p:txBody>
            <a:bodyPr lIns="68415" tIns="34208" rIns="68415" bIns="34208">
              <a:spAutoFit/>
            </a:bodyPr>
            <a:lstStyle/>
            <a:p>
              <a:pPr defTabSz="957263">
                <a:spcBef>
                  <a:spcPct val="50000"/>
                </a:spcBef>
              </a:pPr>
              <a:r>
                <a:rPr lang="en-GB" sz="700"/>
                <a:t>Characteristics </a:t>
              </a:r>
            </a:p>
          </p:txBody>
        </p:sp>
        <p:sp>
          <p:nvSpPr>
            <p:cNvPr id="38959" name="Text Box 61"/>
            <p:cNvSpPr txBox="1">
              <a:spLocks noChangeArrowheads="1"/>
            </p:cNvSpPr>
            <p:nvPr/>
          </p:nvSpPr>
          <p:spPr bwMode="auto">
            <a:xfrm>
              <a:off x="8296374" y="682960"/>
              <a:ext cx="1504851" cy="187636"/>
            </a:xfrm>
            <a:prstGeom prst="rect">
              <a:avLst/>
            </a:prstGeom>
            <a:noFill/>
            <a:ln w="9525">
              <a:noFill/>
              <a:miter lim="800000"/>
              <a:headEnd/>
              <a:tailEnd/>
            </a:ln>
          </p:spPr>
          <p:txBody>
            <a:bodyPr lIns="68415" tIns="34208" rIns="68415" bIns="34208">
              <a:spAutoFit/>
            </a:bodyPr>
            <a:lstStyle/>
            <a:p>
              <a:pPr defTabSz="957263">
                <a:spcBef>
                  <a:spcPct val="50000"/>
                </a:spcBef>
              </a:pPr>
              <a:r>
                <a:rPr lang="en-GB" sz="700"/>
                <a:t>Properties</a:t>
              </a:r>
            </a:p>
          </p:txBody>
        </p:sp>
        <p:sp>
          <p:nvSpPr>
            <p:cNvPr id="38960" name="Line 62"/>
            <p:cNvSpPr>
              <a:spLocks noChangeShapeType="1"/>
            </p:cNvSpPr>
            <p:nvPr/>
          </p:nvSpPr>
          <p:spPr bwMode="auto">
            <a:xfrm>
              <a:off x="6067425" y="703263"/>
              <a:ext cx="0" cy="5502275"/>
            </a:xfrm>
            <a:prstGeom prst="line">
              <a:avLst/>
            </a:prstGeom>
            <a:noFill/>
            <a:ln w="9525">
              <a:solidFill>
                <a:schemeClr val="tx1"/>
              </a:solidFill>
              <a:round/>
              <a:headEnd/>
              <a:tailEnd/>
            </a:ln>
          </p:spPr>
          <p:txBody>
            <a:bodyPr lIns="68415" tIns="34208" rIns="68415" bIns="34208"/>
            <a:lstStyle/>
            <a:p>
              <a:endParaRPr lang="en-US"/>
            </a:p>
          </p:txBody>
        </p:sp>
        <p:sp>
          <p:nvSpPr>
            <p:cNvPr id="38961" name="Line 63"/>
            <p:cNvSpPr>
              <a:spLocks noChangeShapeType="1"/>
            </p:cNvSpPr>
            <p:nvPr/>
          </p:nvSpPr>
          <p:spPr bwMode="auto">
            <a:xfrm>
              <a:off x="7794625" y="703263"/>
              <a:ext cx="0" cy="5502275"/>
            </a:xfrm>
            <a:prstGeom prst="line">
              <a:avLst/>
            </a:prstGeom>
            <a:noFill/>
            <a:ln w="9525">
              <a:solidFill>
                <a:schemeClr val="tx1"/>
              </a:solidFill>
              <a:round/>
              <a:headEnd/>
              <a:tailEnd/>
            </a:ln>
          </p:spPr>
          <p:txBody>
            <a:bodyPr lIns="68415" tIns="34208" rIns="68415" bIns="34208"/>
            <a:lstStyle/>
            <a:p>
              <a:endParaRPr lang="en-US"/>
            </a:p>
          </p:txBody>
        </p:sp>
        <p:sp>
          <p:nvSpPr>
            <p:cNvPr id="38962" name="Line 64"/>
            <p:cNvSpPr>
              <a:spLocks noChangeShapeType="1"/>
            </p:cNvSpPr>
            <p:nvPr/>
          </p:nvSpPr>
          <p:spPr bwMode="auto">
            <a:xfrm>
              <a:off x="5119688" y="908050"/>
              <a:ext cx="4291012" cy="0"/>
            </a:xfrm>
            <a:prstGeom prst="line">
              <a:avLst/>
            </a:prstGeom>
            <a:noFill/>
            <a:ln w="9525">
              <a:solidFill>
                <a:schemeClr val="tx1"/>
              </a:solidFill>
              <a:round/>
              <a:headEnd/>
              <a:tailEnd/>
            </a:ln>
          </p:spPr>
          <p:txBody>
            <a:bodyPr lIns="68415" tIns="34208" rIns="68415" bIns="34208"/>
            <a:lstStyle/>
            <a:p>
              <a:endParaRPr lang="en-US"/>
            </a:p>
          </p:txBody>
        </p:sp>
        <p:sp>
          <p:nvSpPr>
            <p:cNvPr id="38963" name="Line 65"/>
            <p:cNvSpPr>
              <a:spLocks noChangeShapeType="1"/>
            </p:cNvSpPr>
            <p:nvPr/>
          </p:nvSpPr>
          <p:spPr bwMode="auto">
            <a:xfrm>
              <a:off x="5119688" y="1784350"/>
              <a:ext cx="4291012" cy="0"/>
            </a:xfrm>
            <a:prstGeom prst="line">
              <a:avLst/>
            </a:prstGeom>
            <a:noFill/>
            <a:ln w="9525">
              <a:solidFill>
                <a:schemeClr val="tx1"/>
              </a:solidFill>
              <a:round/>
              <a:headEnd/>
              <a:tailEnd/>
            </a:ln>
          </p:spPr>
          <p:txBody>
            <a:bodyPr lIns="68415" tIns="34208" rIns="68415" bIns="34208"/>
            <a:lstStyle/>
            <a:p>
              <a:endParaRPr lang="en-US"/>
            </a:p>
          </p:txBody>
        </p:sp>
        <p:sp>
          <p:nvSpPr>
            <p:cNvPr id="38964" name="Line 66"/>
            <p:cNvSpPr>
              <a:spLocks noChangeShapeType="1"/>
            </p:cNvSpPr>
            <p:nvPr/>
          </p:nvSpPr>
          <p:spPr bwMode="auto">
            <a:xfrm>
              <a:off x="5119688" y="2657475"/>
              <a:ext cx="4291012" cy="0"/>
            </a:xfrm>
            <a:prstGeom prst="line">
              <a:avLst/>
            </a:prstGeom>
            <a:noFill/>
            <a:ln w="9525">
              <a:solidFill>
                <a:schemeClr val="tx1"/>
              </a:solidFill>
              <a:round/>
              <a:headEnd/>
              <a:tailEnd/>
            </a:ln>
          </p:spPr>
          <p:txBody>
            <a:bodyPr lIns="68415" tIns="34208" rIns="68415" bIns="34208"/>
            <a:lstStyle/>
            <a:p>
              <a:endParaRPr lang="en-US"/>
            </a:p>
          </p:txBody>
        </p:sp>
        <p:sp>
          <p:nvSpPr>
            <p:cNvPr id="38965" name="Line 67"/>
            <p:cNvSpPr>
              <a:spLocks noChangeShapeType="1"/>
            </p:cNvSpPr>
            <p:nvPr/>
          </p:nvSpPr>
          <p:spPr bwMode="auto">
            <a:xfrm>
              <a:off x="5119688" y="3582988"/>
              <a:ext cx="4291012" cy="0"/>
            </a:xfrm>
            <a:prstGeom prst="line">
              <a:avLst/>
            </a:prstGeom>
            <a:noFill/>
            <a:ln w="9525">
              <a:solidFill>
                <a:schemeClr val="tx1"/>
              </a:solidFill>
              <a:round/>
              <a:headEnd/>
              <a:tailEnd/>
            </a:ln>
          </p:spPr>
          <p:txBody>
            <a:bodyPr lIns="68415" tIns="34208" rIns="68415" bIns="34208"/>
            <a:lstStyle/>
            <a:p>
              <a:endParaRPr lang="en-US"/>
            </a:p>
          </p:txBody>
        </p:sp>
        <p:sp>
          <p:nvSpPr>
            <p:cNvPr id="38966" name="Line 68"/>
            <p:cNvSpPr>
              <a:spLocks noChangeShapeType="1"/>
            </p:cNvSpPr>
            <p:nvPr/>
          </p:nvSpPr>
          <p:spPr bwMode="auto">
            <a:xfrm>
              <a:off x="5119688" y="4457700"/>
              <a:ext cx="4291012" cy="0"/>
            </a:xfrm>
            <a:prstGeom prst="line">
              <a:avLst/>
            </a:prstGeom>
            <a:noFill/>
            <a:ln w="9525">
              <a:solidFill>
                <a:schemeClr val="tx1"/>
              </a:solidFill>
              <a:round/>
              <a:headEnd/>
              <a:tailEnd/>
            </a:ln>
          </p:spPr>
          <p:txBody>
            <a:bodyPr lIns="68415" tIns="34208" rIns="68415" bIns="34208"/>
            <a:lstStyle/>
            <a:p>
              <a:endParaRPr lang="en-US"/>
            </a:p>
          </p:txBody>
        </p:sp>
        <p:sp>
          <p:nvSpPr>
            <p:cNvPr id="38967" name="Line 69"/>
            <p:cNvSpPr>
              <a:spLocks noChangeShapeType="1"/>
            </p:cNvSpPr>
            <p:nvPr/>
          </p:nvSpPr>
          <p:spPr bwMode="auto">
            <a:xfrm>
              <a:off x="5119688" y="5332413"/>
              <a:ext cx="4291012" cy="0"/>
            </a:xfrm>
            <a:prstGeom prst="line">
              <a:avLst/>
            </a:prstGeom>
            <a:noFill/>
            <a:ln w="9525">
              <a:solidFill>
                <a:schemeClr val="tx1"/>
              </a:solidFill>
              <a:round/>
              <a:headEnd/>
              <a:tailEnd/>
            </a:ln>
          </p:spPr>
          <p:txBody>
            <a:bodyPr lIns="68415" tIns="34208" rIns="68415" bIns="34208"/>
            <a:lstStyle/>
            <a:p>
              <a:endParaRPr lang="en-US"/>
            </a:p>
          </p:txBody>
        </p:sp>
      </p:grpSp>
      <p:sp>
        <p:nvSpPr>
          <p:cNvPr id="38968" name="TextBox 24"/>
          <p:cNvSpPr txBox="1">
            <a:spLocks noChangeArrowheads="1"/>
          </p:cNvSpPr>
          <p:nvPr/>
        </p:nvSpPr>
        <p:spPr bwMode="auto">
          <a:xfrm>
            <a:off x="8985250" y="142877"/>
            <a:ext cx="920750" cy="584775"/>
          </a:xfrm>
          <a:prstGeom prst="rect">
            <a:avLst/>
          </a:prstGeom>
          <a:noFill/>
          <a:ln w="9525">
            <a:noFill/>
            <a:miter lim="800000"/>
            <a:headEnd/>
            <a:tailEnd/>
          </a:ln>
        </p:spPr>
        <p:txBody>
          <a:bodyPr>
            <a:spAutoFit/>
          </a:bodyPr>
          <a:lstStyle/>
          <a:p>
            <a:r>
              <a:rPr lang="en-GB" sz="3200" b="1" dirty="0" smtClean="0"/>
              <a:t>11</a:t>
            </a:r>
            <a:endParaRPr lang="en-US" sz="3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TextBox 12"/>
          <p:cNvSpPr txBox="1">
            <a:spLocks noChangeArrowheads="1"/>
          </p:cNvSpPr>
          <p:nvPr/>
        </p:nvSpPr>
        <p:spPr bwMode="auto">
          <a:xfrm>
            <a:off x="380999" y="207963"/>
            <a:ext cx="8955088" cy="292388"/>
          </a:xfrm>
          <a:prstGeom prst="rect">
            <a:avLst/>
          </a:prstGeom>
          <a:noFill/>
          <a:ln w="9525">
            <a:noFill/>
            <a:miter lim="800000"/>
            <a:headEnd/>
            <a:tailEnd/>
          </a:ln>
        </p:spPr>
        <p:txBody>
          <a:bodyPr>
            <a:spAutoFit/>
          </a:bodyPr>
          <a:lstStyle/>
          <a:p>
            <a:r>
              <a:rPr lang="en-GB">
                <a:latin typeface="Comic Sans MS" pitchFamily="66" charset="0"/>
              </a:rPr>
              <a:t>Research Finishes for Wood</a:t>
            </a:r>
            <a:endParaRPr lang="en-US">
              <a:latin typeface="Comic Sans MS" pitchFamily="66" charset="0"/>
            </a:endParaRPr>
          </a:p>
        </p:txBody>
      </p:sp>
      <p:sp>
        <p:nvSpPr>
          <p:cNvPr id="39944" name="TextBox 16"/>
          <p:cNvSpPr txBox="1">
            <a:spLocks noChangeArrowheads="1"/>
          </p:cNvSpPr>
          <p:nvPr/>
        </p:nvSpPr>
        <p:spPr bwMode="auto">
          <a:xfrm>
            <a:off x="381005" y="550864"/>
            <a:ext cx="1979707" cy="4108817"/>
          </a:xfrm>
          <a:prstGeom prst="rect">
            <a:avLst/>
          </a:prstGeom>
          <a:noFill/>
          <a:ln w="9525">
            <a:noFill/>
            <a:miter lim="800000"/>
            <a:headEnd/>
            <a:tailEnd/>
          </a:ln>
        </p:spPr>
        <p:txBody>
          <a:bodyPr wrap="square">
            <a:spAutoFit/>
          </a:bodyPr>
          <a:lstStyle/>
          <a:p>
            <a:r>
              <a:rPr lang="en-GB" sz="900" dirty="0">
                <a:latin typeface="Comic Sans MS" pitchFamily="66" charset="0"/>
              </a:rPr>
              <a:t>Varnish</a:t>
            </a:r>
          </a:p>
          <a:p>
            <a:endParaRPr lang="en-GB" sz="900" dirty="0">
              <a:latin typeface="Comic Sans MS" pitchFamily="66" charset="0"/>
            </a:endParaRPr>
          </a:p>
          <a:p>
            <a:r>
              <a:rPr lang="en-GB" sz="900" dirty="0">
                <a:latin typeface="Comic Sans MS" pitchFamily="66" charset="0"/>
              </a:rPr>
              <a:t>What is it and how is it applied?</a:t>
            </a: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r>
              <a:rPr lang="en-GB" sz="900" dirty="0">
                <a:latin typeface="Comic Sans MS" pitchFamily="66" charset="0"/>
              </a:rPr>
              <a:t>Good points for varnishing are:</a:t>
            </a: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r>
              <a:rPr lang="en-GB" sz="900" dirty="0">
                <a:latin typeface="Comic Sans MS" pitchFamily="66" charset="0"/>
              </a:rPr>
              <a:t>Bad points for varnishing are:</a:t>
            </a:r>
          </a:p>
          <a:p>
            <a:endParaRPr lang="en-US" sz="900" dirty="0">
              <a:latin typeface="Comic Sans MS" pitchFamily="66" charset="0"/>
            </a:endParaRPr>
          </a:p>
        </p:txBody>
      </p:sp>
      <p:sp>
        <p:nvSpPr>
          <p:cNvPr id="39945" name="TextBox 17"/>
          <p:cNvSpPr txBox="1">
            <a:spLocks noChangeArrowheads="1"/>
          </p:cNvSpPr>
          <p:nvPr/>
        </p:nvSpPr>
        <p:spPr bwMode="auto">
          <a:xfrm>
            <a:off x="2560290" y="550864"/>
            <a:ext cx="2874963" cy="3970318"/>
          </a:xfrm>
          <a:prstGeom prst="rect">
            <a:avLst/>
          </a:prstGeom>
          <a:noFill/>
          <a:ln w="9525">
            <a:noFill/>
            <a:miter lim="800000"/>
            <a:headEnd/>
            <a:tailEnd/>
          </a:ln>
        </p:spPr>
        <p:txBody>
          <a:bodyPr>
            <a:spAutoFit/>
          </a:bodyPr>
          <a:lstStyle/>
          <a:p>
            <a:r>
              <a:rPr lang="en-GB" sz="900" dirty="0">
                <a:latin typeface="Comic Sans MS" pitchFamily="66" charset="0"/>
              </a:rPr>
              <a:t>Shellac (white polish) </a:t>
            </a:r>
          </a:p>
          <a:p>
            <a:endParaRPr lang="en-GB" sz="900" dirty="0">
              <a:latin typeface="Comic Sans MS" pitchFamily="66" charset="0"/>
            </a:endParaRPr>
          </a:p>
          <a:p>
            <a:r>
              <a:rPr lang="en-GB" sz="900" dirty="0">
                <a:latin typeface="Comic Sans MS" pitchFamily="66" charset="0"/>
              </a:rPr>
              <a:t>What is it and how is it applied?</a:t>
            </a: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r>
              <a:rPr lang="en-GB" sz="900" dirty="0">
                <a:latin typeface="Comic Sans MS" pitchFamily="66" charset="0"/>
              </a:rPr>
              <a:t>Good points for using white polish are:</a:t>
            </a: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r>
              <a:rPr lang="en-GB" sz="900" dirty="0">
                <a:latin typeface="Comic Sans MS" pitchFamily="66" charset="0"/>
              </a:rPr>
              <a:t>Bad points for using white polish are: </a:t>
            </a:r>
          </a:p>
          <a:p>
            <a:endParaRPr lang="en-US" sz="900" dirty="0">
              <a:latin typeface="Comic Sans MS" pitchFamily="66" charset="0"/>
            </a:endParaRPr>
          </a:p>
        </p:txBody>
      </p:sp>
      <p:sp>
        <p:nvSpPr>
          <p:cNvPr id="39946" name="TextBox 18"/>
          <p:cNvSpPr txBox="1">
            <a:spLocks noChangeArrowheads="1"/>
          </p:cNvSpPr>
          <p:nvPr/>
        </p:nvSpPr>
        <p:spPr bwMode="auto">
          <a:xfrm>
            <a:off x="4953000" y="550863"/>
            <a:ext cx="2819400" cy="3831818"/>
          </a:xfrm>
          <a:prstGeom prst="rect">
            <a:avLst/>
          </a:prstGeom>
          <a:noFill/>
          <a:ln w="9525">
            <a:noFill/>
            <a:miter lim="800000"/>
            <a:headEnd/>
            <a:tailEnd/>
          </a:ln>
        </p:spPr>
        <p:txBody>
          <a:bodyPr>
            <a:spAutoFit/>
          </a:bodyPr>
          <a:lstStyle/>
          <a:p>
            <a:r>
              <a:rPr lang="en-GB" sz="900" dirty="0">
                <a:latin typeface="Comic Sans MS" pitchFamily="66" charset="0"/>
              </a:rPr>
              <a:t>Wax</a:t>
            </a:r>
          </a:p>
          <a:p>
            <a:endParaRPr lang="en-GB" sz="900" dirty="0">
              <a:latin typeface="Comic Sans MS" pitchFamily="66" charset="0"/>
            </a:endParaRPr>
          </a:p>
          <a:p>
            <a:r>
              <a:rPr lang="en-GB" sz="900" dirty="0">
                <a:latin typeface="Comic Sans MS" pitchFamily="66" charset="0"/>
              </a:rPr>
              <a:t> What is it and how is it applied?</a:t>
            </a: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r>
              <a:rPr lang="en-GB" sz="900" dirty="0">
                <a:latin typeface="Comic Sans MS" pitchFamily="66" charset="0"/>
              </a:rPr>
              <a:t>Good points for using wax are:</a:t>
            </a: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r>
              <a:rPr lang="en-GB" sz="900" dirty="0">
                <a:latin typeface="Comic Sans MS" pitchFamily="66" charset="0"/>
              </a:rPr>
              <a:t>Bad points for using wax are</a:t>
            </a:r>
            <a:endParaRPr lang="en-US" sz="900" dirty="0">
              <a:latin typeface="Comic Sans MS" pitchFamily="66" charset="0"/>
            </a:endParaRPr>
          </a:p>
        </p:txBody>
      </p:sp>
      <p:sp>
        <p:nvSpPr>
          <p:cNvPr id="39947" name="TextBox 24"/>
          <p:cNvSpPr txBox="1">
            <a:spLocks noChangeArrowheads="1"/>
          </p:cNvSpPr>
          <p:nvPr/>
        </p:nvSpPr>
        <p:spPr bwMode="auto">
          <a:xfrm>
            <a:off x="8985250" y="260648"/>
            <a:ext cx="920750" cy="584775"/>
          </a:xfrm>
          <a:prstGeom prst="rect">
            <a:avLst/>
          </a:prstGeom>
          <a:noFill/>
          <a:ln w="9525">
            <a:noFill/>
            <a:miter lim="800000"/>
            <a:headEnd/>
            <a:tailEnd/>
          </a:ln>
        </p:spPr>
        <p:txBody>
          <a:bodyPr>
            <a:spAutoFit/>
          </a:bodyPr>
          <a:lstStyle/>
          <a:p>
            <a:r>
              <a:rPr lang="en-GB" sz="3200" b="1" dirty="0" smtClean="0"/>
              <a:t>12</a:t>
            </a:r>
            <a:endParaRPr lang="en-US" sz="3200" b="1" dirty="0"/>
          </a:p>
        </p:txBody>
      </p:sp>
      <p:grpSp>
        <p:nvGrpSpPr>
          <p:cNvPr id="13" name="Group 12"/>
          <p:cNvGrpSpPr/>
          <p:nvPr/>
        </p:nvGrpSpPr>
        <p:grpSpPr>
          <a:xfrm>
            <a:off x="380999" y="548680"/>
            <a:ext cx="8964489" cy="5544616"/>
            <a:chOff x="380999" y="548680"/>
            <a:chExt cx="8964489" cy="5104411"/>
          </a:xfrm>
        </p:grpSpPr>
        <p:sp>
          <p:nvSpPr>
            <p:cNvPr id="39941" name="Rectangle 13"/>
            <p:cNvSpPr>
              <a:spLocks noChangeArrowheads="1"/>
            </p:cNvSpPr>
            <p:nvPr/>
          </p:nvSpPr>
          <p:spPr bwMode="auto">
            <a:xfrm>
              <a:off x="380999" y="550866"/>
              <a:ext cx="2123729" cy="5102225"/>
            </a:xfrm>
            <a:prstGeom prst="rect">
              <a:avLst/>
            </a:prstGeom>
            <a:noFill/>
            <a:ln w="9525" algn="ctr">
              <a:solidFill>
                <a:schemeClr val="tx1"/>
              </a:solidFill>
              <a:round/>
              <a:headEnd/>
              <a:tailEnd/>
            </a:ln>
          </p:spPr>
          <p:txBody>
            <a:bodyPr/>
            <a:lstStyle/>
            <a:p>
              <a:pPr defTabSz="957263"/>
              <a:endParaRPr lang="en-US" sz="1900"/>
            </a:p>
          </p:txBody>
        </p:sp>
        <p:sp>
          <p:nvSpPr>
            <p:cNvPr id="39942" name="Rectangle 14"/>
            <p:cNvSpPr>
              <a:spLocks noChangeArrowheads="1"/>
            </p:cNvSpPr>
            <p:nvPr/>
          </p:nvSpPr>
          <p:spPr bwMode="auto">
            <a:xfrm>
              <a:off x="2504728" y="550866"/>
              <a:ext cx="2376263" cy="5102225"/>
            </a:xfrm>
            <a:prstGeom prst="rect">
              <a:avLst/>
            </a:prstGeom>
            <a:noFill/>
            <a:ln w="9525" algn="ctr">
              <a:solidFill>
                <a:schemeClr val="tx1"/>
              </a:solidFill>
              <a:round/>
              <a:headEnd/>
              <a:tailEnd/>
            </a:ln>
          </p:spPr>
          <p:txBody>
            <a:bodyPr/>
            <a:lstStyle/>
            <a:p>
              <a:pPr defTabSz="957263"/>
              <a:endParaRPr lang="en-US" sz="1900"/>
            </a:p>
          </p:txBody>
        </p:sp>
        <p:sp>
          <p:nvSpPr>
            <p:cNvPr id="11" name="Rectangle 14"/>
            <p:cNvSpPr>
              <a:spLocks noChangeArrowheads="1"/>
            </p:cNvSpPr>
            <p:nvPr/>
          </p:nvSpPr>
          <p:spPr bwMode="auto">
            <a:xfrm>
              <a:off x="4880992" y="548680"/>
              <a:ext cx="2232248" cy="5102225"/>
            </a:xfrm>
            <a:prstGeom prst="rect">
              <a:avLst/>
            </a:prstGeom>
            <a:noFill/>
            <a:ln w="9525" algn="ctr">
              <a:solidFill>
                <a:schemeClr val="tx1"/>
              </a:solidFill>
              <a:round/>
              <a:headEnd/>
              <a:tailEnd/>
            </a:ln>
          </p:spPr>
          <p:txBody>
            <a:bodyPr/>
            <a:lstStyle/>
            <a:p>
              <a:pPr defTabSz="957263"/>
              <a:endParaRPr lang="en-US" sz="1900"/>
            </a:p>
          </p:txBody>
        </p:sp>
        <p:sp>
          <p:nvSpPr>
            <p:cNvPr id="12" name="Rectangle 14"/>
            <p:cNvSpPr>
              <a:spLocks noChangeArrowheads="1"/>
            </p:cNvSpPr>
            <p:nvPr/>
          </p:nvSpPr>
          <p:spPr bwMode="auto">
            <a:xfrm>
              <a:off x="7113240" y="548680"/>
              <a:ext cx="2232248" cy="5102225"/>
            </a:xfrm>
            <a:prstGeom prst="rect">
              <a:avLst/>
            </a:prstGeom>
            <a:noFill/>
            <a:ln w="9525" algn="ctr">
              <a:solidFill>
                <a:schemeClr val="tx1"/>
              </a:solidFill>
              <a:round/>
              <a:headEnd/>
              <a:tailEnd/>
            </a:ln>
          </p:spPr>
          <p:txBody>
            <a:bodyPr/>
            <a:lstStyle/>
            <a:p>
              <a:pPr defTabSz="957263"/>
              <a:endParaRPr lang="en-US" sz="1900"/>
            </a:p>
          </p:txBody>
        </p:sp>
      </p:grpSp>
      <p:sp>
        <p:nvSpPr>
          <p:cNvPr id="14" name="TextBox 18"/>
          <p:cNvSpPr txBox="1">
            <a:spLocks noChangeArrowheads="1"/>
          </p:cNvSpPr>
          <p:nvPr/>
        </p:nvSpPr>
        <p:spPr bwMode="auto">
          <a:xfrm>
            <a:off x="7113240" y="548680"/>
            <a:ext cx="2819400" cy="4662815"/>
          </a:xfrm>
          <a:prstGeom prst="rect">
            <a:avLst/>
          </a:prstGeom>
          <a:noFill/>
          <a:ln w="9525">
            <a:noFill/>
            <a:miter lim="800000"/>
            <a:headEnd/>
            <a:tailEnd/>
          </a:ln>
        </p:spPr>
        <p:txBody>
          <a:bodyPr>
            <a:spAutoFit/>
          </a:bodyPr>
          <a:lstStyle/>
          <a:p>
            <a:r>
              <a:rPr lang="en-GB" sz="900" dirty="0" smtClean="0">
                <a:latin typeface="Comic Sans MS" pitchFamily="66" charset="0"/>
              </a:rPr>
              <a:t>Wood Stain</a:t>
            </a:r>
            <a:endParaRPr lang="en-GB" sz="900" dirty="0">
              <a:latin typeface="Comic Sans MS" pitchFamily="66" charset="0"/>
            </a:endParaRPr>
          </a:p>
          <a:p>
            <a:endParaRPr lang="en-GB" sz="900" dirty="0">
              <a:latin typeface="Comic Sans MS" pitchFamily="66" charset="0"/>
            </a:endParaRPr>
          </a:p>
          <a:p>
            <a:r>
              <a:rPr lang="en-GB" sz="900" dirty="0">
                <a:latin typeface="Comic Sans MS" pitchFamily="66" charset="0"/>
              </a:rPr>
              <a:t> What is it and how is it applied?</a:t>
            </a: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r>
              <a:rPr lang="en-GB" sz="900" dirty="0">
                <a:latin typeface="Comic Sans MS" pitchFamily="66" charset="0"/>
              </a:rPr>
              <a:t>Good points for using </a:t>
            </a:r>
            <a:r>
              <a:rPr lang="en-GB" sz="900" dirty="0" smtClean="0">
                <a:latin typeface="Comic Sans MS" pitchFamily="66" charset="0"/>
              </a:rPr>
              <a:t>stain </a:t>
            </a:r>
            <a:r>
              <a:rPr lang="en-GB" sz="900" dirty="0">
                <a:latin typeface="Comic Sans MS" pitchFamily="66" charset="0"/>
              </a:rPr>
              <a:t>are:</a:t>
            </a: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endParaRPr lang="en-GB" sz="900" dirty="0">
              <a:latin typeface="Comic Sans MS" pitchFamily="66" charset="0"/>
            </a:endParaRPr>
          </a:p>
          <a:p>
            <a:r>
              <a:rPr lang="en-GB" sz="900" dirty="0">
                <a:latin typeface="Comic Sans MS" pitchFamily="66" charset="0"/>
              </a:rPr>
              <a:t>Bad points for </a:t>
            </a:r>
            <a:r>
              <a:rPr lang="en-GB" sz="900">
                <a:latin typeface="Comic Sans MS" pitchFamily="66" charset="0"/>
              </a:rPr>
              <a:t>using </a:t>
            </a:r>
            <a:r>
              <a:rPr lang="en-GB" sz="900" smtClean="0">
                <a:latin typeface="Comic Sans MS" pitchFamily="66" charset="0"/>
              </a:rPr>
              <a:t>stain </a:t>
            </a:r>
            <a:r>
              <a:rPr lang="en-GB" sz="900" dirty="0" smtClean="0">
                <a:latin typeface="Comic Sans MS" pitchFamily="66" charset="0"/>
              </a:rPr>
              <a:t>are</a:t>
            </a:r>
          </a:p>
          <a:p>
            <a:endParaRPr lang="en-GB" sz="900" dirty="0" smtClean="0">
              <a:latin typeface="Comic Sans MS" pitchFamily="66" charset="0"/>
            </a:endParaRPr>
          </a:p>
          <a:p>
            <a:endParaRPr lang="en-GB" sz="900" dirty="0" smtClean="0">
              <a:latin typeface="Comic Sans MS" pitchFamily="66" charset="0"/>
            </a:endParaRPr>
          </a:p>
          <a:p>
            <a:endParaRPr lang="en-GB" sz="900" dirty="0" smtClean="0">
              <a:latin typeface="Comic Sans MS" pitchFamily="66" charset="0"/>
            </a:endParaRPr>
          </a:p>
          <a:p>
            <a:endParaRPr lang="en-GB" sz="900" dirty="0" smtClean="0">
              <a:latin typeface="Comic Sans MS" pitchFamily="66" charset="0"/>
            </a:endParaRPr>
          </a:p>
          <a:p>
            <a:endParaRPr lang="en-GB" sz="900" dirty="0" smtClean="0">
              <a:latin typeface="Comic Sans MS" pitchFamily="66" charset="0"/>
            </a:endParaRPr>
          </a:p>
          <a:p>
            <a:r>
              <a:rPr lang="en-GB" sz="900" dirty="0" smtClean="0">
                <a:latin typeface="Comic Sans MS" pitchFamily="66" charset="0"/>
              </a:rPr>
              <a:t>Colours to make Green are:</a:t>
            </a:r>
          </a:p>
          <a:p>
            <a:r>
              <a:rPr lang="en-GB" sz="900" dirty="0" smtClean="0">
                <a:latin typeface="Comic Sans MS" pitchFamily="66" charset="0"/>
              </a:rPr>
              <a:t>                           </a:t>
            </a:r>
          </a:p>
          <a:p>
            <a:r>
              <a:rPr lang="en-GB" sz="900" dirty="0" smtClean="0">
                <a:latin typeface="Comic Sans MS" pitchFamily="66" charset="0"/>
              </a:rPr>
              <a:t>                          Orange are:</a:t>
            </a:r>
          </a:p>
          <a:p>
            <a:endParaRPr lang="en-GB" sz="900" dirty="0" smtClean="0">
              <a:latin typeface="Comic Sans MS" pitchFamily="66" charset="0"/>
            </a:endParaRPr>
          </a:p>
          <a:p>
            <a:r>
              <a:rPr lang="en-GB" sz="900" dirty="0" smtClean="0">
                <a:latin typeface="Comic Sans MS" pitchFamily="66" charset="0"/>
              </a:rPr>
              <a:t>	Purple are:</a:t>
            </a:r>
            <a:endParaRPr lang="en-US" sz="900" dirty="0">
              <a:latin typeface="Comic Sans MS" pitchFamily="66" charset="0"/>
            </a:endParaRPr>
          </a:p>
        </p:txBody>
      </p:sp>
      <p:sp>
        <p:nvSpPr>
          <p:cNvPr id="15" name=" 3"/>
          <p:cNvSpPr/>
          <p:nvPr/>
        </p:nvSpPr>
        <p:spPr>
          <a:xfrm>
            <a:off x="6897216" y="116632"/>
            <a:ext cx="1224136" cy="1210427"/>
          </a:xfrm>
          <a:prstGeom prst="gear9">
            <a:avLst/>
          </a:prstGeom>
          <a:noFill/>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1" fontAlgn="base" latinLnBrk="0" hangingPunct="1">
          <a:lnSpc>
            <a:spcPct val="100000"/>
          </a:lnSpc>
          <a:spcBef>
            <a:spcPct val="0"/>
          </a:spcBef>
          <a:spcAft>
            <a:spcPct val="0"/>
          </a:spcAft>
          <a:buClrTx/>
          <a:buSzTx/>
          <a:buFontTx/>
          <a:buNone/>
          <a:tabLst/>
          <a:defRPr kumimoji="0" lang="en-GB" sz="2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1" fontAlgn="base" latinLnBrk="0" hangingPunct="1">
          <a:lnSpc>
            <a:spcPct val="100000"/>
          </a:lnSpc>
          <a:spcBef>
            <a:spcPct val="0"/>
          </a:spcBef>
          <a:spcAft>
            <a:spcPct val="0"/>
          </a:spcAft>
          <a:buClrTx/>
          <a:buSzTx/>
          <a:buFontTx/>
          <a:buNone/>
          <a:tabLst/>
          <a:defRPr kumimoji="0" lang="en-GB" sz="25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28053</TotalTime>
  <Words>1174</Words>
  <Application>Microsoft Office PowerPoint</Application>
  <PresentationFormat>A4 Paper (210x297 mm)</PresentationFormat>
  <Paragraphs>213</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Comic Sans MS</vt:lpstr>
      <vt:lpstr>Default Design</vt:lpstr>
      <vt:lpstr>PowerPoint Presentation</vt:lpstr>
      <vt:lpstr>Homework – when completed stick over this page</vt:lpstr>
      <vt:lpstr>Homework – when completed stick over this page</vt:lpstr>
      <vt:lpstr>Homework – when completed stick over this page</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Adrian Jelf</dc:creator>
  <cp:lastModifiedBy>Adrian Jelf</cp:lastModifiedBy>
  <cp:revision>1268</cp:revision>
  <cp:lastPrinted>2020-07-02T11:59:59Z</cp:lastPrinted>
  <dcterms:created xsi:type="dcterms:W3CDTF">2006-09-18T18:16:20Z</dcterms:created>
  <dcterms:modified xsi:type="dcterms:W3CDTF">2021-07-16T11:24:45Z</dcterms:modified>
</cp:coreProperties>
</file>