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801600" cy="9601200" type="A3"/>
  <p:notesSz cx="6797675" cy="9926638"/>
  <p:defaultTex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06" autoAdjust="0"/>
    <p:restoredTop sz="94660"/>
  </p:normalViewPr>
  <p:slideViewPr>
    <p:cSldViewPr>
      <p:cViewPr varScale="1">
        <p:scale>
          <a:sx n="50" d="100"/>
          <a:sy n="50" d="100"/>
        </p:scale>
        <p:origin x="702" y="66"/>
      </p:cViewPr>
      <p:guideLst>
        <p:guide orient="horz" pos="3024"/>
        <p:guide pos="403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982596"/>
            <a:ext cx="10881360" cy="2058035"/>
          </a:xfrm>
        </p:spPr>
        <p:txBody>
          <a:bodyPr/>
          <a:lstStyle/>
          <a:p>
            <a:r>
              <a:rPr lang="en-US" smtClean="0"/>
              <a:t>Click to edit Master title style</a:t>
            </a:r>
            <a:endParaRPr lang="en-GB"/>
          </a:p>
        </p:txBody>
      </p:sp>
      <p:sp>
        <p:nvSpPr>
          <p:cNvPr id="3" name="Subtitle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6EA6320-7405-4835-AEC2-1991A24992CA}" type="datetimeFigureOut">
              <a:rPr lang="en-GB" smtClean="0"/>
              <a:pPr/>
              <a:t>06/09/21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46B470-828C-4875-AB0F-91E6D57226F2}"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EA6320-7405-4835-AEC2-1991A24992CA}" type="datetimeFigureOut">
              <a:rPr lang="en-GB" smtClean="0"/>
              <a:pPr/>
              <a:t>06/09/21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46B470-828C-4875-AB0F-91E6D57226F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81160" y="384494"/>
            <a:ext cx="2880360" cy="819213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40080" y="384494"/>
            <a:ext cx="8427720" cy="81921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EA6320-7405-4835-AEC2-1991A24992CA}" type="datetimeFigureOut">
              <a:rPr lang="en-GB" smtClean="0"/>
              <a:pPr/>
              <a:t>06/09/21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46B470-828C-4875-AB0F-91E6D57226F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EA6320-7405-4835-AEC2-1991A24992CA}" type="datetimeFigureOut">
              <a:rPr lang="en-GB" smtClean="0"/>
              <a:pPr/>
              <a:t>06/09/21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46B470-828C-4875-AB0F-91E6D57226F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6169661"/>
            <a:ext cx="10881360" cy="1906905"/>
          </a:xfrm>
        </p:spPr>
        <p:txBody>
          <a:bodyPr anchor="t"/>
          <a:lstStyle>
            <a:lvl1pPr algn="l">
              <a:defRPr sz="5600" b="1" cap="all"/>
            </a:lvl1pPr>
          </a:lstStyle>
          <a:p>
            <a:r>
              <a:rPr lang="en-US" smtClean="0"/>
              <a:t>Click to edit Master title style</a:t>
            </a:r>
            <a:endParaRPr lang="en-GB"/>
          </a:p>
        </p:txBody>
      </p:sp>
      <p:sp>
        <p:nvSpPr>
          <p:cNvPr id="3" name="Text Placeholder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EA6320-7405-4835-AEC2-1991A24992CA}" type="datetimeFigureOut">
              <a:rPr lang="en-GB" smtClean="0"/>
              <a:pPr/>
              <a:t>06/09/21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46B470-828C-4875-AB0F-91E6D57226F2}"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400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074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6EA6320-7405-4835-AEC2-1991A24992CA}" type="datetimeFigureOut">
              <a:rPr lang="en-GB" smtClean="0"/>
              <a:pPr/>
              <a:t>06/09/21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46B470-828C-4875-AB0F-91E6D57226F2}"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40080" y="2149158"/>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n-US" smtClean="0"/>
              <a:t>Click to edit Master text styles</a:t>
            </a:r>
          </a:p>
        </p:txBody>
      </p:sp>
      <p:sp>
        <p:nvSpPr>
          <p:cNvPr id="4" name="Content Placeholder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503036" y="2149158"/>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n-US" smtClean="0"/>
              <a:t>Click to edit Master text styles</a:t>
            </a:r>
          </a:p>
        </p:txBody>
      </p:sp>
      <p:sp>
        <p:nvSpPr>
          <p:cNvPr id="6" name="Content Placeholder 5"/>
          <p:cNvSpPr>
            <a:spLocks noGrp="1"/>
          </p:cNvSpPr>
          <p:nvPr>
            <p:ph sz="quarter" idx="4"/>
          </p:nvPr>
        </p:nvSpPr>
        <p:spPr>
          <a:xfrm>
            <a:off x="6503036"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6EA6320-7405-4835-AEC2-1991A24992CA}" type="datetimeFigureOut">
              <a:rPr lang="en-GB" smtClean="0"/>
              <a:pPr/>
              <a:t>06/09/21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46B470-828C-4875-AB0F-91E6D57226F2}"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6EA6320-7405-4835-AEC2-1991A24992CA}" type="datetimeFigureOut">
              <a:rPr lang="en-GB" smtClean="0"/>
              <a:pPr/>
              <a:t>06/09/21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46B470-828C-4875-AB0F-91E6D57226F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EA6320-7405-4835-AEC2-1991A24992CA}" type="datetimeFigureOut">
              <a:rPr lang="en-GB" smtClean="0"/>
              <a:pPr/>
              <a:t>06/09/21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346B470-828C-4875-AB0F-91E6D57226F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1" y="382270"/>
            <a:ext cx="4211638" cy="1626870"/>
          </a:xfrm>
        </p:spPr>
        <p:txBody>
          <a:bodyPr anchor="b"/>
          <a:lstStyle>
            <a:lvl1pPr algn="l">
              <a:defRPr sz="2800" b="1"/>
            </a:lvl1pPr>
          </a:lstStyle>
          <a:p>
            <a:r>
              <a:rPr lang="en-US" smtClean="0"/>
              <a:t>Click to edit Master title style</a:t>
            </a:r>
            <a:endParaRPr lang="en-GB"/>
          </a:p>
        </p:txBody>
      </p:sp>
      <p:sp>
        <p:nvSpPr>
          <p:cNvPr id="3" name="Content Placeholder 2"/>
          <p:cNvSpPr>
            <a:spLocks noGrp="1"/>
          </p:cNvSpPr>
          <p:nvPr>
            <p:ph idx="1"/>
          </p:nvPr>
        </p:nvSpPr>
        <p:spPr>
          <a:xfrm>
            <a:off x="5005070"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EA6320-7405-4835-AEC2-1991A24992CA}" type="datetimeFigureOut">
              <a:rPr lang="en-GB" smtClean="0"/>
              <a:pPr/>
              <a:t>06/09/21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46B470-828C-4875-AB0F-91E6D57226F2}"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6720840"/>
            <a:ext cx="7680960" cy="793433"/>
          </a:xfrm>
        </p:spPr>
        <p:txBody>
          <a:bodyPr anchor="b"/>
          <a:lstStyle>
            <a:lvl1pPr algn="l">
              <a:defRPr sz="2800" b="1"/>
            </a:lvl1pPr>
          </a:lstStyle>
          <a:p>
            <a:r>
              <a:rPr lang="en-US" smtClean="0"/>
              <a:t>Click to edit Master title style</a:t>
            </a:r>
            <a:endParaRPr lang="en-GB"/>
          </a:p>
        </p:txBody>
      </p:sp>
      <p:sp>
        <p:nvSpPr>
          <p:cNvPr id="3" name="Picture Placeholder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lang="en-GB"/>
          </a:p>
        </p:txBody>
      </p:sp>
      <p:sp>
        <p:nvSpPr>
          <p:cNvPr id="4" name="Text Placeholder 3"/>
          <p:cNvSpPr>
            <a:spLocks noGrp="1"/>
          </p:cNvSpPr>
          <p:nvPr>
            <p:ph type="body" sz="half" idx="2"/>
          </p:nvPr>
        </p:nvSpPr>
        <p:spPr>
          <a:xfrm>
            <a:off x="2509203" y="7514273"/>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EA6320-7405-4835-AEC2-1991A24992CA}" type="datetimeFigureOut">
              <a:rPr lang="en-GB" smtClean="0"/>
              <a:pPr/>
              <a:t>06/09/21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46B470-828C-4875-AB0F-91E6D57226F2}"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384493"/>
            <a:ext cx="11521440" cy="1600200"/>
          </a:xfrm>
          <a:prstGeom prst="rect">
            <a:avLst/>
          </a:prstGeom>
        </p:spPr>
        <p:txBody>
          <a:bodyPr vert="horz" lIns="128016" tIns="64008" rIns="128016" bIns="64008"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40080" y="2240281"/>
            <a:ext cx="11521440" cy="6336348"/>
          </a:xfrm>
          <a:prstGeom prst="rect">
            <a:avLst/>
          </a:prstGeom>
        </p:spPr>
        <p:txBody>
          <a:bodyPr vert="horz" lIns="128016" tIns="64008" rIns="128016" bIns="6400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40080" y="8898891"/>
            <a:ext cx="2987040"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86EA6320-7405-4835-AEC2-1991A24992CA}" type="datetimeFigureOut">
              <a:rPr lang="en-GB" smtClean="0"/>
              <a:pPr/>
              <a:t>06/09/21</a:t>
            </a:fld>
            <a:endParaRPr lang="en-GB"/>
          </a:p>
        </p:txBody>
      </p:sp>
      <p:sp>
        <p:nvSpPr>
          <p:cNvPr id="5" name="Footer Placeholder 4"/>
          <p:cNvSpPr>
            <a:spLocks noGrp="1"/>
          </p:cNvSpPr>
          <p:nvPr>
            <p:ph type="ftr" sz="quarter" idx="3"/>
          </p:nvPr>
        </p:nvSpPr>
        <p:spPr>
          <a:xfrm>
            <a:off x="4373880" y="8898891"/>
            <a:ext cx="4053840"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174480" y="8898891"/>
            <a:ext cx="2987040"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1346B470-828C-4875-AB0F-91E6D57226F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39" name="Picture 15"/>
          <p:cNvPicPr>
            <a:picLocks noChangeAspect="1" noChangeArrowheads="1"/>
          </p:cNvPicPr>
          <p:nvPr/>
        </p:nvPicPr>
        <p:blipFill>
          <a:blip r:embed="rId2" cstate="print"/>
          <a:srcRect l="12791" t="24485" r="62994" b="55670"/>
          <a:stretch>
            <a:fillRect/>
          </a:stretch>
        </p:blipFill>
        <p:spPr bwMode="auto">
          <a:xfrm flipH="1">
            <a:off x="11122467" y="1200200"/>
            <a:ext cx="1687045" cy="864096"/>
          </a:xfrm>
          <a:prstGeom prst="rect">
            <a:avLst/>
          </a:prstGeom>
          <a:noFill/>
          <a:ln w="9525">
            <a:noFill/>
            <a:miter lim="800000"/>
            <a:headEnd/>
            <a:tailEnd/>
          </a:ln>
        </p:spPr>
      </p:pic>
      <p:grpSp>
        <p:nvGrpSpPr>
          <p:cNvPr id="19" name="Group 18"/>
          <p:cNvGrpSpPr/>
          <p:nvPr/>
        </p:nvGrpSpPr>
        <p:grpSpPr>
          <a:xfrm>
            <a:off x="190434" y="9049072"/>
            <a:ext cx="12611166" cy="552130"/>
            <a:chOff x="190434" y="8492531"/>
            <a:chExt cx="12561472" cy="1108671"/>
          </a:xfrm>
        </p:grpSpPr>
        <p:pic>
          <p:nvPicPr>
            <p:cNvPr id="1030" name="Picture 6"/>
            <p:cNvPicPr>
              <a:picLocks noChangeAspect="1" noChangeArrowheads="1"/>
            </p:cNvPicPr>
            <p:nvPr/>
          </p:nvPicPr>
          <p:blipFill>
            <a:blip r:embed="rId3" cstate="print"/>
            <a:srcRect l="41634" t="40275" r="40647" b="50275"/>
            <a:stretch>
              <a:fillRect/>
            </a:stretch>
          </p:blipFill>
          <p:spPr bwMode="auto">
            <a:xfrm>
              <a:off x="190434" y="8530614"/>
              <a:ext cx="3211757" cy="1070586"/>
            </a:xfrm>
            <a:prstGeom prst="rect">
              <a:avLst/>
            </a:prstGeom>
            <a:noFill/>
            <a:ln w="9525">
              <a:noFill/>
              <a:miter lim="800000"/>
              <a:headEnd/>
              <a:tailEnd/>
            </a:ln>
          </p:spPr>
        </p:pic>
        <p:pic>
          <p:nvPicPr>
            <p:cNvPr id="1032" name="Picture 8" descr="http://www.lovethegarden.com/files/styles/article_image_half_303_x_202_hard_crop/public/user-files/article/inline-images/04-14/the-big-allotment-challenge.jpg?itok=h31R40IK"/>
            <p:cNvPicPr>
              <a:picLocks noChangeAspect="1" noChangeArrowheads="1"/>
            </p:cNvPicPr>
            <p:nvPr/>
          </p:nvPicPr>
          <p:blipFill>
            <a:blip r:embed="rId4" cstate="print"/>
            <a:srcRect l="14970" t="22455" r="15169" b="36377"/>
            <a:stretch>
              <a:fillRect/>
            </a:stretch>
          </p:blipFill>
          <p:spPr bwMode="auto">
            <a:xfrm>
              <a:off x="3566898" y="8531881"/>
              <a:ext cx="2721902" cy="1069319"/>
            </a:xfrm>
            <a:prstGeom prst="rect">
              <a:avLst/>
            </a:prstGeom>
            <a:noFill/>
          </p:spPr>
        </p:pic>
        <p:pic>
          <p:nvPicPr>
            <p:cNvPr id="1034" name="Picture 10" descr="http://upload.wikimedia.org/wikipedia/en/thumb/1/1f/Scrapheap_07_logo.JPG/250px-Scrapheap_07_logo.JPG"/>
            <p:cNvPicPr>
              <a:picLocks noChangeAspect="1" noChangeArrowheads="1"/>
            </p:cNvPicPr>
            <p:nvPr/>
          </p:nvPicPr>
          <p:blipFill>
            <a:blip r:embed="rId5" cstate="print"/>
            <a:srcRect/>
            <a:stretch>
              <a:fillRect/>
            </a:stretch>
          </p:blipFill>
          <p:spPr bwMode="auto">
            <a:xfrm>
              <a:off x="6429264" y="8530616"/>
              <a:ext cx="3387929" cy="1070586"/>
            </a:xfrm>
            <a:prstGeom prst="rect">
              <a:avLst/>
            </a:prstGeom>
            <a:noFill/>
          </p:spPr>
        </p:pic>
        <p:pic>
          <p:nvPicPr>
            <p:cNvPr id="1036" name="Picture 12" descr="http://www.estetica-design-forum.com/attachment.php?attachmentid=11032&amp;d=1359553102"/>
            <p:cNvPicPr>
              <a:picLocks noChangeAspect="1" noChangeArrowheads="1"/>
            </p:cNvPicPr>
            <p:nvPr/>
          </p:nvPicPr>
          <p:blipFill>
            <a:blip r:embed="rId6" cstate="print"/>
            <a:srcRect b="41716"/>
            <a:stretch>
              <a:fillRect/>
            </a:stretch>
          </p:blipFill>
          <p:spPr bwMode="auto">
            <a:xfrm>
              <a:off x="9817192" y="8492531"/>
              <a:ext cx="2934714" cy="1108670"/>
            </a:xfrm>
            <a:prstGeom prst="rect">
              <a:avLst/>
            </a:prstGeom>
            <a:noFill/>
          </p:spPr>
        </p:pic>
      </p:grpSp>
      <p:pic>
        <p:nvPicPr>
          <p:cNvPr id="1038" name="Picture 14" descr="http://www.nicoleisthenewblack.com/wp-content/uploads/2011/09/vintage-hand-about-me.png"/>
          <p:cNvPicPr>
            <a:picLocks noChangeAspect="1" noChangeArrowheads="1"/>
          </p:cNvPicPr>
          <p:nvPr/>
        </p:nvPicPr>
        <p:blipFill>
          <a:blip r:embed="rId7" cstate="print"/>
          <a:srcRect/>
          <a:stretch>
            <a:fillRect/>
          </a:stretch>
        </p:blipFill>
        <p:spPr bwMode="auto">
          <a:xfrm>
            <a:off x="7467600" y="3590866"/>
            <a:ext cx="5334000" cy="2933700"/>
          </a:xfrm>
          <a:prstGeom prst="rect">
            <a:avLst/>
          </a:prstGeom>
          <a:noFill/>
        </p:spPr>
      </p:pic>
      <p:sp>
        <p:nvSpPr>
          <p:cNvPr id="11" name="TextBox 10"/>
          <p:cNvSpPr txBox="1"/>
          <p:nvPr/>
        </p:nvSpPr>
        <p:spPr>
          <a:xfrm>
            <a:off x="208112" y="0"/>
            <a:ext cx="6955973" cy="652486"/>
          </a:xfrm>
          <a:prstGeom prst="rect">
            <a:avLst/>
          </a:prstGeom>
          <a:noFill/>
        </p:spPr>
        <p:txBody>
          <a:bodyPr wrap="square" lIns="128016" tIns="64008" rIns="128016" bIns="64008" rtlCol="0">
            <a:spAutoFit/>
          </a:bodyPr>
          <a:lstStyle/>
          <a:p>
            <a:r>
              <a:rPr lang="en-GB" sz="3400" dirty="0">
                <a:solidFill>
                  <a:srgbClr val="FF6699"/>
                </a:solidFill>
                <a:latin typeface="Franklin Gothic Demi Cond" pitchFamily="34" charset="0"/>
              </a:rPr>
              <a:t>MY EXTENDED HOMEWORK CHALLENGE</a:t>
            </a:r>
          </a:p>
        </p:txBody>
      </p:sp>
      <p:grpSp>
        <p:nvGrpSpPr>
          <p:cNvPr id="18" name="Group 17"/>
          <p:cNvGrpSpPr/>
          <p:nvPr/>
        </p:nvGrpSpPr>
        <p:grpSpPr>
          <a:xfrm>
            <a:off x="208112" y="1488232"/>
            <a:ext cx="7920880" cy="7416824"/>
            <a:chOff x="352128" y="1848272"/>
            <a:chExt cx="7416824" cy="8928992"/>
          </a:xfrm>
        </p:grpSpPr>
        <p:sp>
          <p:nvSpPr>
            <p:cNvPr id="13" name="Rectangle 12"/>
            <p:cNvSpPr/>
            <p:nvPr/>
          </p:nvSpPr>
          <p:spPr>
            <a:xfrm>
              <a:off x="352128" y="1848272"/>
              <a:ext cx="7416824" cy="172819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352128" y="3648472"/>
              <a:ext cx="7416824" cy="172819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352128" y="5448672"/>
              <a:ext cx="7416824" cy="172819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352128" y="7248872"/>
              <a:ext cx="7416824" cy="172819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352128" y="9049072"/>
              <a:ext cx="7416824" cy="172819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TextBox 19"/>
          <p:cNvSpPr txBox="1"/>
          <p:nvPr/>
        </p:nvSpPr>
        <p:spPr>
          <a:xfrm>
            <a:off x="208112" y="480120"/>
            <a:ext cx="7344816" cy="977191"/>
          </a:xfrm>
          <a:prstGeom prst="rect">
            <a:avLst/>
          </a:prstGeom>
          <a:noFill/>
        </p:spPr>
        <p:txBody>
          <a:bodyPr wrap="square" rtlCol="0">
            <a:spAutoFit/>
          </a:bodyPr>
          <a:lstStyle/>
          <a:p>
            <a:pPr algn="just"/>
            <a:r>
              <a:rPr lang="en-GB" sz="1150" dirty="0" smtClean="0"/>
              <a:t>Your extended homework challenge is to develop and improve your skills at working independently and managing your time to meet a deadline. The theme is about you and you need to think carefully about how you can design and make something that is about you. Talk to your parents, brothers, sisters, friends and consider what characteristics make you who you are, for example your hobbies, interests, goals and aspirations. These are some ideas if you are stuck for ideas of your </a:t>
            </a:r>
            <a:r>
              <a:rPr lang="en-GB" sz="1150" smtClean="0"/>
              <a:t>own. </a:t>
            </a:r>
            <a:endParaRPr lang="en-GB" sz="1150" dirty="0"/>
          </a:p>
        </p:txBody>
      </p:sp>
      <p:sp>
        <p:nvSpPr>
          <p:cNvPr id="21" name="TextBox 20"/>
          <p:cNvSpPr txBox="1"/>
          <p:nvPr/>
        </p:nvSpPr>
        <p:spPr>
          <a:xfrm>
            <a:off x="8345016" y="1165935"/>
            <a:ext cx="4248472" cy="2554545"/>
          </a:xfrm>
          <a:prstGeom prst="rect">
            <a:avLst/>
          </a:prstGeom>
          <a:noFill/>
        </p:spPr>
        <p:txBody>
          <a:bodyPr wrap="square" rtlCol="0">
            <a:spAutoFit/>
          </a:bodyPr>
          <a:lstStyle/>
          <a:p>
            <a:r>
              <a:rPr lang="en-GB" sz="1600" b="1" dirty="0" smtClean="0"/>
              <a:t>Success criteria – you need </a:t>
            </a:r>
          </a:p>
          <a:p>
            <a:endParaRPr lang="en-GB" sz="800" dirty="0"/>
          </a:p>
          <a:p>
            <a:r>
              <a:rPr lang="en-GB" sz="1600" b="1" dirty="0" smtClean="0"/>
              <a:t>1. Research  </a:t>
            </a:r>
          </a:p>
          <a:p>
            <a:r>
              <a:rPr lang="en-GB" sz="1600" dirty="0" smtClean="0"/>
              <a:t>i.e. a mood board of ideas, </a:t>
            </a:r>
          </a:p>
          <a:p>
            <a:r>
              <a:rPr lang="en-GB" sz="1600" dirty="0" smtClean="0"/>
              <a:t>interests, profiles of similar designers, analysis of similar products</a:t>
            </a:r>
          </a:p>
          <a:p>
            <a:endParaRPr lang="en-GB" sz="800" dirty="0"/>
          </a:p>
          <a:p>
            <a:r>
              <a:rPr lang="en-GB" sz="1600" b="1" dirty="0" smtClean="0"/>
              <a:t>2. Design work </a:t>
            </a:r>
            <a:endParaRPr lang="en-GB" sz="1600" dirty="0"/>
          </a:p>
          <a:p>
            <a:r>
              <a:rPr lang="en-GB" sz="1600" dirty="0" smtClean="0"/>
              <a:t> i.e. lots of your ideas drawn and explained</a:t>
            </a:r>
          </a:p>
          <a:p>
            <a:endParaRPr lang="en-GB" sz="1600" dirty="0"/>
          </a:p>
          <a:p>
            <a:r>
              <a:rPr lang="en-GB" sz="1600" b="1" dirty="0" smtClean="0"/>
              <a:t>3. A practical piece </a:t>
            </a:r>
            <a:endParaRPr lang="en-GB" sz="1600" b="1" dirty="0"/>
          </a:p>
        </p:txBody>
      </p:sp>
      <p:sp>
        <p:nvSpPr>
          <p:cNvPr id="23" name="TextBox 22"/>
          <p:cNvSpPr txBox="1"/>
          <p:nvPr/>
        </p:nvSpPr>
        <p:spPr>
          <a:xfrm>
            <a:off x="8345016" y="6134487"/>
            <a:ext cx="4248472" cy="1077218"/>
          </a:xfrm>
          <a:prstGeom prst="rect">
            <a:avLst/>
          </a:prstGeom>
          <a:noFill/>
        </p:spPr>
        <p:txBody>
          <a:bodyPr wrap="square" rtlCol="0">
            <a:spAutoFit/>
          </a:bodyPr>
          <a:lstStyle/>
          <a:p>
            <a:r>
              <a:rPr lang="en-GB" sz="1600" b="1" dirty="0" smtClean="0"/>
              <a:t>4. Take a photo of outcom</a:t>
            </a:r>
            <a:r>
              <a:rPr lang="en-GB" sz="1600" b="1" dirty="0" smtClean="0"/>
              <a:t>e and explain what you did in the evaluation on the next slide.</a:t>
            </a:r>
            <a:endParaRPr lang="en-GB" sz="1600" b="1" dirty="0" smtClean="0"/>
          </a:p>
          <a:p>
            <a:endParaRPr lang="en-GB" sz="1600" b="1" dirty="0"/>
          </a:p>
          <a:p>
            <a:r>
              <a:rPr lang="en-GB" sz="1600" b="1" dirty="0" smtClean="0"/>
              <a:t> </a:t>
            </a:r>
          </a:p>
        </p:txBody>
      </p:sp>
      <p:sp>
        <p:nvSpPr>
          <p:cNvPr id="24" name="TextBox 23"/>
          <p:cNvSpPr txBox="1"/>
          <p:nvPr/>
        </p:nvSpPr>
        <p:spPr>
          <a:xfrm>
            <a:off x="208112" y="1443226"/>
            <a:ext cx="7992888" cy="2062103"/>
          </a:xfrm>
          <a:prstGeom prst="rect">
            <a:avLst/>
          </a:prstGeom>
          <a:noFill/>
        </p:spPr>
        <p:txBody>
          <a:bodyPr wrap="square" rtlCol="0">
            <a:spAutoFit/>
          </a:bodyPr>
          <a:lstStyle/>
          <a:p>
            <a:r>
              <a:rPr lang="en-GB" sz="1600" b="1" dirty="0" smtClean="0"/>
              <a:t>Textiles</a:t>
            </a:r>
          </a:p>
          <a:p>
            <a:r>
              <a:rPr lang="en-GB" sz="1600" dirty="0" smtClean="0"/>
              <a:t>* Making paper fashion dolls or sock creatures</a:t>
            </a:r>
          </a:p>
          <a:p>
            <a:r>
              <a:rPr lang="en-GB" sz="1600" dirty="0" smtClean="0"/>
              <a:t>* Design ideas for costumes for a play/ film of their choice</a:t>
            </a:r>
          </a:p>
          <a:p>
            <a:r>
              <a:rPr lang="en-GB" sz="1600" dirty="0" smtClean="0"/>
              <a:t>* Customising an item of clothing</a:t>
            </a:r>
          </a:p>
          <a:p>
            <a:r>
              <a:rPr lang="en-GB" sz="1600" dirty="0" smtClean="0"/>
              <a:t>* Making small textiles items </a:t>
            </a:r>
            <a:r>
              <a:rPr lang="en-GB" sz="1600" dirty="0" err="1" smtClean="0"/>
              <a:t>eg</a:t>
            </a:r>
            <a:r>
              <a:rPr lang="en-GB" sz="1600" dirty="0" smtClean="0"/>
              <a:t>: cushions/ skirt</a:t>
            </a:r>
          </a:p>
          <a:p>
            <a:r>
              <a:rPr lang="en-GB" sz="1600" dirty="0" smtClean="0"/>
              <a:t>* Designing logos for t-shirts. </a:t>
            </a:r>
          </a:p>
          <a:p>
            <a:endParaRPr lang="en-GB" sz="1600" dirty="0" smtClean="0"/>
          </a:p>
          <a:p>
            <a:r>
              <a:rPr lang="en-GB" sz="1600" dirty="0" smtClean="0"/>
              <a:t>  </a:t>
            </a:r>
            <a:endParaRPr lang="en-GB" sz="1600" dirty="0"/>
          </a:p>
        </p:txBody>
      </p:sp>
      <p:sp>
        <p:nvSpPr>
          <p:cNvPr id="25" name="TextBox 24"/>
          <p:cNvSpPr txBox="1"/>
          <p:nvPr/>
        </p:nvSpPr>
        <p:spPr>
          <a:xfrm>
            <a:off x="208112" y="2955394"/>
            <a:ext cx="7992888" cy="1569660"/>
          </a:xfrm>
          <a:prstGeom prst="rect">
            <a:avLst/>
          </a:prstGeom>
          <a:noFill/>
        </p:spPr>
        <p:txBody>
          <a:bodyPr wrap="square" rtlCol="0">
            <a:spAutoFit/>
          </a:bodyPr>
          <a:lstStyle/>
          <a:p>
            <a:pPr lvl="0"/>
            <a:r>
              <a:rPr lang="en-GB" sz="1600" b="1" dirty="0" smtClean="0"/>
              <a:t>Food</a:t>
            </a:r>
            <a:r>
              <a:rPr lang="en-GB" sz="1600" dirty="0" smtClean="0"/>
              <a:t>  </a:t>
            </a:r>
          </a:p>
          <a:p>
            <a:r>
              <a:rPr lang="en-US" sz="1600" dirty="0" smtClean="0"/>
              <a:t>* Adapt </a:t>
            </a:r>
            <a:r>
              <a:rPr lang="en-US" sz="1600" dirty="0"/>
              <a:t>a recipe </a:t>
            </a:r>
            <a:r>
              <a:rPr lang="en-US" sz="1600" dirty="0" smtClean="0"/>
              <a:t>		* Design a cook book of healthy dishes </a:t>
            </a:r>
            <a:endParaRPr lang="en-GB" sz="1600" dirty="0" smtClean="0"/>
          </a:p>
          <a:p>
            <a:r>
              <a:rPr lang="en-US" sz="1600" dirty="0" smtClean="0"/>
              <a:t>* Food </a:t>
            </a:r>
            <a:r>
              <a:rPr lang="en-US" sz="1600" dirty="0"/>
              <a:t>stylist Collage (photos of food dishes) </a:t>
            </a:r>
            <a:r>
              <a:rPr lang="en-US" sz="1600" dirty="0" smtClean="0"/>
              <a:t>	* Egg head characters </a:t>
            </a:r>
            <a:endParaRPr lang="en-GB" sz="1600" dirty="0" smtClean="0"/>
          </a:p>
          <a:p>
            <a:r>
              <a:rPr lang="en-US" sz="1600" dirty="0" smtClean="0"/>
              <a:t>* Design </a:t>
            </a:r>
            <a:r>
              <a:rPr lang="en-US" sz="1600" dirty="0"/>
              <a:t>and make own recipe </a:t>
            </a:r>
            <a:r>
              <a:rPr lang="en-US" sz="1600" dirty="0" smtClean="0"/>
              <a:t>		* </a:t>
            </a:r>
            <a:r>
              <a:rPr lang="en-US" sz="1600" dirty="0" err="1" smtClean="0"/>
              <a:t>Playdoh</a:t>
            </a:r>
            <a:r>
              <a:rPr lang="en-US" sz="1600" dirty="0" smtClean="0"/>
              <a:t> people (making the </a:t>
            </a:r>
            <a:r>
              <a:rPr lang="en-US" sz="1600" dirty="0" err="1" smtClean="0"/>
              <a:t>playdoh</a:t>
            </a:r>
            <a:r>
              <a:rPr lang="en-US" sz="1600" dirty="0" smtClean="0"/>
              <a:t> yourself) </a:t>
            </a:r>
            <a:endParaRPr lang="en-GB" sz="1600" dirty="0" smtClean="0"/>
          </a:p>
          <a:p>
            <a:pPr lvl="0"/>
            <a:r>
              <a:rPr lang="en-US" sz="1600" dirty="0" smtClean="0"/>
              <a:t>* Sample </a:t>
            </a:r>
            <a:r>
              <a:rPr lang="en-US" sz="1600" dirty="0"/>
              <a:t>and write a review of a meal you have </a:t>
            </a:r>
            <a:r>
              <a:rPr lang="en-US" sz="1600" dirty="0" smtClean="0"/>
              <a:t>sampled</a:t>
            </a:r>
            <a:endParaRPr lang="en-GB" sz="1600" dirty="0"/>
          </a:p>
          <a:p>
            <a:r>
              <a:rPr lang="en-GB" sz="1600" dirty="0" smtClean="0"/>
              <a:t> </a:t>
            </a:r>
            <a:endParaRPr lang="en-GB" sz="1600" dirty="0"/>
          </a:p>
        </p:txBody>
      </p:sp>
      <p:sp>
        <p:nvSpPr>
          <p:cNvPr id="26" name="TextBox 25"/>
          <p:cNvSpPr txBox="1"/>
          <p:nvPr/>
        </p:nvSpPr>
        <p:spPr>
          <a:xfrm>
            <a:off x="208112" y="4440560"/>
            <a:ext cx="7776864" cy="1738938"/>
          </a:xfrm>
          <a:prstGeom prst="rect">
            <a:avLst/>
          </a:prstGeom>
          <a:noFill/>
        </p:spPr>
        <p:txBody>
          <a:bodyPr wrap="square" rtlCol="0">
            <a:spAutoFit/>
          </a:bodyPr>
          <a:lstStyle/>
          <a:p>
            <a:r>
              <a:rPr lang="en-GB" sz="1600" b="1" dirty="0" smtClean="0"/>
              <a:t>Product Design</a:t>
            </a:r>
          </a:p>
          <a:p>
            <a:r>
              <a:rPr lang="en-GB" sz="1500" dirty="0" smtClean="0"/>
              <a:t>* Design and make a crazy contraption or new invention</a:t>
            </a:r>
          </a:p>
          <a:p>
            <a:r>
              <a:rPr lang="en-GB" sz="1500" dirty="0" smtClean="0"/>
              <a:t>* Sample and write a review of products predicting the next range to be released in the future</a:t>
            </a:r>
          </a:p>
          <a:p>
            <a:r>
              <a:rPr lang="en-GB" sz="1500" dirty="0" smtClean="0"/>
              <a:t>* Make a product related to a hobby or sporting activity you enjoy</a:t>
            </a:r>
          </a:p>
          <a:p>
            <a:r>
              <a:rPr lang="en-GB" sz="1500" dirty="0" smtClean="0"/>
              <a:t>* Design and make a product that solves a problem you have encountered</a:t>
            </a:r>
          </a:p>
          <a:p>
            <a:r>
              <a:rPr lang="en-GB" sz="1500" dirty="0" smtClean="0"/>
              <a:t>* Design and make a sculpture    </a:t>
            </a:r>
          </a:p>
          <a:p>
            <a:r>
              <a:rPr lang="en-GB" sz="1600" dirty="0" smtClean="0"/>
              <a:t> </a:t>
            </a:r>
            <a:endParaRPr lang="en-GB" sz="1600" dirty="0"/>
          </a:p>
        </p:txBody>
      </p:sp>
      <p:sp>
        <p:nvSpPr>
          <p:cNvPr id="27" name="TextBox 26"/>
          <p:cNvSpPr txBox="1"/>
          <p:nvPr/>
        </p:nvSpPr>
        <p:spPr>
          <a:xfrm>
            <a:off x="208112" y="5974214"/>
            <a:ext cx="7344816" cy="1492716"/>
          </a:xfrm>
          <a:prstGeom prst="rect">
            <a:avLst/>
          </a:prstGeom>
          <a:noFill/>
        </p:spPr>
        <p:txBody>
          <a:bodyPr wrap="square" rtlCol="0">
            <a:spAutoFit/>
          </a:bodyPr>
          <a:lstStyle/>
          <a:p>
            <a:r>
              <a:rPr lang="en-GB" sz="1600" b="1" dirty="0" smtClean="0"/>
              <a:t>Systems &amp; Control</a:t>
            </a:r>
          </a:p>
          <a:p>
            <a:r>
              <a:rPr lang="en-GB" sz="1500" dirty="0" smtClean="0"/>
              <a:t>* Design and make an electronic kit</a:t>
            </a:r>
          </a:p>
          <a:p>
            <a:r>
              <a:rPr lang="en-GB" sz="1500" dirty="0" smtClean="0"/>
              <a:t>* Construct a structure using LEGO</a:t>
            </a:r>
          </a:p>
          <a:p>
            <a:r>
              <a:rPr lang="en-GB" sz="1500" dirty="0" smtClean="0"/>
              <a:t>* Be an engineer with </a:t>
            </a:r>
            <a:r>
              <a:rPr lang="en-GB" sz="1500" dirty="0" err="1" smtClean="0"/>
              <a:t>Mechano</a:t>
            </a:r>
            <a:r>
              <a:rPr lang="en-GB" sz="1500" dirty="0" smtClean="0"/>
              <a:t> and construct a working mechanism</a:t>
            </a:r>
          </a:p>
          <a:p>
            <a:r>
              <a:rPr lang="en-GB" sz="1500" dirty="0" smtClean="0"/>
              <a:t>* Develop old and new  mechanisms and structure using wooden construction</a:t>
            </a:r>
          </a:p>
          <a:p>
            <a:r>
              <a:rPr lang="en-GB" sz="1500" dirty="0" smtClean="0"/>
              <a:t>* Try model making using Air Fix    </a:t>
            </a:r>
            <a:endParaRPr lang="en-GB" sz="1500" dirty="0"/>
          </a:p>
        </p:txBody>
      </p:sp>
      <p:sp>
        <p:nvSpPr>
          <p:cNvPr id="28" name="TextBox 27"/>
          <p:cNvSpPr txBox="1"/>
          <p:nvPr/>
        </p:nvSpPr>
        <p:spPr>
          <a:xfrm>
            <a:off x="208112" y="7419890"/>
            <a:ext cx="7920880" cy="1692771"/>
          </a:xfrm>
          <a:prstGeom prst="rect">
            <a:avLst/>
          </a:prstGeom>
          <a:noFill/>
          <a:ln>
            <a:noFill/>
          </a:ln>
        </p:spPr>
        <p:txBody>
          <a:bodyPr wrap="square" rtlCol="0">
            <a:spAutoFit/>
          </a:bodyPr>
          <a:lstStyle/>
          <a:p>
            <a:r>
              <a:rPr lang="en-GB" sz="1600" b="1" dirty="0" smtClean="0"/>
              <a:t>Graphics</a:t>
            </a:r>
          </a:p>
          <a:p>
            <a:r>
              <a:rPr lang="en-GB" sz="1200" b="1" dirty="0" smtClean="0"/>
              <a:t>* Promotional Items </a:t>
            </a:r>
            <a:r>
              <a:rPr lang="en-GB" sz="1200" dirty="0" smtClean="0"/>
              <a:t>– A freebie /give-away item that could be a calendar, pop-up mailers, direct mail, stamps to promote a significant event, concert/theatre promotion.</a:t>
            </a:r>
          </a:p>
          <a:p>
            <a:r>
              <a:rPr lang="en-GB" sz="1200" b="1" dirty="0" smtClean="0"/>
              <a:t>* Corporate/Brand Identity </a:t>
            </a:r>
            <a:r>
              <a:rPr lang="en-GB" sz="1200" dirty="0" smtClean="0"/>
              <a:t>– A range of items that could include company /brand logo, business cards, letterheads, company livery, promotional items, uniforms, menus, corporate gifts, bags.</a:t>
            </a:r>
          </a:p>
          <a:p>
            <a:r>
              <a:rPr lang="en-GB" sz="1200" dirty="0" smtClean="0"/>
              <a:t>* </a:t>
            </a:r>
            <a:r>
              <a:rPr lang="en-GB" sz="1200" b="1" dirty="0" smtClean="0"/>
              <a:t>Visual communication </a:t>
            </a:r>
            <a:r>
              <a:rPr lang="en-GB" sz="1200" dirty="0" smtClean="0"/>
              <a:t>– Wordless signs that can be understood in any language/culture, visual instructions for emergency situations (</a:t>
            </a:r>
            <a:r>
              <a:rPr lang="en-GB" sz="1200" dirty="0" err="1" smtClean="0"/>
              <a:t>e.g</a:t>
            </a:r>
            <a:r>
              <a:rPr lang="en-GB" sz="1200" dirty="0" smtClean="0"/>
              <a:t> in the event of fire), children’s party invitations, a range of greetings cards</a:t>
            </a:r>
          </a:p>
          <a:p>
            <a:r>
              <a:rPr lang="en-GB" sz="1600" dirty="0" smtClean="0"/>
              <a:t>  </a:t>
            </a:r>
            <a:endParaRPr lang="en-GB" sz="1600" dirty="0"/>
          </a:p>
        </p:txBody>
      </p:sp>
      <p:pic>
        <p:nvPicPr>
          <p:cNvPr id="1041" name="Picture 17" descr="\\khs-prime\users\Staff\ajelf\Faculty Letter Headers\School Graphic1.jpg"/>
          <p:cNvPicPr>
            <a:picLocks noChangeAspect="1" noChangeArrowheads="1"/>
          </p:cNvPicPr>
          <p:nvPr/>
        </p:nvPicPr>
        <p:blipFill>
          <a:blip r:embed="rId8" cstate="print"/>
          <a:srcRect/>
          <a:stretch>
            <a:fillRect/>
          </a:stretch>
        </p:blipFill>
        <p:spPr bwMode="auto">
          <a:xfrm>
            <a:off x="7624936" y="86928"/>
            <a:ext cx="3927973" cy="104126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http://www.nicoleisthenewblack.com/wp-content/uploads/2011/09/vintage-hand-about-me.png"/>
          <p:cNvPicPr>
            <a:picLocks noChangeAspect="1" noChangeArrowheads="1"/>
          </p:cNvPicPr>
          <p:nvPr/>
        </p:nvPicPr>
        <p:blipFill>
          <a:blip r:embed="rId2" cstate="print"/>
          <a:srcRect/>
          <a:stretch>
            <a:fillRect/>
          </a:stretch>
        </p:blipFill>
        <p:spPr bwMode="auto">
          <a:xfrm>
            <a:off x="7467600" y="-5308"/>
            <a:ext cx="5334000" cy="2933700"/>
          </a:xfrm>
          <a:prstGeom prst="rect">
            <a:avLst/>
          </a:prstGeom>
          <a:noFill/>
        </p:spPr>
      </p:pic>
      <p:sp>
        <p:nvSpPr>
          <p:cNvPr id="5" name="TextBox 4"/>
          <p:cNvSpPr txBox="1"/>
          <p:nvPr/>
        </p:nvSpPr>
        <p:spPr>
          <a:xfrm>
            <a:off x="64096" y="48072"/>
            <a:ext cx="6264696" cy="338554"/>
          </a:xfrm>
          <a:prstGeom prst="rect">
            <a:avLst/>
          </a:prstGeom>
          <a:noFill/>
        </p:spPr>
        <p:txBody>
          <a:bodyPr wrap="square" rtlCol="0">
            <a:spAutoFit/>
          </a:bodyPr>
          <a:lstStyle/>
          <a:p>
            <a:r>
              <a:rPr lang="en-GB" sz="1600" b="1" dirty="0" smtClean="0"/>
              <a:t>Year 7 Extended Project: All About Me.</a:t>
            </a:r>
            <a:endParaRPr lang="en-GB" sz="1600" b="1" dirty="0"/>
          </a:p>
        </p:txBody>
      </p:sp>
      <p:sp>
        <p:nvSpPr>
          <p:cNvPr id="6" name="TextBox 5"/>
          <p:cNvSpPr txBox="1"/>
          <p:nvPr/>
        </p:nvSpPr>
        <p:spPr>
          <a:xfrm>
            <a:off x="280120" y="336104"/>
            <a:ext cx="8208912" cy="8863965"/>
          </a:xfrm>
          <a:prstGeom prst="rect">
            <a:avLst/>
          </a:prstGeom>
          <a:noFill/>
        </p:spPr>
        <p:txBody>
          <a:bodyPr wrap="square" rtlCol="0">
            <a:spAutoFit/>
          </a:bodyPr>
          <a:lstStyle/>
          <a:p>
            <a:r>
              <a:rPr lang="en-GB" sz="1400" dirty="0" smtClean="0"/>
              <a:t>It is time to reflect on the work that you have completed and what you have seen today. We would like you tell us more about your design journey and how the item you made reflects your interests, hobbies or personality. </a:t>
            </a:r>
          </a:p>
          <a:p>
            <a:endParaRPr lang="en-GB" sz="1400" dirty="0" smtClean="0"/>
          </a:p>
          <a:p>
            <a:pPr marL="457200" indent="-457200">
              <a:buAutoNum type="arabicPeriod"/>
            </a:pPr>
            <a:r>
              <a:rPr lang="en-GB" sz="1100" dirty="0" smtClean="0"/>
              <a:t>What did you make?</a:t>
            </a:r>
          </a:p>
          <a:p>
            <a:pPr marL="457200" indent="-457200">
              <a:buAutoNum type="arabicPeriod"/>
            </a:pPr>
            <a:endParaRPr lang="en-GB" sz="1100" dirty="0" smtClean="0"/>
          </a:p>
          <a:p>
            <a:pPr marL="457200" indent="-457200">
              <a:buAutoNum type="arabicPeriod"/>
            </a:pPr>
            <a:r>
              <a:rPr lang="en-GB" sz="1100" dirty="0" smtClean="0"/>
              <a:t>How does it reflect your interests, hobbies and personality?</a:t>
            </a:r>
          </a:p>
          <a:p>
            <a:pPr marL="457200" indent="-457200">
              <a:buAutoNum type="arabicPeriod"/>
            </a:pPr>
            <a:endParaRPr lang="en-GB" sz="1100" dirty="0" smtClean="0"/>
          </a:p>
          <a:p>
            <a:pPr marL="457200" indent="-457200">
              <a:buAutoNum type="arabicPeriod"/>
            </a:pPr>
            <a:endParaRPr lang="en-GB" sz="1100" dirty="0" smtClean="0"/>
          </a:p>
          <a:p>
            <a:pPr marL="457200" indent="-457200">
              <a:buAutoNum type="arabicPeriod"/>
            </a:pPr>
            <a:endParaRPr lang="en-GB" sz="1100" dirty="0" smtClean="0"/>
          </a:p>
          <a:p>
            <a:pPr marL="457200" indent="-457200">
              <a:buAutoNum type="arabicPeriod"/>
            </a:pPr>
            <a:r>
              <a:rPr lang="en-GB" sz="1100" dirty="0" smtClean="0"/>
              <a:t>Explain where you got ideas for the final design from?</a:t>
            </a:r>
          </a:p>
          <a:p>
            <a:pPr marL="457200" indent="-457200">
              <a:buAutoNum type="arabicPeriod"/>
            </a:pPr>
            <a:endParaRPr lang="en-GB" sz="1100" dirty="0" smtClean="0"/>
          </a:p>
          <a:p>
            <a:pPr marL="457200" indent="-457200">
              <a:buAutoNum type="arabicPeriod"/>
            </a:pPr>
            <a:endParaRPr lang="en-GB" sz="1100" dirty="0"/>
          </a:p>
          <a:p>
            <a:pPr marL="457200" indent="-457200">
              <a:buAutoNum type="arabicPeriod"/>
            </a:pPr>
            <a:endParaRPr lang="en-GB" sz="1100" dirty="0" smtClean="0"/>
          </a:p>
          <a:p>
            <a:pPr marL="457200" indent="-457200">
              <a:buAutoNum type="arabicPeriod"/>
            </a:pPr>
            <a:r>
              <a:rPr lang="en-GB" sz="1100" dirty="0" smtClean="0"/>
              <a:t>Did you draw any initial design ideas?</a:t>
            </a:r>
          </a:p>
          <a:p>
            <a:pPr marL="457200" indent="-457200">
              <a:buAutoNum type="arabicPeriod"/>
            </a:pPr>
            <a:endParaRPr lang="en-GB" sz="1100" dirty="0" smtClean="0"/>
          </a:p>
          <a:p>
            <a:pPr marL="457200" indent="-457200">
              <a:buAutoNum type="arabicPeriod"/>
            </a:pPr>
            <a:endParaRPr lang="en-GB" sz="1100" dirty="0" smtClean="0"/>
          </a:p>
          <a:p>
            <a:pPr marL="457200" indent="-457200">
              <a:buAutoNum type="arabicPeriod"/>
            </a:pPr>
            <a:r>
              <a:rPr lang="en-GB" sz="1100" dirty="0" smtClean="0"/>
              <a:t>Are you first design ideas very different to what you eventually made?</a:t>
            </a:r>
          </a:p>
          <a:p>
            <a:pPr marL="457200" indent="-457200">
              <a:buAutoNum type="arabicPeriod"/>
            </a:pPr>
            <a:endParaRPr lang="en-GB" sz="1100" dirty="0"/>
          </a:p>
          <a:p>
            <a:pPr marL="457200" indent="-457200">
              <a:buAutoNum type="arabicPeriod"/>
            </a:pPr>
            <a:endParaRPr lang="en-GB" sz="1100" dirty="0" smtClean="0"/>
          </a:p>
          <a:p>
            <a:pPr marL="457200" indent="-457200">
              <a:buAutoNum type="arabicPeriod"/>
            </a:pPr>
            <a:r>
              <a:rPr lang="en-GB" sz="1100" dirty="0" smtClean="0"/>
              <a:t>What tools, equipment, making processes did you use to make your final design?</a:t>
            </a:r>
          </a:p>
          <a:p>
            <a:pPr marL="457200" indent="-457200">
              <a:buAutoNum type="arabicPeriod"/>
            </a:pPr>
            <a:endParaRPr lang="en-GB" sz="1100" dirty="0" smtClean="0"/>
          </a:p>
          <a:p>
            <a:pPr marL="457200" indent="-457200">
              <a:buAutoNum type="arabicPeriod"/>
            </a:pPr>
            <a:endParaRPr lang="en-GB" sz="1100" dirty="0" smtClean="0"/>
          </a:p>
          <a:p>
            <a:pPr marL="457200" indent="-457200">
              <a:buAutoNum type="arabicPeriod"/>
            </a:pPr>
            <a:r>
              <a:rPr lang="en-GB" sz="1100" dirty="0" smtClean="0"/>
              <a:t>What did you lean when making your final idea?</a:t>
            </a:r>
          </a:p>
          <a:p>
            <a:pPr marL="457200" indent="-457200">
              <a:buAutoNum type="arabicPeriod"/>
            </a:pPr>
            <a:endParaRPr lang="en-GB" sz="1100" dirty="0" smtClean="0"/>
          </a:p>
          <a:p>
            <a:pPr marL="457200" indent="-457200">
              <a:buAutoNum type="arabicPeriod"/>
            </a:pPr>
            <a:endParaRPr lang="en-GB" sz="1100" dirty="0" smtClean="0"/>
          </a:p>
          <a:p>
            <a:pPr marL="457200" indent="-457200">
              <a:buAutoNum type="arabicPeriod"/>
            </a:pPr>
            <a:r>
              <a:rPr lang="en-GB" sz="1100" dirty="0" smtClean="0"/>
              <a:t>What problems did you encounter and how did you overcome them at the time?</a:t>
            </a:r>
          </a:p>
          <a:p>
            <a:pPr marL="457200" indent="-457200">
              <a:buAutoNum type="arabicPeriod"/>
            </a:pPr>
            <a:endParaRPr lang="en-GB" sz="1100" dirty="0" smtClean="0"/>
          </a:p>
          <a:p>
            <a:pPr marL="457200" indent="-457200">
              <a:buAutoNum type="arabicPeriod"/>
            </a:pPr>
            <a:endParaRPr lang="en-GB" sz="1100" dirty="0" smtClean="0"/>
          </a:p>
          <a:p>
            <a:pPr marL="457200" indent="-457200">
              <a:buAutoNum type="arabicPeriod"/>
            </a:pPr>
            <a:r>
              <a:rPr lang="en-GB" sz="1100" dirty="0" smtClean="0"/>
              <a:t>Did you make any changes to your design when making?</a:t>
            </a:r>
          </a:p>
          <a:p>
            <a:pPr marL="457200" indent="-457200">
              <a:buAutoNum type="arabicPeriod"/>
            </a:pPr>
            <a:endParaRPr lang="en-GB" sz="1100" dirty="0" smtClean="0"/>
          </a:p>
          <a:p>
            <a:pPr marL="457200" indent="-457200">
              <a:buAutoNum type="arabicPeriod"/>
            </a:pPr>
            <a:endParaRPr lang="en-GB" sz="1100" dirty="0" smtClean="0"/>
          </a:p>
          <a:p>
            <a:pPr marL="457200" indent="-457200">
              <a:buAutoNum type="arabicPeriod"/>
            </a:pPr>
            <a:endParaRPr lang="en-GB" sz="1100" dirty="0" smtClean="0"/>
          </a:p>
          <a:p>
            <a:pPr marL="457200" indent="-457200">
              <a:buAutoNum type="arabicPeriod"/>
            </a:pPr>
            <a:r>
              <a:rPr lang="en-GB" sz="1100" dirty="0" smtClean="0"/>
              <a:t>Did you get any help when making your final design?</a:t>
            </a:r>
          </a:p>
          <a:p>
            <a:pPr marL="457200" indent="-457200">
              <a:buAutoNum type="arabicPeriod"/>
            </a:pPr>
            <a:endParaRPr lang="en-GB" sz="1100" dirty="0" smtClean="0"/>
          </a:p>
          <a:p>
            <a:pPr marL="457200" indent="-457200">
              <a:buAutoNum type="arabicPeriod"/>
            </a:pPr>
            <a:endParaRPr lang="en-GB" sz="1100" dirty="0" smtClean="0"/>
          </a:p>
          <a:p>
            <a:pPr marL="457200" indent="-457200">
              <a:buAutoNum type="arabicPeriod"/>
            </a:pPr>
            <a:r>
              <a:rPr lang="en-GB" sz="1100" dirty="0" smtClean="0"/>
              <a:t>What do you think about your final design?</a:t>
            </a:r>
          </a:p>
          <a:p>
            <a:pPr marL="457200" indent="-457200">
              <a:buAutoNum type="arabicPeriod"/>
            </a:pPr>
            <a:endParaRPr lang="en-GB" sz="1100" dirty="0" smtClean="0"/>
          </a:p>
          <a:p>
            <a:pPr marL="457200" indent="-457200">
              <a:buAutoNum type="arabicPeriod"/>
            </a:pPr>
            <a:endParaRPr lang="en-GB" sz="1100" dirty="0" smtClean="0"/>
          </a:p>
          <a:p>
            <a:pPr marL="457200" indent="-457200">
              <a:buAutoNum type="arabicPeriod"/>
            </a:pPr>
            <a:r>
              <a:rPr lang="en-GB" sz="1100" dirty="0" smtClean="0"/>
              <a:t>What do others think about your final design?</a:t>
            </a:r>
          </a:p>
          <a:p>
            <a:pPr marL="457200" indent="-457200">
              <a:buAutoNum type="arabicPeriod"/>
            </a:pPr>
            <a:endParaRPr lang="en-GB" sz="1100" dirty="0" smtClean="0"/>
          </a:p>
          <a:p>
            <a:pPr marL="457200" indent="-457200">
              <a:buAutoNum type="arabicPeriod"/>
            </a:pPr>
            <a:endParaRPr lang="en-GB" sz="1100" dirty="0" smtClean="0"/>
          </a:p>
          <a:p>
            <a:pPr marL="457200" indent="-457200">
              <a:buAutoNum type="arabicPeriod"/>
            </a:pPr>
            <a:r>
              <a:rPr lang="en-GB" sz="1100" dirty="0" smtClean="0"/>
              <a:t>What would you do differently if you were to do it again?</a:t>
            </a:r>
          </a:p>
          <a:p>
            <a:pPr marL="457200" indent="-457200">
              <a:buAutoNum type="arabicPeriod"/>
            </a:pPr>
            <a:endParaRPr lang="en-GB" sz="1100" dirty="0" smtClean="0"/>
          </a:p>
          <a:p>
            <a:pPr marL="457200" indent="-457200">
              <a:buAutoNum type="arabicPeriod"/>
            </a:pPr>
            <a:endParaRPr lang="en-GB" sz="1100" dirty="0" smtClean="0"/>
          </a:p>
          <a:p>
            <a:pPr marL="457200" indent="-457200">
              <a:buAutoNum type="arabicPeriod"/>
            </a:pPr>
            <a:r>
              <a:rPr lang="en-GB" sz="1100" dirty="0" smtClean="0"/>
              <a:t>What do you think about the other items designed and made by others exhibited today?</a:t>
            </a:r>
          </a:p>
          <a:p>
            <a:pPr marL="457200" indent="-457200">
              <a:buAutoNum type="arabicPeriod"/>
            </a:pPr>
            <a:endParaRPr lang="en-GB" sz="1100" dirty="0" smtClean="0"/>
          </a:p>
          <a:p>
            <a:pPr marL="457200" indent="-457200">
              <a:buAutoNum type="arabicPeriod"/>
            </a:pPr>
            <a:endParaRPr lang="en-GB" sz="1100" dirty="0" smtClean="0"/>
          </a:p>
          <a:p>
            <a:pPr marL="457200" indent="-457200">
              <a:buAutoNum type="arabicPeriod"/>
            </a:pPr>
            <a:r>
              <a:rPr lang="en-GB" sz="1100" dirty="0" smtClean="0"/>
              <a:t>What are some of your favourite things you have seen today?</a:t>
            </a:r>
          </a:p>
          <a:p>
            <a:pPr marL="457200" indent="-457200">
              <a:buAutoNum type="arabicPeriod"/>
            </a:pPr>
            <a:endParaRPr lang="en-GB" sz="1100" dirty="0" smtClean="0"/>
          </a:p>
          <a:p>
            <a:pPr marL="457200" indent="-457200">
              <a:buAutoNum type="arabicPeriod"/>
            </a:pPr>
            <a:endParaRPr lang="en-GB" sz="1100" dirty="0" smtClean="0"/>
          </a:p>
          <a:p>
            <a:pPr marL="457200" indent="-457200">
              <a:buAutoNum type="arabicPeriod"/>
            </a:pPr>
            <a:r>
              <a:rPr lang="en-GB" sz="1100" dirty="0" smtClean="0"/>
              <a:t>Do you feel more that this process has developed your skills at working independently on your own?</a:t>
            </a:r>
            <a:endParaRPr lang="en-GB" sz="1100" dirty="0"/>
          </a:p>
        </p:txBody>
      </p:sp>
    </p:spTree>
    <p:extLst>
      <p:ext uri="{BB962C8B-B14F-4D97-AF65-F5344CB8AC3E}">
        <p14:creationId xmlns:p14="http://schemas.microsoft.com/office/powerpoint/2010/main" val="1938001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10063</TotalTime>
  <Words>667</Words>
  <Application>Microsoft Office PowerPoint</Application>
  <PresentationFormat>A3 Paper (297x420 mm)</PresentationFormat>
  <Paragraphs>98</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Franklin Gothic Demi Cond</vt:lpstr>
      <vt:lpstr>Office Theme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ajelf</dc:creator>
  <cp:lastModifiedBy>Adrian Jelf</cp:lastModifiedBy>
  <cp:revision>34</cp:revision>
  <dcterms:created xsi:type="dcterms:W3CDTF">2014-06-27T11:25:16Z</dcterms:created>
  <dcterms:modified xsi:type="dcterms:W3CDTF">2021-09-06T14:43:44Z</dcterms:modified>
</cp:coreProperties>
</file>