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61" r:id="rId5"/>
    <p:sldId id="262" r:id="rId6"/>
    <p:sldId id="259" r:id="rId7"/>
    <p:sldId id="264" r:id="rId8"/>
    <p:sldId id="265" r:id="rId9"/>
    <p:sldId id="266" r:id="rId10"/>
    <p:sldId id="267" r:id="rId11"/>
    <p:sldId id="270" r:id="rId12"/>
    <p:sldId id="269" r:id="rId1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89967" autoAdjust="0"/>
  </p:normalViewPr>
  <p:slideViewPr>
    <p:cSldViewPr snapToGrid="0" snapToObjects="1">
      <p:cViewPr varScale="1">
        <p:scale>
          <a:sx n="92" d="100"/>
          <a:sy n="92" d="100"/>
        </p:scale>
        <p:origin x="166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4B7EAE8B-2279-7546-8BA4-46ACB050EBD8}" type="datetimeFigureOut">
              <a:rPr lang="en-US" smtClean="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368776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B7EAE8B-2279-7546-8BA4-46ACB050EBD8}" type="datetimeFigureOut">
              <a:rPr lang="en-US" smtClean="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2243636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B7EAE8B-2279-7546-8BA4-46ACB050EBD8}" type="datetimeFigureOut">
              <a:rPr lang="en-US" smtClean="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306890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B7EAE8B-2279-7546-8BA4-46ACB050EBD8}" type="datetimeFigureOut">
              <a:rPr lang="en-US" smtClean="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4172197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B7EAE8B-2279-7546-8BA4-46ACB050EBD8}" type="datetimeFigureOut">
              <a:rPr lang="en-US" smtClean="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138336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4B7EAE8B-2279-7546-8BA4-46ACB050EBD8}" type="datetimeFigureOut">
              <a:rPr lang="en-US" smtClean="0"/>
              <a:t>11/2/21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318401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4B7EAE8B-2279-7546-8BA4-46ACB050EBD8}" type="datetimeFigureOut">
              <a:rPr lang="en-US" smtClean="0"/>
              <a:t>11/2/21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165517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4B7EAE8B-2279-7546-8BA4-46ACB050EBD8}" type="datetimeFigureOut">
              <a:rPr lang="en-US" smtClean="0"/>
              <a:t>11/2/21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2603694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EAE8B-2279-7546-8BA4-46ACB050EBD8}" type="datetimeFigureOut">
              <a:rPr lang="en-US" smtClean="0"/>
              <a:t>11/2/21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349513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B7EAE8B-2279-7546-8BA4-46ACB050EBD8}" type="datetimeFigureOut">
              <a:rPr lang="en-US" smtClean="0"/>
              <a:t>11/2/21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32650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B7EAE8B-2279-7546-8BA4-46ACB050EBD8}" type="datetimeFigureOut">
              <a:rPr lang="en-US" smtClean="0"/>
              <a:t>11/2/21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D3670F-FEBB-5D44-A71A-20C94AF56D46}" type="slidenum">
              <a:rPr lang="en-US" smtClean="0"/>
              <a:t>‹#›</a:t>
            </a:fld>
            <a:endParaRPr lang="en-US" dirty="0"/>
          </a:p>
        </p:txBody>
      </p:sp>
    </p:spTree>
    <p:extLst>
      <p:ext uri="{BB962C8B-B14F-4D97-AF65-F5344CB8AC3E}">
        <p14:creationId xmlns:p14="http://schemas.microsoft.com/office/powerpoint/2010/main" val="195283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EAE8B-2279-7546-8BA4-46ACB050EBD8}" type="datetimeFigureOut">
              <a:rPr lang="en-US" smtClean="0"/>
              <a:t>11/2/21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3670F-FEBB-5D44-A71A-20C94AF56D46}" type="slidenum">
              <a:rPr lang="en-US" smtClean="0"/>
              <a:t>‹#›</a:t>
            </a:fld>
            <a:endParaRPr lang="en-US" dirty="0"/>
          </a:p>
        </p:txBody>
      </p:sp>
    </p:spTree>
    <p:extLst>
      <p:ext uri="{BB962C8B-B14F-4D97-AF65-F5344CB8AC3E}">
        <p14:creationId xmlns:p14="http://schemas.microsoft.com/office/powerpoint/2010/main" val="1415296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049" y="0"/>
            <a:ext cx="8862725" cy="6668051"/>
          </a:xfrm>
        </p:spPr>
        <p:txBody>
          <a:bodyPr>
            <a:normAutofit fontScale="25000" lnSpcReduction="20000"/>
          </a:bodyPr>
          <a:lstStyle/>
          <a:p>
            <a:pPr marL="0" indent="0">
              <a:buNone/>
            </a:pPr>
            <a:r>
              <a:rPr lang="en-US" sz="7000" dirty="0">
                <a:latin typeface="Arial"/>
                <a:cs typeface="Arial"/>
              </a:rPr>
              <a:t>                                   </a:t>
            </a:r>
            <a:r>
              <a:rPr lang="en-US" sz="11200" u="sng" dirty="0">
                <a:latin typeface="+mj-lt"/>
                <a:cs typeface="Arial"/>
              </a:rPr>
              <a:t>GCSE</a:t>
            </a:r>
            <a:r>
              <a:rPr lang="en-US" sz="11200" u="sng" dirty="0">
                <a:latin typeface="Arial"/>
                <a:cs typeface="Arial"/>
              </a:rPr>
              <a:t> 3D design- </a:t>
            </a:r>
            <a:r>
              <a:rPr lang="en-US" sz="11200" u="sng" dirty="0" err="1">
                <a:latin typeface="Arial"/>
                <a:cs typeface="Arial"/>
              </a:rPr>
              <a:t>Jewellery</a:t>
            </a:r>
            <a:endParaRPr lang="en-US" sz="11200" u="sng" dirty="0">
              <a:latin typeface="Arial"/>
              <a:cs typeface="Arial"/>
            </a:endParaRPr>
          </a:p>
          <a:p>
            <a:pPr marL="0" indent="0">
              <a:buNone/>
            </a:pPr>
            <a:endParaRPr lang="en-US" sz="4000" dirty="0">
              <a:latin typeface="Arial"/>
              <a:cs typeface="Arial"/>
            </a:endParaRPr>
          </a:p>
          <a:p>
            <a:pPr marL="0" indent="0">
              <a:buNone/>
            </a:pPr>
            <a:r>
              <a:rPr lang="en-US" sz="4000" dirty="0">
                <a:latin typeface="Arial"/>
                <a:cs typeface="Arial"/>
              </a:rPr>
              <a:t>Three-dimensional design is defined here as the design, prototyping and modelling or making of primarily functional and aesthetic products, objects, and environments (gardens, buildings, theatre sets), drawing upon intellectual (thinking), creative and practical skills. </a:t>
            </a:r>
          </a:p>
          <a:p>
            <a:pPr marL="0" indent="0">
              <a:buNone/>
            </a:pPr>
            <a:endParaRPr lang="en-US" sz="4000" dirty="0">
              <a:latin typeface="Arial"/>
              <a:cs typeface="Arial"/>
            </a:endParaRPr>
          </a:p>
          <a:p>
            <a:pPr marL="0" indent="0">
              <a:buNone/>
            </a:pPr>
            <a:r>
              <a:rPr lang="en-US" sz="4000" b="1" u="sng" dirty="0">
                <a:latin typeface="Arial"/>
                <a:cs typeface="Arial"/>
              </a:rPr>
              <a:t>Knowledge and understanding </a:t>
            </a:r>
          </a:p>
          <a:p>
            <a:pPr marL="0" indent="0">
              <a:buNone/>
            </a:pPr>
            <a:endParaRPr lang="en-US" sz="4000" b="1" u="sng" dirty="0">
              <a:latin typeface="Arial"/>
              <a:cs typeface="Arial"/>
            </a:endParaRPr>
          </a:p>
          <a:p>
            <a:pPr marL="0" indent="0">
              <a:buNone/>
            </a:pPr>
            <a:r>
              <a:rPr lang="en-US" sz="4000" dirty="0">
                <a:latin typeface="Arial"/>
                <a:cs typeface="Arial"/>
              </a:rPr>
              <a:t>The way sources inspire the development of ideas relevant to three-dimensional design including: </a:t>
            </a:r>
          </a:p>
          <a:p>
            <a:pPr marL="0" indent="0">
              <a:buNone/>
            </a:pPr>
            <a:endParaRPr lang="en-US" sz="4000" dirty="0">
              <a:latin typeface="Arial"/>
              <a:cs typeface="Arial"/>
            </a:endParaRPr>
          </a:p>
          <a:p>
            <a:r>
              <a:rPr lang="en-US" sz="4000" dirty="0">
                <a:latin typeface="Arial"/>
                <a:cs typeface="Arial"/>
              </a:rPr>
              <a:t>how sources relate to historical, contemporary, cultural, social, environmental and creative contexts </a:t>
            </a:r>
          </a:p>
          <a:p>
            <a:r>
              <a:rPr lang="en-US" sz="4000" dirty="0">
                <a:latin typeface="Arial"/>
                <a:cs typeface="Arial"/>
              </a:rPr>
              <a:t>how ideas, feelings, forms, and purposes can generate responses that address specific needs, be these personal or determined by external factors such as the requirements of an individual client's expectations, needs of an intended audience or details of a specific commission. </a:t>
            </a:r>
          </a:p>
          <a:p>
            <a:endParaRPr lang="en-US" sz="4000" dirty="0">
              <a:latin typeface="Arial"/>
              <a:cs typeface="Arial"/>
            </a:endParaRPr>
          </a:p>
          <a:p>
            <a:pPr marL="0" indent="0">
              <a:buNone/>
            </a:pPr>
            <a:r>
              <a:rPr lang="en-US" sz="4000" dirty="0">
                <a:latin typeface="Arial"/>
                <a:cs typeface="Arial"/>
              </a:rPr>
              <a:t>The ways in which meanings, ideas and intentions relevant to three-dimensional design can be communicated include the use of: </a:t>
            </a:r>
          </a:p>
          <a:p>
            <a:pPr marL="0" indent="0">
              <a:buNone/>
            </a:pPr>
            <a:endParaRPr lang="en-US" sz="4000" dirty="0">
              <a:latin typeface="Arial"/>
              <a:cs typeface="Arial"/>
            </a:endParaRPr>
          </a:p>
          <a:p>
            <a:r>
              <a:rPr lang="en-US" sz="4000" dirty="0">
                <a:latin typeface="Arial"/>
                <a:cs typeface="Arial"/>
              </a:rPr>
              <a:t>figurative and non-figurative forms of representation, stylisation, simplification, exaggeration, the relationship between form and surface embellishment, constructional considerations and imaginative interpretation </a:t>
            </a:r>
          </a:p>
          <a:p>
            <a:r>
              <a:rPr lang="en-US" sz="4000" dirty="0">
                <a:latin typeface="Arial"/>
                <a:cs typeface="Arial"/>
              </a:rPr>
              <a:t>visual and tactile elements such as: </a:t>
            </a:r>
          </a:p>
          <a:p>
            <a:endParaRPr lang="en-US" sz="4000" dirty="0">
              <a:latin typeface="Arial"/>
              <a:cs typeface="Arial"/>
            </a:endParaRPr>
          </a:p>
          <a:p>
            <a:pPr marL="0" indent="0">
              <a:buNone/>
            </a:pPr>
            <a:r>
              <a:rPr lang="en-US" sz="4000" dirty="0">
                <a:latin typeface="Arial"/>
                <a:cs typeface="Arial"/>
              </a:rPr>
              <a:t>          Colour, line,form,tone,texture,space,proportion,decoration,scale,structure,shape,pattern</a:t>
            </a:r>
            <a:br>
              <a:rPr lang="en-US" sz="4000" dirty="0">
                <a:latin typeface="Arial"/>
                <a:cs typeface="Arial"/>
              </a:rPr>
            </a:br>
            <a:endParaRPr lang="en-US" sz="4000" dirty="0">
              <a:latin typeface="Arial"/>
              <a:cs typeface="Arial"/>
            </a:endParaRPr>
          </a:p>
          <a:p>
            <a:pPr marL="0" indent="0">
              <a:buNone/>
            </a:pPr>
            <a:r>
              <a:rPr lang="en-US" sz="4000" b="1" u="sng" dirty="0">
                <a:latin typeface="Arial"/>
                <a:cs typeface="Arial"/>
              </a:rPr>
              <a:t>Skills </a:t>
            </a:r>
          </a:p>
          <a:p>
            <a:pPr marL="0" indent="0">
              <a:buNone/>
            </a:pPr>
            <a:endParaRPr lang="en-US" sz="4000" b="1" u="sng" dirty="0">
              <a:latin typeface="Arial"/>
              <a:cs typeface="Arial"/>
            </a:endParaRPr>
          </a:p>
          <a:p>
            <a:pPr marL="0" indent="0">
              <a:buNone/>
            </a:pPr>
            <a:r>
              <a:rPr lang="en-US" sz="4000" dirty="0">
                <a:latin typeface="Arial"/>
                <a:cs typeface="Arial"/>
              </a:rPr>
              <a:t>Within the context of three-dimensional design, students must demonstrate the ability to use three-dimensional techniques and processes, appropriate to students’ personal intentions, for example: </a:t>
            </a:r>
          </a:p>
          <a:p>
            <a:pPr marL="0" indent="0">
              <a:buNone/>
            </a:pPr>
            <a:endParaRPr lang="en-US" sz="4000" dirty="0">
              <a:latin typeface="Arial"/>
              <a:cs typeface="Arial"/>
            </a:endParaRPr>
          </a:p>
          <a:p>
            <a:pPr marL="914400" lvl="2" indent="0">
              <a:buNone/>
            </a:pPr>
            <a:r>
              <a:rPr lang="en-US" sz="4000" dirty="0">
                <a:latin typeface="Arial"/>
                <a:cs typeface="Arial"/>
              </a:rPr>
              <a:t> model making </a:t>
            </a:r>
          </a:p>
          <a:p>
            <a:pPr marL="914400" lvl="2" indent="0">
              <a:buNone/>
            </a:pPr>
            <a:r>
              <a:rPr lang="en-US" sz="4000" dirty="0">
                <a:latin typeface="Arial"/>
                <a:cs typeface="Arial"/>
              </a:rPr>
              <a:t> constructing </a:t>
            </a:r>
          </a:p>
          <a:p>
            <a:pPr marL="914400" lvl="2" indent="0">
              <a:buNone/>
            </a:pPr>
            <a:r>
              <a:rPr lang="en-US" sz="4000" dirty="0">
                <a:latin typeface="Arial"/>
                <a:cs typeface="Arial"/>
              </a:rPr>
              <a:t> surface treatment </a:t>
            </a:r>
          </a:p>
          <a:p>
            <a:pPr marL="914400" lvl="2" indent="0">
              <a:buNone/>
            </a:pPr>
            <a:r>
              <a:rPr lang="en-US" sz="4000" dirty="0">
                <a:latin typeface="Arial"/>
                <a:cs typeface="Arial"/>
              </a:rPr>
              <a:t> assembling </a:t>
            </a:r>
          </a:p>
          <a:p>
            <a:pPr marL="914400" lvl="2" indent="0">
              <a:buNone/>
            </a:pPr>
            <a:r>
              <a:rPr lang="en-US" sz="4000" dirty="0">
                <a:latin typeface="Arial"/>
                <a:cs typeface="Arial"/>
              </a:rPr>
              <a:t> modelling </a:t>
            </a:r>
          </a:p>
          <a:p>
            <a:pPr marL="914400" lvl="2" indent="0">
              <a:buNone/>
            </a:pPr>
            <a:endParaRPr lang="en-US" sz="4000" dirty="0">
              <a:latin typeface="Arial"/>
              <a:cs typeface="Arial"/>
            </a:endParaRPr>
          </a:p>
          <a:p>
            <a:pPr marL="914400" lvl="2" indent="0">
              <a:buNone/>
            </a:pPr>
            <a:r>
              <a:rPr lang="en-US" sz="4000" dirty="0">
                <a:latin typeface="Arial"/>
                <a:cs typeface="Arial"/>
              </a:rPr>
              <a:t>And to use media and materials, as appropriate to students’ personal intentions, for example: </a:t>
            </a:r>
          </a:p>
          <a:p>
            <a:pPr marL="914400" lvl="2" indent="0">
              <a:buNone/>
            </a:pPr>
            <a:endParaRPr lang="en-US" sz="4000" dirty="0">
              <a:latin typeface="Arial"/>
              <a:cs typeface="Arial"/>
            </a:endParaRPr>
          </a:p>
          <a:p>
            <a:pPr marL="914400" lvl="2" indent="0">
              <a:buNone/>
            </a:pPr>
            <a:r>
              <a:rPr lang="en-US" sz="4000" dirty="0">
                <a:latin typeface="Arial"/>
                <a:cs typeface="Arial"/>
              </a:rPr>
              <a:t> drawing materials </a:t>
            </a:r>
          </a:p>
          <a:p>
            <a:pPr marL="914400" lvl="2" indent="0">
              <a:buNone/>
            </a:pPr>
            <a:r>
              <a:rPr lang="en-US" sz="4000" dirty="0">
                <a:latin typeface="Arial"/>
                <a:cs typeface="Arial"/>
              </a:rPr>
              <a:t> clay </a:t>
            </a:r>
          </a:p>
          <a:p>
            <a:pPr marL="914400" lvl="2" indent="0">
              <a:buNone/>
            </a:pPr>
            <a:r>
              <a:rPr lang="en-US" sz="4000" dirty="0">
                <a:latin typeface="Arial"/>
                <a:cs typeface="Arial"/>
              </a:rPr>
              <a:t> wood </a:t>
            </a:r>
          </a:p>
          <a:p>
            <a:pPr marL="914400" lvl="2" indent="0">
              <a:buNone/>
            </a:pPr>
            <a:r>
              <a:rPr lang="en-US" sz="4000" dirty="0">
                <a:latin typeface="Arial"/>
                <a:cs typeface="Arial"/>
              </a:rPr>
              <a:t> metal </a:t>
            </a:r>
          </a:p>
          <a:p>
            <a:pPr marL="914400" lvl="2" indent="0">
              <a:buNone/>
            </a:pPr>
            <a:r>
              <a:rPr lang="en-US" sz="4000" dirty="0">
                <a:latin typeface="Arial"/>
                <a:cs typeface="Arial"/>
              </a:rPr>
              <a:t> plaster </a:t>
            </a:r>
          </a:p>
          <a:p>
            <a:pPr marL="914400" lvl="2" indent="0">
              <a:buNone/>
            </a:pPr>
            <a:r>
              <a:rPr lang="en-US" sz="4000" dirty="0">
                <a:latin typeface="Arial"/>
                <a:cs typeface="Arial"/>
              </a:rPr>
              <a:t> plastic </a:t>
            </a:r>
          </a:p>
          <a:p>
            <a:pPr marL="914400" lvl="2" indent="0">
              <a:buNone/>
            </a:pPr>
            <a:r>
              <a:rPr lang="en-US" sz="4000" dirty="0">
                <a:latin typeface="Arial"/>
                <a:cs typeface="Arial"/>
              </a:rPr>
              <a:t> found materials. </a:t>
            </a:r>
          </a:p>
          <a:p>
            <a:endParaRPr lang="en-US" sz="1500" dirty="0">
              <a:latin typeface="Arial"/>
              <a:cs typeface="Arial"/>
            </a:endParaRPr>
          </a:p>
          <a:p>
            <a:endParaRPr lang="en-US" dirty="0"/>
          </a:p>
        </p:txBody>
      </p:sp>
    </p:spTree>
    <p:extLst>
      <p:ext uri="{BB962C8B-B14F-4D97-AF65-F5344CB8AC3E}">
        <p14:creationId xmlns:p14="http://schemas.microsoft.com/office/powerpoint/2010/main" val="349784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7188"/>
            <a:ext cx="8758238" cy="4616648"/>
          </a:xfrm>
          <a:prstGeom prst="rect">
            <a:avLst/>
          </a:prstGeom>
        </p:spPr>
        <p:txBody>
          <a:bodyPr wrap="square">
            <a:spAutoFit/>
          </a:bodyPr>
          <a:lstStyle/>
          <a:p>
            <a:r>
              <a:rPr lang="en-GB" sz="2400" dirty="0">
                <a:latin typeface="Bauhaus 93" panose="04030905020B02020C02" pitchFamily="82" charset="0"/>
              </a:rPr>
              <a:t> </a:t>
            </a:r>
            <a:r>
              <a:rPr lang="en-GB" u="sng" dirty="0"/>
              <a:t>Lesson objectives:</a:t>
            </a:r>
          </a:p>
          <a:p>
            <a:endParaRPr lang="en-GB" u="sng" dirty="0"/>
          </a:p>
          <a:p>
            <a:r>
              <a:rPr lang="en-GB" u="sng" dirty="0"/>
              <a:t>Task 1</a:t>
            </a:r>
          </a:p>
          <a:p>
            <a:r>
              <a:rPr lang="en-GB" dirty="0"/>
              <a:t>To continue design work for jewellery project.</a:t>
            </a:r>
          </a:p>
          <a:p>
            <a:r>
              <a:rPr lang="en-GB" dirty="0"/>
              <a:t>Your designs must use a range of materials (plastic, wood, metal) and must include designs for the following:</a:t>
            </a:r>
          </a:p>
          <a:p>
            <a:endParaRPr lang="en-GB" dirty="0"/>
          </a:p>
          <a:p>
            <a:pPr marL="342900" indent="-342900">
              <a:buFont typeface="Arial" panose="020B0604020202020204" pitchFamily="34" charset="0"/>
              <a:buChar char="•"/>
            </a:pPr>
            <a:r>
              <a:rPr lang="en-GB" dirty="0"/>
              <a:t>Necklace/pendant</a:t>
            </a:r>
          </a:p>
          <a:p>
            <a:pPr marL="342900" indent="-342900">
              <a:buFont typeface="Arial" panose="020B0604020202020204" pitchFamily="34" charset="0"/>
              <a:buChar char="•"/>
            </a:pPr>
            <a:r>
              <a:rPr lang="en-GB" dirty="0"/>
              <a:t>Ear rings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r>
              <a:rPr lang="en-GB" u="sng" dirty="0"/>
              <a:t>Task 2</a:t>
            </a:r>
          </a:p>
          <a:p>
            <a:endParaRPr lang="en-GB" dirty="0"/>
          </a:p>
          <a:p>
            <a:r>
              <a:rPr lang="en-GB" dirty="0"/>
              <a:t>Start making when your sketch book work has been seen and designs discussed</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463608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7873F5-CBED-114D-8B42-64E698E57E30}"/>
              </a:ext>
            </a:extLst>
          </p:cNvPr>
          <p:cNvSpPr txBox="1"/>
          <p:nvPr/>
        </p:nvSpPr>
        <p:spPr>
          <a:xfrm>
            <a:off x="360218" y="346364"/>
            <a:ext cx="8201891" cy="3970318"/>
          </a:xfrm>
          <a:prstGeom prst="rect">
            <a:avLst/>
          </a:prstGeom>
          <a:noFill/>
        </p:spPr>
        <p:txBody>
          <a:bodyPr wrap="square" rtlCol="0">
            <a:spAutoFit/>
          </a:bodyPr>
          <a:lstStyle/>
          <a:p>
            <a:r>
              <a:rPr lang="en-US" u="sng" dirty="0"/>
              <a:t>Evaluation of </a:t>
            </a:r>
            <a:r>
              <a:rPr lang="en-US" u="sng" dirty="0" err="1"/>
              <a:t>jewellery</a:t>
            </a:r>
            <a:r>
              <a:rPr lang="en-US" u="sng" dirty="0"/>
              <a:t> project</a:t>
            </a:r>
          </a:p>
          <a:p>
            <a:endParaRPr lang="en-US" dirty="0"/>
          </a:p>
          <a:p>
            <a:r>
              <a:rPr lang="en-US" dirty="0"/>
              <a:t>The </a:t>
            </a:r>
            <a:r>
              <a:rPr lang="en-US" dirty="0" err="1"/>
              <a:t>jewellery</a:t>
            </a:r>
            <a:r>
              <a:rPr lang="en-US" dirty="0"/>
              <a:t> project has introduced you to new processes and materials and has allowed you to experiment and play with materials. The structure of the project has introduced you to the format we will use for each project. New projects will allow you to explore in depth the assessment objectives and you will have more time for development of ideas and making. For this project evaluation you are to reflect on how well you responded to:</a:t>
            </a:r>
          </a:p>
          <a:p>
            <a:pPr marL="285750" indent="-285750">
              <a:buFont typeface="Arial" panose="020B0604020202020204" pitchFamily="34" charset="0"/>
              <a:buChar char="•"/>
            </a:pPr>
            <a:r>
              <a:rPr lang="en-US" dirty="0"/>
              <a:t>The brief-to design and make </a:t>
            </a:r>
            <a:r>
              <a:rPr lang="en-US" dirty="0" err="1"/>
              <a:t>jewellery</a:t>
            </a:r>
            <a:endParaRPr lang="en-US" dirty="0"/>
          </a:p>
          <a:p>
            <a:pPr marL="285750" indent="-285750">
              <a:buFont typeface="Arial" panose="020B0604020202020204" pitchFamily="34" charset="0"/>
              <a:buChar char="•"/>
            </a:pPr>
            <a:r>
              <a:rPr lang="en-US" dirty="0"/>
              <a:t>Use of materials-use of a range of materials</a:t>
            </a:r>
          </a:p>
          <a:p>
            <a:pPr marL="285750" indent="-285750">
              <a:buFont typeface="Arial" panose="020B0604020202020204" pitchFamily="34" charset="0"/>
              <a:buChar char="•"/>
            </a:pPr>
            <a:r>
              <a:rPr lang="en-US" dirty="0"/>
              <a:t>Use of a range of processes-use of different ways of making</a:t>
            </a:r>
          </a:p>
          <a:p>
            <a:pPr marL="285750" indent="-285750">
              <a:buFont typeface="Arial" panose="020B0604020202020204" pitchFamily="34" charset="0"/>
              <a:buChar char="•"/>
            </a:pPr>
            <a:r>
              <a:rPr lang="en-US" dirty="0"/>
              <a:t>Presentation and communication- good communication and drawing skills</a:t>
            </a:r>
          </a:p>
          <a:p>
            <a:pPr marL="285750" indent="-285750">
              <a:buFont typeface="Arial" panose="020B0604020202020204" pitchFamily="34" charset="0"/>
              <a:buChar char="•"/>
            </a:pPr>
            <a:r>
              <a:rPr lang="en-US" dirty="0"/>
              <a:t>Made outcomes-creative and well made outcomes</a:t>
            </a:r>
          </a:p>
          <a:p>
            <a:endParaRPr lang="en-US" dirty="0"/>
          </a:p>
        </p:txBody>
      </p:sp>
    </p:spTree>
    <p:extLst>
      <p:ext uri="{BB962C8B-B14F-4D97-AF65-F5344CB8AC3E}">
        <p14:creationId xmlns:p14="http://schemas.microsoft.com/office/powerpoint/2010/main" val="67172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9F055A-0407-494A-9582-438D81DEFEA1}"/>
              </a:ext>
            </a:extLst>
          </p:cNvPr>
          <p:cNvSpPr txBox="1"/>
          <p:nvPr/>
        </p:nvSpPr>
        <p:spPr>
          <a:xfrm>
            <a:off x="235527" y="318655"/>
            <a:ext cx="8659091" cy="5078313"/>
          </a:xfrm>
          <a:prstGeom prst="rect">
            <a:avLst/>
          </a:prstGeom>
          <a:noFill/>
        </p:spPr>
        <p:txBody>
          <a:bodyPr wrap="square" rtlCol="0">
            <a:spAutoFit/>
          </a:bodyPr>
          <a:lstStyle/>
          <a:p>
            <a:r>
              <a:rPr lang="en-US" dirty="0" err="1"/>
              <a:t>Jewellery</a:t>
            </a:r>
            <a:r>
              <a:rPr lang="en-US" dirty="0"/>
              <a:t> project week by week timetable</a:t>
            </a:r>
          </a:p>
          <a:p>
            <a:endParaRPr lang="en-US" dirty="0"/>
          </a:p>
          <a:p>
            <a:r>
              <a:rPr lang="en-US" dirty="0"/>
              <a:t>Week 1- </a:t>
            </a:r>
            <a:r>
              <a:rPr lang="en-US" dirty="0" err="1"/>
              <a:t>Moodboards</a:t>
            </a:r>
            <a:r>
              <a:rPr lang="en-US" dirty="0"/>
              <a:t> on Tatty Divine, Art Deco and Ethnic presented in sketch books and annotated-AO1</a:t>
            </a:r>
          </a:p>
          <a:p>
            <a:r>
              <a:rPr lang="en-US" dirty="0"/>
              <a:t>Week 2 – Spider diagram/ mind map examining the question-AO1</a:t>
            </a:r>
          </a:p>
          <a:p>
            <a:r>
              <a:rPr lang="en-US" dirty="0"/>
              <a:t>Week 3 – SCAMPER exercise complete. </a:t>
            </a:r>
            <a:r>
              <a:rPr lang="en-US" dirty="0" err="1"/>
              <a:t>Coloured</a:t>
            </a:r>
            <a:r>
              <a:rPr lang="en-US" dirty="0"/>
              <a:t> and annotated-AO1&amp;2</a:t>
            </a:r>
          </a:p>
          <a:p>
            <a:r>
              <a:rPr lang="en-US" dirty="0"/>
              <a:t>Week 4- Initial ideas for all 3 design movements- earrings and pendant. Designs to include a range of materials and processes. Pewter casting, laser cutting, Use of  2D design, </a:t>
            </a:r>
            <a:r>
              <a:rPr lang="en-US" dirty="0" err="1"/>
              <a:t>vaccum</a:t>
            </a:r>
            <a:r>
              <a:rPr lang="en-US" dirty="0"/>
              <a:t> former &amp; strip heater-AO 2&amp;3</a:t>
            </a:r>
          </a:p>
          <a:p>
            <a:r>
              <a:rPr lang="en-US" dirty="0"/>
              <a:t>Week 5- Initial ideas for all 3 design movements- earrings and pendant –AO 2&amp;3</a:t>
            </a:r>
          </a:p>
          <a:p>
            <a:r>
              <a:rPr lang="en-US" dirty="0"/>
              <a:t>Week 6- Begin making- AO 2&amp;3</a:t>
            </a:r>
          </a:p>
          <a:p>
            <a:r>
              <a:rPr lang="en-US" dirty="0"/>
              <a:t>Week 7- continue making- AO 2&amp;3</a:t>
            </a:r>
          </a:p>
          <a:p>
            <a:r>
              <a:rPr lang="en-US" dirty="0"/>
              <a:t>Week 8- continue making- AO 2&amp;3</a:t>
            </a:r>
          </a:p>
          <a:p>
            <a:r>
              <a:rPr lang="en-US" dirty="0"/>
              <a:t>Week 9- continue making and recording your made outcomes-AO2,3&amp;4</a:t>
            </a:r>
          </a:p>
          <a:p>
            <a:r>
              <a:rPr lang="en-US" dirty="0"/>
              <a:t>Week 10- complete making of </a:t>
            </a:r>
            <a:r>
              <a:rPr lang="en-US" dirty="0" err="1"/>
              <a:t>jewellery</a:t>
            </a:r>
            <a:r>
              <a:rPr lang="en-US" dirty="0"/>
              <a:t>-AO 2&amp;4</a:t>
            </a:r>
          </a:p>
          <a:p>
            <a:r>
              <a:rPr lang="en-US" dirty="0"/>
              <a:t>Week 11- evaluation of </a:t>
            </a:r>
            <a:r>
              <a:rPr lang="en-US" dirty="0" err="1"/>
              <a:t>jewellery</a:t>
            </a:r>
            <a:r>
              <a:rPr lang="en-US" dirty="0"/>
              <a:t> project. The evaluation should  be a reflection on the making of earrings, pendant and any other </a:t>
            </a:r>
            <a:r>
              <a:rPr lang="en-US" dirty="0" err="1"/>
              <a:t>jewellery</a:t>
            </a:r>
            <a:r>
              <a:rPr lang="en-US" dirty="0"/>
              <a:t> items. You should have used a range of processes and materials and experimented with a range of different outcomes-AO3</a:t>
            </a:r>
          </a:p>
        </p:txBody>
      </p:sp>
    </p:spTree>
    <p:extLst>
      <p:ext uri="{BB962C8B-B14F-4D97-AF65-F5344CB8AC3E}">
        <p14:creationId xmlns:p14="http://schemas.microsoft.com/office/powerpoint/2010/main" val="299787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7468"/>
            <a:ext cx="7772400" cy="966829"/>
          </a:xfrm>
        </p:spPr>
        <p:txBody>
          <a:bodyPr>
            <a:normAutofit fontScale="90000"/>
          </a:bodyPr>
          <a:lstStyle/>
          <a:p>
            <a:r>
              <a:rPr lang="en-US" u="sng" dirty="0"/>
              <a:t>GCSE 3D design</a:t>
            </a:r>
            <a:br>
              <a:rPr lang="en-US" u="sng" dirty="0"/>
            </a:br>
            <a:r>
              <a:rPr lang="en-US" sz="2200" u="sng" dirty="0"/>
              <a:t> Controlled assessment</a:t>
            </a:r>
          </a:p>
        </p:txBody>
      </p:sp>
      <p:sp>
        <p:nvSpPr>
          <p:cNvPr id="3" name="Subtitle 2"/>
          <p:cNvSpPr>
            <a:spLocks noGrp="1"/>
          </p:cNvSpPr>
          <p:nvPr>
            <p:ph type="subTitle" idx="1"/>
          </p:nvPr>
        </p:nvSpPr>
        <p:spPr>
          <a:xfrm>
            <a:off x="230900" y="1284297"/>
            <a:ext cx="8759768" cy="5137185"/>
          </a:xfrm>
        </p:spPr>
        <p:txBody>
          <a:bodyPr>
            <a:normAutofit/>
          </a:bodyPr>
          <a:lstStyle/>
          <a:p>
            <a:pPr algn="l"/>
            <a:r>
              <a:rPr lang="en-US" sz="1600" b="1" dirty="0">
                <a:solidFill>
                  <a:schemeClr val="tx1"/>
                </a:solidFill>
                <a:latin typeface="Arial"/>
                <a:cs typeface="Arial"/>
              </a:rPr>
              <a:t>                                                        AQA ART &amp; DESIGN 3D</a:t>
            </a:r>
          </a:p>
          <a:p>
            <a:pPr algn="l"/>
            <a:r>
              <a:rPr lang="en-US" sz="1600" b="1" dirty="0">
                <a:solidFill>
                  <a:schemeClr val="tx1"/>
                </a:solidFill>
                <a:latin typeface="Arial"/>
                <a:cs typeface="Arial"/>
              </a:rPr>
              <a:t>                                                         </a:t>
            </a:r>
          </a:p>
          <a:p>
            <a:pPr algn="l"/>
            <a:r>
              <a:rPr lang="en-US" sz="1800" b="1" dirty="0">
                <a:solidFill>
                  <a:schemeClr val="tx1"/>
                </a:solidFill>
                <a:latin typeface="Arial"/>
                <a:cs typeface="Arial"/>
              </a:rPr>
              <a:t>                                  </a:t>
            </a:r>
            <a:r>
              <a:rPr lang="en-US" sz="1800" b="1" dirty="0" err="1">
                <a:solidFill>
                  <a:schemeClr val="tx1"/>
                </a:solidFill>
                <a:latin typeface="Arial"/>
                <a:cs typeface="Arial"/>
              </a:rPr>
              <a:t>Jewellery</a:t>
            </a:r>
            <a:r>
              <a:rPr lang="en-US" sz="1800" b="1" dirty="0">
                <a:solidFill>
                  <a:schemeClr val="tx1"/>
                </a:solidFill>
                <a:latin typeface="Arial"/>
                <a:cs typeface="Arial"/>
              </a:rPr>
              <a:t> – Tatty Divine, Ethnic, Art Deco</a:t>
            </a:r>
            <a:endParaRPr lang="en-US" sz="1800" b="1" dirty="0">
              <a:solidFill>
                <a:schemeClr val="tx1"/>
              </a:solidFill>
              <a:effectLst/>
              <a:latin typeface="Arial"/>
              <a:cs typeface="Arial"/>
            </a:endParaRPr>
          </a:p>
          <a:p>
            <a:pPr algn="l"/>
            <a:r>
              <a:rPr lang="en-US" sz="1400" dirty="0">
                <a:solidFill>
                  <a:schemeClr val="tx1"/>
                </a:solidFill>
                <a:latin typeface="Arial"/>
                <a:cs typeface="Arial"/>
              </a:rPr>
              <a:t>Artists, designers and craftspeople make jewellery from a variety of materials such as paper, clay, wood, metal, plastic, glass, stone and found materials. Some pieces may have a particular religious, social or personal significance for the wearer. </a:t>
            </a:r>
            <a:endParaRPr lang="en-US" sz="1400" dirty="0">
              <a:solidFill>
                <a:schemeClr val="tx1"/>
              </a:solidFill>
              <a:effectLst/>
              <a:latin typeface="Arial"/>
              <a:cs typeface="Arial"/>
            </a:endParaRPr>
          </a:p>
          <a:p>
            <a:pPr algn="l"/>
            <a:r>
              <a:rPr lang="en-US" sz="1400" dirty="0">
                <a:solidFill>
                  <a:schemeClr val="tx1"/>
                </a:solidFill>
                <a:latin typeface="Arial"/>
                <a:cs typeface="Arial"/>
              </a:rPr>
              <a:t>From studies of suitable examples, design and make your own piece of jewellery which will have significance for the wearer. </a:t>
            </a:r>
          </a:p>
          <a:p>
            <a:pPr algn="l"/>
            <a:endParaRPr lang="en-US" sz="1400" dirty="0">
              <a:solidFill>
                <a:schemeClr val="tx1"/>
              </a:solidFill>
              <a:latin typeface="Arial"/>
              <a:cs typeface="Arial"/>
            </a:endParaRPr>
          </a:p>
          <a:p>
            <a:pPr algn="l"/>
            <a:endParaRPr lang="en-US" sz="1400" dirty="0">
              <a:solidFill>
                <a:schemeClr val="tx1"/>
              </a:solidFill>
              <a:latin typeface="Arial"/>
              <a:cs typeface="Arial"/>
            </a:endParaRPr>
          </a:p>
          <a:p>
            <a:pPr algn="l"/>
            <a:endParaRPr lang="en-US" sz="1400" dirty="0">
              <a:solidFill>
                <a:schemeClr val="tx1"/>
              </a:solidFill>
              <a:latin typeface="Arial"/>
              <a:cs typeface="Arial"/>
            </a:endParaRPr>
          </a:p>
          <a:p>
            <a:pPr algn="l"/>
            <a:endParaRPr lang="en-US" sz="1400" dirty="0">
              <a:solidFill>
                <a:schemeClr val="tx1"/>
              </a:solidFill>
              <a:latin typeface="Arial"/>
              <a:cs typeface="Arial"/>
            </a:endParaRPr>
          </a:p>
          <a:p>
            <a:pPr algn="l"/>
            <a:endParaRPr lang="en-US" sz="1600" dirty="0">
              <a:solidFill>
                <a:schemeClr val="tx1"/>
              </a:solidFill>
              <a:effectLst/>
              <a:latin typeface="Arial"/>
              <a:cs typeface="Arial"/>
            </a:endParaRPr>
          </a:p>
          <a:p>
            <a:pPr algn="l"/>
            <a:r>
              <a:rPr lang="en-US" sz="1600" b="1" dirty="0">
                <a:solidFill>
                  <a:srgbClr val="000000"/>
                </a:solidFill>
                <a:latin typeface="Arial"/>
                <a:cs typeface="Arial"/>
              </a:rPr>
              <a:t>Your coursework will be assessed by the following assessment objectives (AO): </a:t>
            </a:r>
          </a:p>
          <a:p>
            <a:pPr algn="l"/>
            <a:endParaRPr lang="en-US" sz="1400" b="1" dirty="0">
              <a:solidFill>
                <a:srgbClr val="000000"/>
              </a:solidFill>
              <a:latin typeface="Arial"/>
              <a:cs typeface="Arial"/>
            </a:endParaRPr>
          </a:p>
          <a:p>
            <a:pPr algn="l"/>
            <a:r>
              <a:rPr lang="en-US" sz="1400" b="1" dirty="0">
                <a:solidFill>
                  <a:srgbClr val="000000"/>
                </a:solidFill>
                <a:latin typeface="Arial"/>
                <a:cs typeface="Arial"/>
              </a:rPr>
              <a:t>AO1. </a:t>
            </a:r>
            <a:r>
              <a:rPr lang="en-US" sz="1400" dirty="0">
                <a:solidFill>
                  <a:srgbClr val="000000"/>
                </a:solidFill>
                <a:latin typeface="Arial"/>
                <a:cs typeface="Arial"/>
              </a:rPr>
              <a:t>Develop ideas through investigation</a:t>
            </a:r>
          </a:p>
          <a:p>
            <a:pPr algn="l"/>
            <a:r>
              <a:rPr lang="en-US" sz="1400" b="1" dirty="0">
                <a:solidFill>
                  <a:srgbClr val="000000"/>
                </a:solidFill>
                <a:latin typeface="Arial"/>
                <a:cs typeface="Arial"/>
              </a:rPr>
              <a:t>AO2. </a:t>
            </a:r>
            <a:r>
              <a:rPr lang="en-US" sz="1400" dirty="0">
                <a:solidFill>
                  <a:srgbClr val="000000"/>
                </a:solidFill>
                <a:latin typeface="Arial"/>
                <a:cs typeface="Arial"/>
              </a:rPr>
              <a:t>Refine work by exploring ideas</a:t>
            </a:r>
          </a:p>
          <a:p>
            <a:pPr algn="l"/>
            <a:r>
              <a:rPr lang="en-US" sz="1400" b="1" dirty="0">
                <a:solidFill>
                  <a:srgbClr val="000000"/>
                </a:solidFill>
                <a:latin typeface="Arial"/>
                <a:cs typeface="Arial"/>
              </a:rPr>
              <a:t>AO3. </a:t>
            </a:r>
            <a:r>
              <a:rPr lang="en-US" sz="1400" dirty="0">
                <a:solidFill>
                  <a:srgbClr val="000000"/>
                </a:solidFill>
                <a:latin typeface="Arial"/>
                <a:cs typeface="Arial"/>
              </a:rPr>
              <a:t>Record ideas</a:t>
            </a:r>
          </a:p>
          <a:p>
            <a:pPr algn="l"/>
            <a:r>
              <a:rPr lang="en-US" sz="1400" b="1" dirty="0">
                <a:solidFill>
                  <a:srgbClr val="000000"/>
                </a:solidFill>
                <a:latin typeface="Arial"/>
                <a:cs typeface="Arial"/>
              </a:rPr>
              <a:t>AO4. </a:t>
            </a:r>
            <a:r>
              <a:rPr lang="en-US" sz="1400" dirty="0">
                <a:solidFill>
                  <a:srgbClr val="000000"/>
                </a:solidFill>
                <a:latin typeface="Arial"/>
                <a:cs typeface="Arial"/>
              </a:rPr>
              <a:t>Present a personal response</a:t>
            </a:r>
          </a:p>
          <a:p>
            <a:pPr algn="l"/>
            <a:endParaRPr lang="en-US" sz="1600" dirty="0">
              <a:solidFill>
                <a:schemeClr val="tx1"/>
              </a:solidFill>
              <a:effectLst/>
              <a:latin typeface="Arial"/>
              <a:cs typeface="Arial"/>
            </a:endParaRPr>
          </a:p>
          <a:p>
            <a:endParaRPr lang="en-US" dirty="0"/>
          </a:p>
        </p:txBody>
      </p:sp>
      <p:pic>
        <p:nvPicPr>
          <p:cNvPr id="4" name="Picture 3" descr="images-13.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109" y="131706"/>
            <a:ext cx="1007381" cy="1007381"/>
          </a:xfrm>
          <a:prstGeom prst="rect">
            <a:avLst/>
          </a:prstGeom>
        </p:spPr>
      </p:pic>
      <p:pic>
        <p:nvPicPr>
          <p:cNvPr id="6" name="Picture 5" descr="images-8.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9213" y="75554"/>
            <a:ext cx="1068281" cy="1063533"/>
          </a:xfrm>
          <a:prstGeom prst="rect">
            <a:avLst/>
          </a:prstGeom>
        </p:spPr>
      </p:pic>
      <p:pic>
        <p:nvPicPr>
          <p:cNvPr id="7" name="Picture 6" descr="images.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9490" y="3398470"/>
            <a:ext cx="1408097" cy="1102200"/>
          </a:xfrm>
          <a:prstGeom prst="rect">
            <a:avLst/>
          </a:prstGeom>
        </p:spPr>
      </p:pic>
      <p:pic>
        <p:nvPicPr>
          <p:cNvPr id="8" name="Picture 7" descr="Unknown.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10450" y="3398470"/>
            <a:ext cx="1127024" cy="1102200"/>
          </a:xfrm>
          <a:prstGeom prst="rect">
            <a:avLst/>
          </a:prstGeom>
        </p:spPr>
      </p:pic>
      <p:pic>
        <p:nvPicPr>
          <p:cNvPr id="9" name="Picture 8" descr="images-5.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39131" y="3398470"/>
            <a:ext cx="718295" cy="1102200"/>
          </a:xfrm>
          <a:prstGeom prst="rect">
            <a:avLst/>
          </a:prstGeom>
        </p:spPr>
      </p:pic>
      <p:pic>
        <p:nvPicPr>
          <p:cNvPr id="10" name="Picture 9" descr="images-9.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49327" y="3398470"/>
            <a:ext cx="1194050" cy="1102200"/>
          </a:xfrm>
          <a:prstGeom prst="rect">
            <a:avLst/>
          </a:prstGeom>
        </p:spPr>
      </p:pic>
      <p:pic>
        <p:nvPicPr>
          <p:cNvPr id="11" name="Picture 10" descr="Unknown-3.jpe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71001" y="3398470"/>
            <a:ext cx="1069823" cy="1102200"/>
          </a:xfrm>
          <a:prstGeom prst="rect">
            <a:avLst/>
          </a:prstGeom>
        </p:spPr>
      </p:pic>
      <p:pic>
        <p:nvPicPr>
          <p:cNvPr id="12" name="Picture 11" descr="images-3.jpe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46046" y="3398471"/>
            <a:ext cx="1151022" cy="1102200"/>
          </a:xfrm>
          <a:prstGeom prst="rect">
            <a:avLst/>
          </a:prstGeom>
        </p:spPr>
      </p:pic>
      <p:pic>
        <p:nvPicPr>
          <p:cNvPr id="13" name="Picture 12" descr="Unknown-1.jpe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16791" y="3398471"/>
            <a:ext cx="894671" cy="1102199"/>
          </a:xfrm>
          <a:prstGeom prst="rect">
            <a:avLst/>
          </a:prstGeom>
        </p:spPr>
      </p:pic>
    </p:spTree>
    <p:extLst>
      <p:ext uri="{BB962C8B-B14F-4D97-AF65-F5344CB8AC3E}">
        <p14:creationId xmlns:p14="http://schemas.microsoft.com/office/powerpoint/2010/main" val="366492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GCSE 3D design</a:t>
            </a:r>
            <a:endParaRPr lang="en-US" dirty="0"/>
          </a:p>
        </p:txBody>
      </p:sp>
      <p:sp>
        <p:nvSpPr>
          <p:cNvPr id="3" name="Content Placeholder 2"/>
          <p:cNvSpPr>
            <a:spLocks noGrp="1"/>
          </p:cNvSpPr>
          <p:nvPr>
            <p:ph idx="1"/>
          </p:nvPr>
        </p:nvSpPr>
        <p:spPr>
          <a:xfrm>
            <a:off x="457200" y="1311546"/>
            <a:ext cx="8229600" cy="4814618"/>
          </a:xfrm>
        </p:spPr>
        <p:txBody>
          <a:bodyPr>
            <a:normAutofit lnSpcReduction="10000"/>
          </a:bodyPr>
          <a:lstStyle/>
          <a:p>
            <a:pPr marL="0" indent="0">
              <a:buNone/>
            </a:pPr>
            <a:r>
              <a:rPr lang="en-US" sz="1800" b="1" u="sng" dirty="0">
                <a:latin typeface="Arial"/>
                <a:cs typeface="Arial"/>
              </a:rPr>
              <a:t>Analysis of the brief:</a:t>
            </a:r>
          </a:p>
          <a:p>
            <a:pPr marL="0" indent="0">
              <a:buNone/>
            </a:pPr>
            <a:r>
              <a:rPr lang="en-US" sz="1400" dirty="0">
                <a:latin typeface="Arial"/>
                <a:cs typeface="Arial"/>
              </a:rPr>
              <a:t>What are you required to do?</a:t>
            </a:r>
          </a:p>
          <a:p>
            <a:pPr marL="0" indent="0">
              <a:buNone/>
            </a:pPr>
            <a:endParaRPr lang="en-US" sz="1400" dirty="0">
              <a:latin typeface="Arial"/>
              <a:cs typeface="Arial"/>
            </a:endParaRPr>
          </a:p>
          <a:p>
            <a:pPr marL="0" indent="0">
              <a:buNone/>
            </a:pPr>
            <a:r>
              <a:rPr lang="en-US" sz="1400" b="1" dirty="0">
                <a:solidFill>
                  <a:srgbClr val="000000"/>
                </a:solidFill>
                <a:latin typeface="Arial"/>
                <a:cs typeface="Arial"/>
              </a:rPr>
              <a:t>AO1. Develop ideas through investigation</a:t>
            </a:r>
          </a:p>
          <a:p>
            <a:pPr marL="0" indent="0">
              <a:buNone/>
            </a:pPr>
            <a:r>
              <a:rPr lang="en-US" sz="1600" b="1" u="sng" dirty="0">
                <a:latin typeface="Arial"/>
                <a:cs typeface="Arial"/>
              </a:rPr>
              <a:t>Research: </a:t>
            </a:r>
          </a:p>
          <a:p>
            <a:pPr marL="0" indent="0">
              <a:buNone/>
            </a:pPr>
            <a:r>
              <a:rPr lang="en-US" sz="1400" dirty="0">
                <a:latin typeface="Arial"/>
                <a:cs typeface="Arial"/>
              </a:rPr>
              <a:t>Focus of research should be on</a:t>
            </a:r>
          </a:p>
          <a:p>
            <a:r>
              <a:rPr lang="en-US" sz="1400" dirty="0">
                <a:latin typeface="Arial"/>
                <a:cs typeface="Arial"/>
              </a:rPr>
              <a:t>Materials- paper, clay, wood, metal, plastic, glass, stone and found materials</a:t>
            </a:r>
          </a:p>
          <a:p>
            <a:r>
              <a:rPr lang="en-US" sz="1400" dirty="0">
                <a:latin typeface="Arial"/>
                <a:cs typeface="Arial"/>
              </a:rPr>
              <a:t>Artists &amp; designers*</a:t>
            </a:r>
          </a:p>
          <a:p>
            <a:r>
              <a:rPr lang="en-US" sz="1400" dirty="0">
                <a:latin typeface="Arial"/>
                <a:cs typeface="Arial"/>
              </a:rPr>
              <a:t>Processes</a:t>
            </a:r>
            <a:endParaRPr lang="en-US" sz="1400" dirty="0"/>
          </a:p>
          <a:p>
            <a:endParaRPr lang="en-US" sz="1400" dirty="0">
              <a:latin typeface="Arial"/>
              <a:cs typeface="Arial"/>
            </a:endParaRPr>
          </a:p>
          <a:p>
            <a:pPr marL="0" indent="0">
              <a:buNone/>
            </a:pPr>
            <a:r>
              <a:rPr lang="en-US" sz="1400" dirty="0">
                <a:latin typeface="Arial"/>
                <a:cs typeface="Arial"/>
              </a:rPr>
              <a:t>Use this session to research</a:t>
            </a:r>
            <a:r>
              <a:rPr lang="en-US" sz="1400" b="1" dirty="0">
                <a:latin typeface="Arial"/>
                <a:cs typeface="Arial"/>
              </a:rPr>
              <a:t> Jewellery. </a:t>
            </a:r>
            <a:r>
              <a:rPr lang="en-US" sz="1400" dirty="0">
                <a:latin typeface="Arial"/>
                <a:cs typeface="Arial"/>
              </a:rPr>
              <a:t>Use the bullet points above to start the research process.</a:t>
            </a:r>
          </a:p>
          <a:p>
            <a:pPr marL="0" indent="0">
              <a:buNone/>
            </a:pPr>
            <a:r>
              <a:rPr lang="en-US" sz="1400" b="1" dirty="0">
                <a:latin typeface="Arial"/>
                <a:cs typeface="Arial"/>
              </a:rPr>
              <a:t>At the end of the lesson you should have the following:</a:t>
            </a:r>
          </a:p>
          <a:p>
            <a:pPr marL="0" indent="0">
              <a:buNone/>
            </a:pPr>
            <a:r>
              <a:rPr lang="en-US" sz="1400" b="1" dirty="0">
                <a:latin typeface="Arial"/>
                <a:cs typeface="Arial"/>
              </a:rPr>
              <a:t>2 x moodboards of the following:</a:t>
            </a:r>
          </a:p>
          <a:p>
            <a:r>
              <a:rPr lang="en-US" sz="1400" b="1" dirty="0">
                <a:latin typeface="Arial"/>
                <a:cs typeface="Arial"/>
              </a:rPr>
              <a:t>A range of examples of jewellery made from the materials and designers listed in the question</a:t>
            </a:r>
          </a:p>
          <a:p>
            <a:r>
              <a:rPr lang="en-US" sz="1400" b="1" dirty="0">
                <a:latin typeface="Arial"/>
                <a:cs typeface="Arial"/>
              </a:rPr>
              <a:t>A range of processes you could use to produce your own jewellery. This could be processes such as: casting with metal (making moulds) , laser cutting with wood &amp; plastic, enamelling, brazing (soldering) using metal such as copper &amp; bronze. Using a lathe to turn wood &amp; metal, cutting and shaping wood using traditional woodworking tools, use of strip heater &amp; vacuum former</a:t>
            </a:r>
          </a:p>
        </p:txBody>
      </p:sp>
    </p:spTree>
    <p:extLst>
      <p:ext uri="{BB962C8B-B14F-4D97-AF65-F5344CB8AC3E}">
        <p14:creationId xmlns:p14="http://schemas.microsoft.com/office/powerpoint/2010/main" val="174125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28600"/>
            <a:ext cx="9034818" cy="63779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TextBox 3"/>
          <p:cNvSpPr txBox="1"/>
          <p:nvPr/>
        </p:nvSpPr>
        <p:spPr>
          <a:xfrm>
            <a:off x="342900" y="457200"/>
            <a:ext cx="8343900" cy="4031873"/>
          </a:xfrm>
          <a:prstGeom prst="rect">
            <a:avLst/>
          </a:prstGeom>
          <a:noFill/>
        </p:spPr>
        <p:txBody>
          <a:bodyPr wrap="square" rtlCol="0">
            <a:spAutoFit/>
          </a:bodyPr>
          <a:lstStyle/>
          <a:p>
            <a:r>
              <a:rPr lang="en-GB" sz="4000" dirty="0"/>
              <a:t>                        </a:t>
            </a:r>
            <a:r>
              <a:rPr lang="en-GB" sz="4000" dirty="0">
                <a:latin typeface="Bahnschrift" panose="020B0502040204020203" pitchFamily="34" charset="0"/>
              </a:rPr>
              <a:t>3D Design </a:t>
            </a:r>
            <a:endParaRPr lang="en-GB" sz="1400" dirty="0"/>
          </a:p>
          <a:p>
            <a:r>
              <a:rPr lang="en-GB" b="1" dirty="0">
                <a:latin typeface="Bahnschrift" panose="020B0502040204020203" pitchFamily="34" charset="0"/>
              </a:rPr>
              <a:t>Lesson objectives: </a:t>
            </a:r>
          </a:p>
          <a:p>
            <a:endParaRPr lang="en-GB" b="1" dirty="0">
              <a:latin typeface="Bahnschrift" panose="020B0502040204020203" pitchFamily="34" charset="0"/>
            </a:endParaRPr>
          </a:p>
          <a:p>
            <a:pPr marL="342900" indent="-342900">
              <a:buFont typeface="+mj-lt"/>
              <a:buAutoNum type="arabicPeriod"/>
            </a:pPr>
            <a:r>
              <a:rPr lang="en-GB" sz="1400" b="1" dirty="0">
                <a:latin typeface="Bahnschrift" panose="020B0502040204020203" pitchFamily="34" charset="0"/>
              </a:rPr>
              <a:t>New page in book </a:t>
            </a:r>
            <a:r>
              <a:rPr lang="en-GB" sz="1400" b="1" dirty="0">
                <a:latin typeface="Stencil Std" panose="04020904080802020404" pitchFamily="82" charset="0"/>
              </a:rPr>
              <a:t> </a:t>
            </a:r>
          </a:p>
          <a:p>
            <a:pPr marL="342900" indent="-342900">
              <a:buAutoNum type="arabicPeriod" startAt="2"/>
            </a:pPr>
            <a:r>
              <a:rPr lang="en-GB" sz="1400" b="1" dirty="0">
                <a:latin typeface="Bahnschrift" panose="020B0502040204020203" pitchFamily="34" charset="0"/>
              </a:rPr>
              <a:t>Write the word JEWELLERY</a:t>
            </a:r>
          </a:p>
          <a:p>
            <a:pPr marL="342900" indent="-342900">
              <a:buAutoNum type="arabicPeriod" startAt="2"/>
            </a:pPr>
            <a:r>
              <a:rPr lang="en-GB" sz="1400" b="1" dirty="0">
                <a:latin typeface="Bahnschrift" panose="020B0502040204020203" pitchFamily="34" charset="0"/>
              </a:rPr>
              <a:t>Spider diagram of the word jewellery</a:t>
            </a:r>
          </a:p>
          <a:p>
            <a:pPr marL="342900" indent="-342900">
              <a:buAutoNum type="arabicPeriod" startAt="4"/>
            </a:pPr>
            <a:r>
              <a:rPr lang="en-GB" sz="1400" b="1" dirty="0">
                <a:latin typeface="Bahnschrift" panose="020B0502040204020203" pitchFamily="34" charset="0"/>
              </a:rPr>
              <a:t>For example:</a:t>
            </a:r>
          </a:p>
          <a:p>
            <a:pPr marL="342900" indent="-342900">
              <a:buAutoNum type="arabicPeriod" startAt="4"/>
            </a:pPr>
            <a:r>
              <a:rPr lang="en-GB" sz="1400" b="1" dirty="0">
                <a:latin typeface="Bahnschrift" panose="020B0502040204020203" pitchFamily="34" charset="0"/>
              </a:rPr>
              <a:t>Include thumbnail drawings of jewellery objects such as rings, pendants, bracelets, earrings, necklace. </a:t>
            </a:r>
          </a:p>
          <a:p>
            <a:pPr marL="342900" indent="-342900">
              <a:buAutoNum type="arabicPeriod" startAt="4"/>
            </a:pPr>
            <a:r>
              <a:rPr lang="en-GB" sz="1400" b="1" dirty="0">
                <a:latin typeface="Bahnschrift" panose="020B0502040204020203" pitchFamily="34" charset="0"/>
              </a:rPr>
              <a:t>These should be doodles and as such could be the genesis of an idea that can be later expanded. What you are looking to do here is to display creativity. You could include small samples of wood/metal/plastic. Tape or glue them to the page.</a:t>
            </a:r>
          </a:p>
          <a:p>
            <a:pPr marL="342900" indent="-342900">
              <a:buAutoNum type="arabicPeriod" startAt="4"/>
            </a:pPr>
            <a:r>
              <a:rPr lang="en-GB" sz="1400" b="1" dirty="0">
                <a:latin typeface="Bahnschrift" panose="020B0502040204020203" pitchFamily="34" charset="0"/>
              </a:rPr>
              <a:t>To help you use the SCAMPER example as a guide to what your page should/could look like</a:t>
            </a:r>
          </a:p>
          <a:p>
            <a:r>
              <a:rPr lang="en-GB" sz="4000" b="1" dirty="0">
                <a:latin typeface="Stencil Std" panose="04020904080802020404" pitchFamily="82" charset="0"/>
              </a:rPr>
              <a:t>                                </a:t>
            </a:r>
            <a:endParaRPr lang="en-GB" b="1" dirty="0">
              <a:latin typeface="Stencil Std" panose="04020904080802020404" pitchFamily="82" charset="0"/>
            </a:endParaRPr>
          </a:p>
        </p:txBody>
      </p:sp>
      <p:sp>
        <p:nvSpPr>
          <p:cNvPr id="5" name="AutoShape 2" descr="Image result for creative spider diagram"/>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Image result for creative spider diagram"/>
          <p:cNvSpPr>
            <a:spLocks noChangeAspect="1" noChangeArrowheads="1"/>
          </p:cNvSpPr>
          <p:nvPr/>
        </p:nvSpPr>
        <p:spPr bwMode="auto">
          <a:xfrm>
            <a:off x="12065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2"/>
          <a:stretch>
            <a:fillRect/>
          </a:stretch>
        </p:blipFill>
        <p:spPr>
          <a:xfrm>
            <a:off x="557045" y="3925870"/>
            <a:ext cx="3232938" cy="2520164"/>
          </a:xfrm>
          <a:prstGeom prst="rect">
            <a:avLst/>
          </a:prstGeom>
        </p:spPr>
      </p:pic>
      <p:pic>
        <p:nvPicPr>
          <p:cNvPr id="8" name="Picture 7"/>
          <p:cNvPicPr>
            <a:picLocks noChangeAspect="1"/>
          </p:cNvPicPr>
          <p:nvPr/>
        </p:nvPicPr>
        <p:blipFill>
          <a:blip r:embed="rId3"/>
          <a:stretch>
            <a:fillRect/>
          </a:stretch>
        </p:blipFill>
        <p:spPr>
          <a:xfrm>
            <a:off x="5203337" y="4007390"/>
            <a:ext cx="2418127" cy="2418127"/>
          </a:xfrm>
          <a:prstGeom prst="rect">
            <a:avLst/>
          </a:prstGeom>
        </p:spPr>
      </p:pic>
      <p:sp>
        <p:nvSpPr>
          <p:cNvPr id="9" name="TextBox 8"/>
          <p:cNvSpPr txBox="1"/>
          <p:nvPr/>
        </p:nvSpPr>
        <p:spPr>
          <a:xfrm>
            <a:off x="3789983" y="3653447"/>
            <a:ext cx="1109563" cy="707886"/>
          </a:xfrm>
          <a:prstGeom prst="rect">
            <a:avLst/>
          </a:prstGeom>
          <a:noFill/>
        </p:spPr>
        <p:txBody>
          <a:bodyPr wrap="square" rtlCol="0">
            <a:spAutoFit/>
          </a:bodyPr>
          <a:lstStyle/>
          <a:p>
            <a:r>
              <a:rPr lang="en-GB" sz="4000" dirty="0"/>
              <a:t>    +</a:t>
            </a:r>
          </a:p>
        </p:txBody>
      </p:sp>
    </p:spTree>
    <p:extLst>
      <p:ext uri="{BB962C8B-B14F-4D97-AF65-F5344CB8AC3E}">
        <p14:creationId xmlns:p14="http://schemas.microsoft.com/office/powerpoint/2010/main" val="105321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60734"/>
            <a:ext cx="9144000" cy="6536531"/>
          </a:xfrm>
          <a:prstGeom prst="rect">
            <a:avLst/>
          </a:prstGeom>
        </p:spPr>
      </p:pic>
    </p:spTree>
    <p:extLst>
      <p:ext uri="{BB962C8B-B14F-4D97-AF65-F5344CB8AC3E}">
        <p14:creationId xmlns:p14="http://schemas.microsoft.com/office/powerpoint/2010/main" val="3688783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42914"/>
            <a:ext cx="7772400" cy="628650"/>
          </a:xfrm>
        </p:spPr>
        <p:txBody>
          <a:bodyPr>
            <a:normAutofit fontScale="90000"/>
          </a:bodyPr>
          <a:lstStyle/>
          <a:p>
            <a:r>
              <a:rPr lang="en-GB" dirty="0"/>
              <a:t>Artists, designers &amp; design movements</a:t>
            </a:r>
          </a:p>
        </p:txBody>
      </p:sp>
      <p:sp>
        <p:nvSpPr>
          <p:cNvPr id="3" name="Subtitle 2"/>
          <p:cNvSpPr>
            <a:spLocks noGrp="1"/>
          </p:cNvSpPr>
          <p:nvPr>
            <p:ph type="subTitle" idx="1"/>
          </p:nvPr>
        </p:nvSpPr>
        <p:spPr>
          <a:xfrm>
            <a:off x="457200" y="1828800"/>
            <a:ext cx="7315200" cy="3810000"/>
          </a:xfrm>
        </p:spPr>
        <p:txBody>
          <a:bodyPr>
            <a:normAutofit/>
          </a:bodyPr>
          <a:lstStyle/>
          <a:p>
            <a:pPr algn="l"/>
            <a:r>
              <a:rPr lang="en-GB" sz="1800" b="1" u="sng" dirty="0">
                <a:solidFill>
                  <a:schemeClr val="tx1"/>
                </a:solidFill>
              </a:rPr>
              <a:t>Artists &amp; designers- </a:t>
            </a:r>
          </a:p>
          <a:p>
            <a:pPr marL="457200" indent="-457200" algn="l">
              <a:buFont typeface="Arial" panose="020B0604020202020204" pitchFamily="34" charset="0"/>
              <a:buChar char="•"/>
            </a:pPr>
            <a:r>
              <a:rPr lang="en-GB" sz="1800" dirty="0">
                <a:solidFill>
                  <a:schemeClr val="tx1"/>
                </a:solidFill>
              </a:rPr>
              <a:t>Tatty Divine</a:t>
            </a:r>
          </a:p>
          <a:p>
            <a:pPr algn="l"/>
            <a:r>
              <a:rPr lang="en-GB" sz="1800" b="1" u="sng" dirty="0">
                <a:solidFill>
                  <a:schemeClr val="tx1"/>
                </a:solidFill>
              </a:rPr>
              <a:t>Design movements-</a:t>
            </a:r>
          </a:p>
          <a:p>
            <a:pPr marL="285750" indent="-285750" algn="l">
              <a:buFont typeface="Arial" panose="020B0604020202020204" pitchFamily="34" charset="0"/>
              <a:buChar char="•"/>
            </a:pPr>
            <a:r>
              <a:rPr lang="en-GB" sz="1800" dirty="0">
                <a:solidFill>
                  <a:schemeClr val="tx1"/>
                </a:solidFill>
              </a:rPr>
              <a:t>Art Deco</a:t>
            </a:r>
          </a:p>
          <a:p>
            <a:pPr marL="285750" indent="-285750" algn="l">
              <a:buFont typeface="Arial" panose="020B0604020202020204" pitchFamily="34" charset="0"/>
              <a:buChar char="•"/>
            </a:pPr>
            <a:r>
              <a:rPr lang="en-GB" sz="1800" dirty="0">
                <a:solidFill>
                  <a:schemeClr val="tx1"/>
                </a:solidFill>
              </a:rPr>
              <a:t>Ethnic</a:t>
            </a:r>
          </a:p>
        </p:txBody>
      </p:sp>
    </p:spTree>
    <p:extLst>
      <p:ext uri="{BB962C8B-B14F-4D97-AF65-F5344CB8AC3E}">
        <p14:creationId xmlns:p14="http://schemas.microsoft.com/office/powerpoint/2010/main" val="166030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2901"/>
            <a:ext cx="7772400" cy="900112"/>
          </a:xfrm>
        </p:spPr>
        <p:txBody>
          <a:bodyPr/>
          <a:lstStyle/>
          <a:p>
            <a:r>
              <a:rPr lang="en-GB" dirty="0">
                <a:latin typeface="Bauhaus 93" panose="04030905020B02020C02" pitchFamily="82" charset="0"/>
              </a:rPr>
              <a:t>3D Design - Jewellery</a:t>
            </a:r>
          </a:p>
        </p:txBody>
      </p:sp>
      <p:sp>
        <p:nvSpPr>
          <p:cNvPr id="3" name="Subtitle 2"/>
          <p:cNvSpPr>
            <a:spLocks noGrp="1"/>
          </p:cNvSpPr>
          <p:nvPr>
            <p:ph type="subTitle" idx="1"/>
          </p:nvPr>
        </p:nvSpPr>
        <p:spPr>
          <a:xfrm>
            <a:off x="685800" y="1385888"/>
            <a:ext cx="7615238" cy="4252912"/>
          </a:xfrm>
        </p:spPr>
        <p:txBody>
          <a:bodyPr>
            <a:normAutofit/>
          </a:bodyPr>
          <a:lstStyle/>
          <a:p>
            <a:pPr algn="l"/>
            <a:r>
              <a:rPr lang="en-GB" sz="2000" dirty="0">
                <a:solidFill>
                  <a:schemeClr val="tx1"/>
                </a:solidFill>
              </a:rPr>
              <a:t>Lesson objectives:</a:t>
            </a:r>
          </a:p>
          <a:p>
            <a:pPr algn="l"/>
            <a:r>
              <a:rPr lang="en-GB" sz="2000" dirty="0">
                <a:solidFill>
                  <a:schemeClr val="tx1"/>
                </a:solidFill>
              </a:rPr>
              <a:t>To continue design work for jewellery project.</a:t>
            </a:r>
          </a:p>
          <a:p>
            <a:pPr algn="l"/>
            <a:r>
              <a:rPr lang="en-GB" sz="2000" dirty="0">
                <a:solidFill>
                  <a:schemeClr val="tx1"/>
                </a:solidFill>
              </a:rPr>
              <a:t>Your designs must use a range of materials (plastic, wood, metal) and must include designs for the following:</a:t>
            </a:r>
          </a:p>
          <a:p>
            <a:pPr marL="342900" indent="-342900" algn="l">
              <a:buFont typeface="Arial" panose="020B0604020202020204" pitchFamily="34" charset="0"/>
              <a:buChar char="•"/>
            </a:pPr>
            <a:r>
              <a:rPr lang="en-GB" sz="2000" dirty="0">
                <a:solidFill>
                  <a:schemeClr val="tx1"/>
                </a:solidFill>
              </a:rPr>
              <a:t>Necklace/pendant</a:t>
            </a:r>
          </a:p>
          <a:p>
            <a:pPr marL="342900" indent="-342900" algn="l">
              <a:buFont typeface="Arial" panose="020B0604020202020204" pitchFamily="34" charset="0"/>
              <a:buChar char="•"/>
            </a:pPr>
            <a:r>
              <a:rPr lang="en-GB" sz="2000" dirty="0">
                <a:solidFill>
                  <a:schemeClr val="tx1"/>
                </a:solidFill>
              </a:rPr>
              <a:t>Ear rings</a:t>
            </a:r>
          </a:p>
          <a:p>
            <a:pPr algn="l"/>
            <a:endParaRPr lang="en-GB" sz="2000" dirty="0">
              <a:solidFill>
                <a:schemeClr val="tx1"/>
              </a:solidFill>
            </a:endParaRPr>
          </a:p>
          <a:p>
            <a:pPr marL="342900" indent="-342900" algn="l">
              <a:buFont typeface="Arial" panose="020B0604020202020204" pitchFamily="34" charset="0"/>
              <a:buChar char="•"/>
            </a:pPr>
            <a:endParaRPr lang="en-GB" sz="2000" dirty="0">
              <a:solidFill>
                <a:schemeClr val="tx1"/>
              </a:solidFill>
            </a:endParaRPr>
          </a:p>
          <a:p>
            <a:pPr algn="l"/>
            <a:endParaRPr lang="en-GB" sz="2000" dirty="0">
              <a:solidFill>
                <a:schemeClr val="tx1"/>
              </a:solidFill>
            </a:endParaRPr>
          </a:p>
          <a:p>
            <a:pPr algn="l"/>
            <a:endParaRPr lang="en-GB" sz="2000" dirty="0">
              <a:solidFill>
                <a:schemeClr val="tx1"/>
              </a:solidFill>
            </a:endParaRPr>
          </a:p>
          <a:p>
            <a:pPr algn="l"/>
            <a:endParaRPr lang="en-GB" sz="2000" dirty="0">
              <a:solidFill>
                <a:schemeClr val="tx1"/>
              </a:solidFill>
            </a:endParaRPr>
          </a:p>
          <a:p>
            <a:pPr marL="342900" indent="-342900" algn="l">
              <a:buFont typeface="Arial" panose="020B0604020202020204" pitchFamily="34" charset="0"/>
              <a:buChar char="•"/>
            </a:pPr>
            <a:endParaRPr lang="en-GB" sz="2000" dirty="0">
              <a:solidFill>
                <a:schemeClr val="tx1"/>
              </a:solidFill>
            </a:endParaRPr>
          </a:p>
        </p:txBody>
      </p:sp>
    </p:spTree>
    <p:extLst>
      <p:ext uri="{BB962C8B-B14F-4D97-AF65-F5344CB8AC3E}">
        <p14:creationId xmlns:p14="http://schemas.microsoft.com/office/powerpoint/2010/main" val="1141380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37" y="1328738"/>
            <a:ext cx="8143875" cy="2031325"/>
          </a:xfrm>
          <a:prstGeom prst="rect">
            <a:avLst/>
          </a:prstGeom>
        </p:spPr>
        <p:txBody>
          <a:bodyPr wrap="square">
            <a:spAutoFit/>
          </a:bodyPr>
          <a:lstStyle/>
          <a:p>
            <a:r>
              <a:rPr lang="en-GB" dirty="0"/>
              <a:t>Lesson objectives:</a:t>
            </a:r>
          </a:p>
          <a:p>
            <a:r>
              <a:rPr lang="en-GB" dirty="0"/>
              <a:t>To continue design work for jewellery project.</a:t>
            </a:r>
          </a:p>
          <a:p>
            <a:r>
              <a:rPr lang="en-GB" dirty="0"/>
              <a:t>Your designs must use a range of materials (plastic, wood, metal) and must include designs for the following:</a:t>
            </a:r>
          </a:p>
          <a:p>
            <a:pPr marL="342900" indent="-342900">
              <a:buFont typeface="Arial" panose="020B0604020202020204" pitchFamily="34" charset="0"/>
              <a:buChar char="•"/>
            </a:pPr>
            <a:r>
              <a:rPr lang="en-GB" dirty="0"/>
              <a:t>Necklace/pendant</a:t>
            </a:r>
          </a:p>
          <a:p>
            <a:pPr marL="342900" indent="-342900">
              <a:buFont typeface="Arial" panose="020B0604020202020204" pitchFamily="34" charset="0"/>
              <a:buChar char="•"/>
            </a:pPr>
            <a:r>
              <a:rPr lang="en-GB" dirty="0"/>
              <a:t>Ear rings</a:t>
            </a:r>
          </a:p>
          <a:p>
            <a:endParaRPr lang="en-GB" dirty="0"/>
          </a:p>
        </p:txBody>
      </p:sp>
      <p:sp>
        <p:nvSpPr>
          <p:cNvPr id="3" name="Rectangle 2"/>
          <p:cNvSpPr/>
          <p:nvPr/>
        </p:nvSpPr>
        <p:spPr>
          <a:xfrm>
            <a:off x="1071563" y="500063"/>
            <a:ext cx="5786437" cy="646331"/>
          </a:xfrm>
          <a:prstGeom prst="rect">
            <a:avLst/>
          </a:prstGeom>
        </p:spPr>
        <p:txBody>
          <a:bodyPr wrap="square">
            <a:spAutoFit/>
          </a:bodyPr>
          <a:lstStyle/>
          <a:p>
            <a:r>
              <a:rPr lang="en-GB" sz="3600" dirty="0">
                <a:latin typeface="Bauhaus 93" panose="04030905020B02020C02" pitchFamily="82" charset="0"/>
              </a:rPr>
              <a:t>3D Design- Jewellery </a:t>
            </a:r>
            <a:endParaRPr lang="en-GB" sz="3600" dirty="0"/>
          </a:p>
        </p:txBody>
      </p:sp>
    </p:spTree>
    <p:extLst>
      <p:ext uri="{BB962C8B-B14F-4D97-AF65-F5344CB8AC3E}">
        <p14:creationId xmlns:p14="http://schemas.microsoft.com/office/powerpoint/2010/main" val="2707575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325" y="371475"/>
            <a:ext cx="8001000" cy="9079409"/>
          </a:xfrm>
          <a:prstGeom prst="rect">
            <a:avLst/>
          </a:prstGeom>
          <a:noFill/>
        </p:spPr>
        <p:txBody>
          <a:bodyPr wrap="square" rtlCol="0">
            <a:spAutoFit/>
          </a:bodyPr>
          <a:lstStyle/>
          <a:p>
            <a:r>
              <a:rPr lang="en-GB" sz="3200" dirty="0">
                <a:latin typeface="Bauhaus 93" panose="04030905020B02020C02" pitchFamily="82" charset="0"/>
              </a:rPr>
              <a:t>                  3D Design- Jewellery</a:t>
            </a:r>
          </a:p>
          <a:p>
            <a:endParaRPr lang="en-GB" sz="2400" dirty="0">
              <a:latin typeface="Bauhaus 93" panose="04030905020B02020C02" pitchFamily="82" charset="0"/>
            </a:endParaRPr>
          </a:p>
          <a:p>
            <a:endParaRPr lang="en-GB" sz="2400" dirty="0">
              <a:latin typeface="Bauhaus 93" panose="04030905020B02020C02" pitchFamily="82" charset="0"/>
            </a:endParaRPr>
          </a:p>
          <a:p>
            <a:r>
              <a:rPr lang="en-GB" sz="2400" dirty="0"/>
              <a:t>Lesson objectives:</a:t>
            </a:r>
          </a:p>
          <a:p>
            <a:r>
              <a:rPr lang="en-GB" sz="2400" dirty="0"/>
              <a:t>To continue design work for jewellery project.</a:t>
            </a:r>
          </a:p>
          <a:p>
            <a:r>
              <a:rPr lang="en-GB" sz="2400" dirty="0"/>
              <a:t>Your designs must use a range of materials (plastic, wood, metal) and must include designs for the following:</a:t>
            </a:r>
          </a:p>
          <a:p>
            <a:pPr marL="342900" indent="-342900">
              <a:buFont typeface="Arial" panose="020B0604020202020204" pitchFamily="34" charset="0"/>
              <a:buChar char="•"/>
            </a:pPr>
            <a:r>
              <a:rPr lang="en-GB" sz="2400" dirty="0"/>
              <a:t>Necklace/pendant</a:t>
            </a:r>
          </a:p>
          <a:p>
            <a:pPr marL="342900" indent="-342900">
              <a:buFont typeface="Arial" panose="020B0604020202020204" pitchFamily="34" charset="0"/>
              <a:buChar char="•"/>
            </a:pPr>
            <a:r>
              <a:rPr lang="en-GB" sz="2400" dirty="0"/>
              <a:t>Ear rings</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endParaRPr lang="en-GB" sz="2400" dirty="0"/>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a:p>
            <a:endParaRPr lang="en-GB" sz="2400" dirty="0">
              <a:latin typeface="Bauhaus 93" panose="04030905020B02020C02" pitchFamily="82" charset="0"/>
            </a:endParaRPr>
          </a:p>
        </p:txBody>
      </p:sp>
    </p:spTree>
    <p:extLst>
      <p:ext uri="{BB962C8B-B14F-4D97-AF65-F5344CB8AC3E}">
        <p14:creationId xmlns:p14="http://schemas.microsoft.com/office/powerpoint/2010/main" val="3748949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32167</TotalTime>
  <Words>1208</Words>
  <Application>Microsoft Macintosh PowerPoint</Application>
  <PresentationFormat>On-screen Show (4:3)</PresentationFormat>
  <Paragraphs>158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Bahnschrift</vt:lpstr>
      <vt:lpstr>Bauhaus 93</vt:lpstr>
      <vt:lpstr>Calibri</vt:lpstr>
      <vt:lpstr>Stencil Std</vt:lpstr>
      <vt:lpstr>Office Theme</vt:lpstr>
      <vt:lpstr>PowerPoint Presentation</vt:lpstr>
      <vt:lpstr>GCSE 3D design  Controlled assessment</vt:lpstr>
      <vt:lpstr>GCSE 3D design</vt:lpstr>
      <vt:lpstr>PowerPoint Presentation</vt:lpstr>
      <vt:lpstr>PowerPoint Presentation</vt:lpstr>
      <vt:lpstr>Artists, designers &amp; design movements</vt:lpstr>
      <vt:lpstr>3D Design - Jewellery</vt:lpstr>
      <vt:lpstr>PowerPoint Presentation</vt:lpstr>
      <vt:lpstr>PowerPoint Presentation</vt:lpstr>
      <vt:lpstr>PowerPoint Presentation</vt:lpstr>
      <vt:lpstr>PowerPoint Presentation</vt:lpstr>
      <vt:lpstr>PowerPoint Presentation</vt:lpstr>
    </vt:vector>
  </TitlesOfParts>
  <Company>Simkiss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GCSE 3D design</dc:title>
  <dc:creator>Chris Simkiss</dc:creator>
  <cp:lastModifiedBy>Christopher Simkiss</cp:lastModifiedBy>
  <cp:revision>26</cp:revision>
  <cp:lastPrinted>2019-01-14T14:57:20Z</cp:lastPrinted>
  <dcterms:created xsi:type="dcterms:W3CDTF">2018-01-02T11:17:12Z</dcterms:created>
  <dcterms:modified xsi:type="dcterms:W3CDTF">2021-11-02T14:32:10Z</dcterms:modified>
</cp:coreProperties>
</file>