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58" r:id="rId5"/>
    <p:sldId id="264" r:id="rId6"/>
    <p:sldId id="259" r:id="rId7"/>
    <p:sldId id="260" r:id="rId8"/>
    <p:sldId id="261" r:id="rId9"/>
    <p:sldId id="271" r:id="rId10"/>
    <p:sldId id="272" r:id="rId11"/>
    <p:sldId id="268" r:id="rId12"/>
    <p:sldId id="263" r:id="rId13"/>
    <p:sldId id="270"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80" autoAdjust="0"/>
  </p:normalViewPr>
  <p:slideViewPr>
    <p:cSldViewPr>
      <p:cViewPr varScale="1">
        <p:scale>
          <a:sx n="63" d="100"/>
          <a:sy n="63" d="100"/>
        </p:scale>
        <p:origin x="150" y="60"/>
      </p:cViewPr>
      <p:guideLst>
        <p:guide orient="horz" pos="2160"/>
        <p:guide pos="2880"/>
      </p:guideLst>
    </p:cSldViewPr>
  </p:slideViewPr>
  <p:outlineViewPr>
    <p:cViewPr>
      <p:scale>
        <a:sx n="33" d="100"/>
        <a:sy n="33" d="100"/>
      </p:scale>
      <p:origin x="0" y="117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4065E-2485-4C6A-A549-5EE7E42AE10E}" type="datetimeFigureOut">
              <a:rPr lang="en-GB" smtClean="0"/>
              <a:pPr/>
              <a:t>10/18/2021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C9AE2C-28C0-4584-9B80-40C4B6FE381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4065E-2485-4C6A-A549-5EE7E42AE10E}" type="datetimeFigureOut">
              <a:rPr lang="en-GB" smtClean="0"/>
              <a:pPr/>
              <a:t>10/18/2021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C9AE2C-28C0-4584-9B80-40C4B6FE381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Persistent Data Storage</a:t>
            </a:r>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n-GB" dirty="0"/>
              <a:t>Data that are required by programs can be stored in a variety of different kinds of file for safe keeping.  This is known as </a:t>
            </a:r>
            <a:r>
              <a:rPr lang="en-GB" b="1" i="1" dirty="0"/>
              <a:t>persistent storage</a:t>
            </a:r>
            <a:r>
              <a:rPr lang="en-GB" dirty="0"/>
              <a:t>.</a:t>
            </a:r>
          </a:p>
          <a:p>
            <a:r>
              <a:rPr lang="en-GB" dirty="0"/>
              <a:t>The simplest kind of files useful for this purpose would be those that store data as text, or in a grid, e.g. csv files.  These are often known as </a:t>
            </a:r>
            <a:r>
              <a:rPr lang="en-GB" b="1" i="1" dirty="0"/>
              <a:t>flat file </a:t>
            </a:r>
            <a:r>
              <a:rPr lang="en-GB" dirty="0"/>
              <a:t>databases.</a:t>
            </a:r>
          </a:p>
          <a:p>
            <a:r>
              <a:rPr lang="en-GB" dirty="0"/>
              <a:t>Flat file databases have a very serious drawback which is </a:t>
            </a:r>
            <a:r>
              <a:rPr lang="en-GB" b="1" i="1" dirty="0"/>
              <a:t>data redundancy</a:t>
            </a:r>
            <a:r>
              <a:rPr lang="en-GB" dirty="0"/>
              <a:t>.</a:t>
            </a:r>
          </a:p>
        </p:txBody>
      </p:sp>
    </p:spTree>
    <p:extLst>
      <p:ext uri="{BB962C8B-B14F-4D97-AF65-F5344CB8AC3E}">
        <p14:creationId xmlns:p14="http://schemas.microsoft.com/office/powerpoint/2010/main" val="299696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Queries 1</a:t>
            </a:r>
          </a:p>
        </p:txBody>
      </p:sp>
      <p:sp>
        <p:nvSpPr>
          <p:cNvPr id="3" name="Content Placeholder 2"/>
          <p:cNvSpPr>
            <a:spLocks noGrp="1"/>
          </p:cNvSpPr>
          <p:nvPr>
            <p:ph idx="1"/>
          </p:nvPr>
        </p:nvSpPr>
        <p:spPr>
          <a:xfrm>
            <a:off x="467544" y="1196752"/>
            <a:ext cx="8229600" cy="4680519"/>
          </a:xfrm>
        </p:spPr>
        <p:txBody>
          <a:bodyPr>
            <a:normAutofit lnSpcReduction="10000"/>
          </a:bodyPr>
          <a:lstStyle/>
          <a:p>
            <a:r>
              <a:rPr lang="en-GB" dirty="0"/>
              <a:t>If a teacher needed to find some particular information from the database they would need to create what is called a </a:t>
            </a:r>
            <a:r>
              <a:rPr lang="en-GB" b="1" i="1" dirty="0"/>
              <a:t>query </a:t>
            </a:r>
            <a:r>
              <a:rPr lang="en-GB" dirty="0"/>
              <a:t>using SQL. </a:t>
            </a:r>
          </a:p>
          <a:p>
            <a:r>
              <a:rPr lang="en-GB" dirty="0"/>
              <a:t>Queries can combine data from various tables according to certain criteria.</a:t>
            </a:r>
          </a:p>
          <a:p>
            <a:pPr marL="0" indent="0">
              <a:buNone/>
            </a:pPr>
            <a:endParaRPr lang="en-GB" dirty="0"/>
          </a:p>
          <a:p>
            <a:pPr marL="0" indent="0">
              <a:buNone/>
            </a:pPr>
            <a:r>
              <a:rPr lang="en-GB" b="1"/>
              <a:t>Select </a:t>
            </a:r>
            <a:r>
              <a:rPr lang="en-GB" b="1" dirty="0"/>
              <a:t>Surname, DOB, Gender From Students Where DOB &gt;= 13/4/87 AND Gender=“F”</a:t>
            </a:r>
          </a:p>
          <a:p>
            <a:endParaRPr lang="en-GB" dirty="0"/>
          </a:p>
        </p:txBody>
      </p:sp>
    </p:spTree>
    <p:extLst>
      <p:ext uri="{BB962C8B-B14F-4D97-AF65-F5344CB8AC3E}">
        <p14:creationId xmlns:p14="http://schemas.microsoft.com/office/powerpoint/2010/main" val="369577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Queries 2</a:t>
            </a:r>
          </a:p>
        </p:txBody>
      </p:sp>
      <p:sp>
        <p:nvSpPr>
          <p:cNvPr id="3" name="Content Placeholder 2"/>
          <p:cNvSpPr>
            <a:spLocks noGrp="1"/>
          </p:cNvSpPr>
          <p:nvPr>
            <p:ph idx="1"/>
          </p:nvPr>
        </p:nvSpPr>
        <p:spPr>
          <a:xfrm>
            <a:off x="467544" y="1196753"/>
            <a:ext cx="8229600" cy="2520280"/>
          </a:xfrm>
        </p:spPr>
        <p:txBody>
          <a:bodyPr>
            <a:normAutofit lnSpcReduction="10000"/>
          </a:bodyPr>
          <a:lstStyle/>
          <a:p>
            <a:r>
              <a:rPr lang="en-GB" dirty="0"/>
              <a:t>For example, if a teacher needed a list of all the female students whose surname is Smith, the query would need to work with two of the fields, Sex and Surname.  The query might look something like this:</a:t>
            </a:r>
          </a:p>
          <a:p>
            <a:endParaRPr lang="en-GB" dirty="0"/>
          </a:p>
        </p:txBody>
      </p:sp>
      <p:graphicFrame>
        <p:nvGraphicFramePr>
          <p:cNvPr id="5" name="Table 4"/>
          <p:cNvGraphicFramePr>
            <a:graphicFrameLocks noGrp="1"/>
          </p:cNvGraphicFramePr>
          <p:nvPr/>
        </p:nvGraphicFramePr>
        <p:xfrm>
          <a:off x="899592" y="3645024"/>
          <a:ext cx="7344815" cy="823580"/>
        </p:xfrm>
        <a:graphic>
          <a:graphicData uri="http://schemas.openxmlformats.org/drawingml/2006/table">
            <a:tbl>
              <a:tblPr/>
              <a:tblGrid>
                <a:gridCol w="1061101">
                  <a:extLst>
                    <a:ext uri="{9D8B030D-6E8A-4147-A177-3AD203B41FA5}">
                      <a16:colId xmlns:a16="http://schemas.microsoft.com/office/drawing/2014/main" val="20000"/>
                    </a:ext>
                  </a:extLst>
                </a:gridCol>
                <a:gridCol w="1633573">
                  <a:extLst>
                    <a:ext uri="{9D8B030D-6E8A-4147-A177-3AD203B41FA5}">
                      <a16:colId xmlns:a16="http://schemas.microsoft.com/office/drawing/2014/main" val="20001"/>
                    </a:ext>
                  </a:extLst>
                </a:gridCol>
                <a:gridCol w="1502502">
                  <a:extLst>
                    <a:ext uri="{9D8B030D-6E8A-4147-A177-3AD203B41FA5}">
                      <a16:colId xmlns:a16="http://schemas.microsoft.com/office/drawing/2014/main" val="20002"/>
                    </a:ext>
                  </a:extLst>
                </a:gridCol>
                <a:gridCol w="1229758">
                  <a:extLst>
                    <a:ext uri="{9D8B030D-6E8A-4147-A177-3AD203B41FA5}">
                      <a16:colId xmlns:a16="http://schemas.microsoft.com/office/drawing/2014/main" val="20003"/>
                    </a:ext>
                  </a:extLst>
                </a:gridCol>
                <a:gridCol w="819195">
                  <a:extLst>
                    <a:ext uri="{9D8B030D-6E8A-4147-A177-3AD203B41FA5}">
                      <a16:colId xmlns:a16="http://schemas.microsoft.com/office/drawing/2014/main" val="20004"/>
                    </a:ext>
                  </a:extLst>
                </a:gridCol>
                <a:gridCol w="1098686">
                  <a:extLst>
                    <a:ext uri="{9D8B030D-6E8A-4147-A177-3AD203B41FA5}">
                      <a16:colId xmlns:a16="http://schemas.microsoft.com/office/drawing/2014/main" val="20005"/>
                    </a:ext>
                  </a:extLst>
                </a:gridCol>
              </a:tblGrid>
              <a:tr h="229116">
                <a:tc>
                  <a:txBody>
                    <a:bodyPr/>
                    <a:lstStyle/>
                    <a:p>
                      <a:pPr algn="ctr">
                        <a:spcAft>
                          <a:spcPts val="0"/>
                        </a:spcAft>
                      </a:pPr>
                      <a:r>
                        <a:rPr lang="en-GB" sz="1800" b="1" dirty="0">
                          <a:latin typeface="Arial"/>
                          <a:ea typeface="Times New Roman"/>
                          <a:cs typeface="Times New Roman"/>
                        </a:rPr>
                        <a:t>Student ID</a:t>
                      </a:r>
                      <a:endParaRPr lang="en-GB" sz="18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latin typeface="Arial"/>
                          <a:ea typeface="Times New Roman"/>
                          <a:cs typeface="Times New Roman"/>
                        </a:rPr>
                        <a:t>Surname</a:t>
                      </a:r>
                      <a:endParaRPr lang="en-GB" sz="18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latin typeface="Arial"/>
                          <a:ea typeface="Times New Roman"/>
                          <a:cs typeface="Times New Roman"/>
                        </a:rPr>
                        <a:t>Firstname</a:t>
                      </a:r>
                      <a:endParaRPr lang="en-GB" sz="18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latin typeface="Arial"/>
                          <a:ea typeface="Times New Roman"/>
                          <a:cs typeface="Times New Roman"/>
                        </a:rPr>
                        <a:t>DOB</a:t>
                      </a:r>
                      <a:endParaRPr lang="en-GB" sz="18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latin typeface="Arial"/>
                          <a:ea typeface="Times New Roman"/>
                          <a:cs typeface="Times New Roman"/>
                        </a:rPr>
                        <a:t>Sex</a:t>
                      </a:r>
                      <a:endParaRPr lang="en-GB" sz="18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800" b="1">
                          <a:latin typeface="Arial"/>
                          <a:ea typeface="Times New Roman"/>
                          <a:cs typeface="Times New Roman"/>
                        </a:rPr>
                        <a:t>Tel Number</a:t>
                      </a:r>
                      <a:endParaRPr lang="en-GB" sz="18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4940">
                <a:tc>
                  <a:txBody>
                    <a:bodyPr/>
                    <a:lstStyle/>
                    <a:p>
                      <a:pPr>
                        <a:spcAft>
                          <a:spcPts val="0"/>
                        </a:spcAft>
                      </a:pPr>
                      <a:endParaRPr lang="en-GB" sz="18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latin typeface="Arial"/>
                          <a:ea typeface="Times New Roman"/>
                          <a:cs typeface="Times New Roman"/>
                        </a:rPr>
                        <a:t>= “Smith”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8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8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latin typeface="Arial"/>
                          <a:ea typeface="Times New Roman"/>
                          <a:cs typeface="Times New Roman"/>
                        </a:rPr>
                        <a:t>= “F”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8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6" name="Table 5"/>
          <p:cNvGraphicFramePr>
            <a:graphicFrameLocks noGrp="1"/>
          </p:cNvGraphicFramePr>
          <p:nvPr/>
        </p:nvGraphicFramePr>
        <p:xfrm>
          <a:off x="899592" y="5733257"/>
          <a:ext cx="7344816" cy="432048"/>
        </p:xfrm>
        <a:graphic>
          <a:graphicData uri="http://schemas.openxmlformats.org/drawingml/2006/table">
            <a:tbl>
              <a:tblPr/>
              <a:tblGrid>
                <a:gridCol w="1061936">
                  <a:extLst>
                    <a:ext uri="{9D8B030D-6E8A-4147-A177-3AD203B41FA5}">
                      <a16:colId xmlns:a16="http://schemas.microsoft.com/office/drawing/2014/main" val="20000"/>
                    </a:ext>
                  </a:extLst>
                </a:gridCol>
                <a:gridCol w="1634861">
                  <a:extLst>
                    <a:ext uri="{9D8B030D-6E8A-4147-A177-3AD203B41FA5}">
                      <a16:colId xmlns:a16="http://schemas.microsoft.com/office/drawing/2014/main" val="20001"/>
                    </a:ext>
                  </a:extLst>
                </a:gridCol>
                <a:gridCol w="1503686">
                  <a:extLst>
                    <a:ext uri="{9D8B030D-6E8A-4147-A177-3AD203B41FA5}">
                      <a16:colId xmlns:a16="http://schemas.microsoft.com/office/drawing/2014/main" val="20002"/>
                    </a:ext>
                  </a:extLst>
                </a:gridCol>
                <a:gridCol w="1366724">
                  <a:extLst>
                    <a:ext uri="{9D8B030D-6E8A-4147-A177-3AD203B41FA5}">
                      <a16:colId xmlns:a16="http://schemas.microsoft.com/office/drawing/2014/main" val="20003"/>
                    </a:ext>
                  </a:extLst>
                </a:gridCol>
                <a:gridCol w="551705">
                  <a:extLst>
                    <a:ext uri="{9D8B030D-6E8A-4147-A177-3AD203B41FA5}">
                      <a16:colId xmlns:a16="http://schemas.microsoft.com/office/drawing/2014/main" val="20004"/>
                    </a:ext>
                  </a:extLst>
                </a:gridCol>
                <a:gridCol w="1225904">
                  <a:extLst>
                    <a:ext uri="{9D8B030D-6E8A-4147-A177-3AD203B41FA5}">
                      <a16:colId xmlns:a16="http://schemas.microsoft.com/office/drawing/2014/main" val="20005"/>
                    </a:ext>
                  </a:extLst>
                </a:gridCol>
              </a:tblGrid>
              <a:tr h="432048">
                <a:tc>
                  <a:txBody>
                    <a:bodyPr/>
                    <a:lstStyle/>
                    <a:p>
                      <a:pPr>
                        <a:spcAft>
                          <a:spcPts val="0"/>
                        </a:spcAft>
                      </a:pPr>
                      <a:r>
                        <a:rPr lang="en-GB" sz="1800">
                          <a:latin typeface="Arial"/>
                          <a:ea typeface="Times New Roman"/>
                          <a:cs typeface="Times New Roman"/>
                        </a:rPr>
                        <a:t>3235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latin typeface="Arial"/>
                          <a:ea typeface="Times New Roman"/>
                          <a:cs typeface="Times New Roman"/>
                        </a:rPr>
                        <a:t>Smith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latin typeface="Arial"/>
                          <a:ea typeface="Times New Roman"/>
                          <a:cs typeface="Times New Roman"/>
                        </a:rPr>
                        <a:t>Jane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latin typeface="Arial"/>
                          <a:ea typeface="Times New Roman"/>
                          <a:cs typeface="Times New Roman"/>
                        </a:rPr>
                        <a:t>4/2/88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a:latin typeface="Arial"/>
                          <a:ea typeface="Times New Roman"/>
                          <a:cs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800" dirty="0">
                          <a:latin typeface="Arial"/>
                          <a:ea typeface="Times New Roman"/>
                          <a:cs typeface="Times New Roman"/>
                        </a:rPr>
                        <a:t>345654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8" name="Content Placeholder 2"/>
          <p:cNvSpPr txBox="1">
            <a:spLocks/>
          </p:cNvSpPr>
          <p:nvPr/>
        </p:nvSpPr>
        <p:spPr>
          <a:xfrm>
            <a:off x="611560" y="4653136"/>
            <a:ext cx="8229600" cy="936104"/>
          </a:xfrm>
          <a:prstGeom prst="rect">
            <a:avLst/>
          </a:prstGeom>
        </p:spPr>
        <p:txBody>
          <a:bodyPr vert="horz" lIns="91440" tIns="45720" rIns="91440" bIns="45720" rtlCol="0">
            <a:normAutofit fontScale="62500" lnSpcReduction="20000"/>
          </a:bodyPr>
          <a:lstStyle/>
          <a:p>
            <a:pPr lvl="0" fontAlgn="base">
              <a:spcBef>
                <a:spcPct val="0"/>
              </a:spcBef>
              <a:spcAft>
                <a:spcPct val="0"/>
              </a:spcAft>
            </a:pPr>
            <a:r>
              <a:rPr lang="en-GB" sz="3600" dirty="0"/>
              <a:t>The computer would take this query as an instruction to search very quickly through the tables looking for all those students who fit the bill. i.e.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912744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Reports</a:t>
            </a:r>
          </a:p>
        </p:txBody>
      </p:sp>
      <p:sp>
        <p:nvSpPr>
          <p:cNvPr id="3" name="Content Placeholder 2"/>
          <p:cNvSpPr>
            <a:spLocks noGrp="1"/>
          </p:cNvSpPr>
          <p:nvPr>
            <p:ph idx="1"/>
          </p:nvPr>
        </p:nvSpPr>
        <p:spPr>
          <a:xfrm>
            <a:off x="467544" y="1196753"/>
            <a:ext cx="8229600" cy="2232247"/>
          </a:xfrm>
        </p:spPr>
        <p:txBody>
          <a:bodyPr>
            <a:normAutofit/>
          </a:bodyPr>
          <a:lstStyle/>
          <a:p>
            <a:r>
              <a:rPr lang="en-GB" sz="2800" dirty="0"/>
              <a:t>If the teacher wanted to print or display </a:t>
            </a:r>
            <a:r>
              <a:rPr lang="en-GB" sz="2800" u="sng" dirty="0"/>
              <a:t>any</a:t>
            </a:r>
            <a:r>
              <a:rPr lang="en-GB" sz="2800" dirty="0"/>
              <a:t> information from the data tables or queries in an attractive way they may well design a </a:t>
            </a:r>
            <a:r>
              <a:rPr lang="en-GB" sz="2800" b="1" i="1" dirty="0"/>
              <a:t>report</a:t>
            </a:r>
            <a:r>
              <a:rPr lang="en-GB" sz="2800" dirty="0"/>
              <a:t>.  Their report might look something like this:</a:t>
            </a:r>
          </a:p>
          <a:p>
            <a:endParaRPr lang="en-GB" dirty="0"/>
          </a:p>
        </p:txBody>
      </p:sp>
      <p:sp>
        <p:nvSpPr>
          <p:cNvPr id="7" name="Content Placeholder 2"/>
          <p:cNvSpPr txBox="1">
            <a:spLocks/>
          </p:cNvSpPr>
          <p:nvPr/>
        </p:nvSpPr>
        <p:spPr>
          <a:xfrm>
            <a:off x="395536" y="5517232"/>
            <a:ext cx="8229600" cy="1683567"/>
          </a:xfrm>
          <a:prstGeom prst="rect">
            <a:avLst/>
          </a:prstGeom>
        </p:spPr>
        <p:txBody>
          <a:bodyPr vert="horz" lIns="91440" tIns="45720" rIns="91440" bIns="45720" rtlCol="0">
            <a:normAutofit/>
          </a:bodyPr>
          <a:lstStyle/>
          <a:p>
            <a:r>
              <a:rPr lang="en-GB" sz="2800" dirty="0"/>
              <a:t>A report allows the user to show text, pictures and the contents of specified fields from the database in </a:t>
            </a:r>
            <a:r>
              <a:rPr lang="en-GB" sz="2800" b="1" u="sng" dirty="0"/>
              <a:t>any </a:t>
            </a:r>
            <a:r>
              <a:rPr lang="en-GB" sz="2800" dirty="0"/>
              <a:t>design they wish.  A report is a database output.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8437" name="Rectangle 5"/>
          <p:cNvSpPr>
            <a:spLocks noChangeArrowheads="1"/>
          </p:cNvSpPr>
          <p:nvPr/>
        </p:nvSpPr>
        <p:spPr bwMode="auto">
          <a:xfrm>
            <a:off x="3923928" y="2996952"/>
            <a:ext cx="177055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Surname: SMITH</a:t>
            </a:r>
            <a:endParaRPr kumimoji="0" lang="en-GB"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First Name: JANE</a:t>
            </a:r>
            <a:endParaRPr kumimoji="0" lang="en-GB"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Sex: FEMALE</a:t>
            </a:r>
            <a:endParaRPr kumimoji="0" lang="en-GB"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pic>
        <p:nvPicPr>
          <p:cNvPr id="18436" name="Picture 4" descr="People"/>
          <p:cNvPicPr>
            <a:picLocks noChangeAspect="1" noChangeArrowheads="1"/>
          </p:cNvPicPr>
          <p:nvPr/>
        </p:nvPicPr>
        <p:blipFill>
          <a:blip r:embed="rId2" cstate="print"/>
          <a:srcRect/>
          <a:stretch>
            <a:fillRect/>
          </a:stretch>
        </p:blipFill>
        <p:spPr bwMode="auto">
          <a:xfrm>
            <a:off x="4067944" y="3717032"/>
            <a:ext cx="568698" cy="492815"/>
          </a:xfrm>
          <a:prstGeom prst="rect">
            <a:avLst/>
          </a:prstGeom>
          <a:noFill/>
        </p:spPr>
      </p:pic>
      <p:sp>
        <p:nvSpPr>
          <p:cNvPr id="18438" name="Rectangle 6"/>
          <p:cNvSpPr>
            <a:spLocks noChangeArrowheads="1"/>
          </p:cNvSpPr>
          <p:nvPr/>
        </p:nvSpPr>
        <p:spPr bwMode="auto">
          <a:xfrm>
            <a:off x="3923928" y="4365104"/>
            <a:ext cx="178027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Date of Birth: 4/2/88</a:t>
            </a:r>
            <a:endParaRPr kumimoji="0" lang="en-GB"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Phone Number: 345654</a:t>
            </a:r>
            <a:endParaRPr kumimoji="0" lang="en-GB" sz="1400" b="0" i="0" u="none" strike="noStrike" cap="none" normalizeH="0" baseline="0" dirty="0">
              <a:ln>
                <a:noFill/>
              </a:ln>
              <a:solidFill>
                <a:schemeClr val="tx1"/>
              </a:solidFill>
              <a:effectLst/>
              <a:latin typeface="Arial" pitchFamily="34" charset="0"/>
              <a:cs typeface="Arial" pitchFamily="34" charset="0"/>
            </a:endParaRPr>
          </a:p>
        </p:txBody>
      </p:sp>
      <p:sp>
        <p:nvSpPr>
          <p:cNvPr id="14" name="Rectangle 13"/>
          <p:cNvSpPr/>
          <p:nvPr/>
        </p:nvSpPr>
        <p:spPr>
          <a:xfrm>
            <a:off x="3851920" y="2924944"/>
            <a:ext cx="2088232" cy="25202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998"/>
            <a:ext cx="8229600" cy="1143000"/>
          </a:xfrm>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Forms</a:t>
            </a:r>
          </a:p>
        </p:txBody>
      </p:sp>
      <p:sp>
        <p:nvSpPr>
          <p:cNvPr id="3" name="Content Placeholder 2"/>
          <p:cNvSpPr>
            <a:spLocks noGrp="1"/>
          </p:cNvSpPr>
          <p:nvPr>
            <p:ph idx="1"/>
          </p:nvPr>
        </p:nvSpPr>
        <p:spPr>
          <a:xfrm>
            <a:off x="179512" y="908720"/>
            <a:ext cx="4896544" cy="5616623"/>
          </a:xfrm>
        </p:spPr>
        <p:txBody>
          <a:bodyPr>
            <a:normAutofit fontScale="85000" lnSpcReduction="20000"/>
          </a:bodyPr>
          <a:lstStyle/>
          <a:p>
            <a:r>
              <a:rPr lang="en-GB" sz="2800" dirty="0"/>
              <a:t>A DBMS will always possess a feature for creating forms.  Forms are the main way that data is collected for processing by a database.  They are the main method of data input to a database.</a:t>
            </a:r>
          </a:p>
          <a:p>
            <a:r>
              <a:rPr lang="en-GB" sz="2800" dirty="0"/>
              <a:t>A form is literally something that is filled in by the user.  The data provided could be added to a table or maybe used to build a query to search for something</a:t>
            </a:r>
          </a:p>
          <a:p>
            <a:r>
              <a:rPr lang="en-GB" sz="2800" dirty="0"/>
              <a:t>Forms are user friendly and should be designed to make it easy for the user to provide the required data.  Forms should have built in validation to prevent junk data getting into the database. </a:t>
            </a:r>
          </a:p>
          <a:p>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664" t="12760" r="26758" b="6250"/>
          <a:stretch/>
        </p:blipFill>
        <p:spPr bwMode="auto">
          <a:xfrm>
            <a:off x="5004048" y="1035526"/>
            <a:ext cx="3944626" cy="35456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012160" y="4812266"/>
            <a:ext cx="2174959" cy="1200329"/>
          </a:xfrm>
          <a:prstGeom prst="rect">
            <a:avLst/>
          </a:prstGeom>
          <a:noFill/>
        </p:spPr>
        <p:txBody>
          <a:bodyPr wrap="square" rtlCol="0">
            <a:spAutoFit/>
          </a:bodyPr>
          <a:lstStyle/>
          <a:p>
            <a:r>
              <a:rPr lang="en-GB" dirty="0"/>
              <a:t>Above shows the web form for creating a new </a:t>
            </a:r>
            <a:r>
              <a:rPr lang="en-GB" dirty="0" err="1"/>
              <a:t>hotmail</a:t>
            </a:r>
            <a:r>
              <a:rPr lang="en-GB" dirty="0"/>
              <a:t> account</a:t>
            </a:r>
          </a:p>
        </p:txBody>
      </p:sp>
    </p:spTree>
    <p:extLst>
      <p:ext uri="{BB962C8B-B14F-4D97-AF65-F5344CB8AC3E}">
        <p14:creationId xmlns:p14="http://schemas.microsoft.com/office/powerpoint/2010/main" val="2419533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2068"/>
            <a:ext cx="8229600" cy="1143000"/>
          </a:xfrm>
        </p:spPr>
        <p:txBody>
          <a:bodyPr>
            <a:normAutofit fontScale="90000"/>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What features does a DBMS bring?</a:t>
            </a:r>
          </a:p>
        </p:txBody>
      </p:sp>
      <p:sp>
        <p:nvSpPr>
          <p:cNvPr id="3" name="Content Placeholder 2"/>
          <p:cNvSpPr>
            <a:spLocks noGrp="1"/>
          </p:cNvSpPr>
          <p:nvPr>
            <p:ph idx="1"/>
          </p:nvPr>
        </p:nvSpPr>
        <p:spPr>
          <a:xfrm>
            <a:off x="539552" y="908720"/>
            <a:ext cx="8229600" cy="6192688"/>
          </a:xfrm>
        </p:spPr>
        <p:txBody>
          <a:bodyPr>
            <a:normAutofit fontScale="77500" lnSpcReduction="20000"/>
          </a:bodyPr>
          <a:lstStyle/>
          <a:p>
            <a:pPr marL="0" indent="0">
              <a:buNone/>
            </a:pPr>
            <a:r>
              <a:rPr lang="en-GB" sz="2800" dirty="0"/>
              <a:t>The 4 essential features of a DBMS can be summarised as:</a:t>
            </a:r>
          </a:p>
          <a:p>
            <a:pPr marL="0" indent="0">
              <a:buNone/>
            </a:pPr>
            <a:r>
              <a:rPr lang="en-GB" sz="2800" b="1" i="1" dirty="0"/>
              <a:t>Tables</a:t>
            </a:r>
            <a:r>
              <a:rPr lang="en-GB" sz="2800" dirty="0"/>
              <a:t> – store and organise data.  </a:t>
            </a:r>
            <a:r>
              <a:rPr lang="en-GB" sz="2800" b="1" i="1" dirty="0"/>
              <a:t>Relationships</a:t>
            </a:r>
            <a:r>
              <a:rPr lang="en-GB" sz="2800" dirty="0"/>
              <a:t> connect the tables together in the most efficient way.  Validation can be built in to reduce errors.</a:t>
            </a:r>
          </a:p>
          <a:p>
            <a:pPr marL="0" indent="0">
              <a:buNone/>
            </a:pPr>
            <a:r>
              <a:rPr lang="en-GB" sz="2800" b="1" i="1" dirty="0"/>
              <a:t>Forms </a:t>
            </a:r>
            <a:r>
              <a:rPr lang="en-GB" sz="2800" dirty="0"/>
              <a:t>– allow input and editing of data.  They are user friendly. Validation works through these.</a:t>
            </a:r>
          </a:p>
          <a:p>
            <a:pPr marL="0" indent="0">
              <a:buNone/>
            </a:pPr>
            <a:r>
              <a:rPr lang="en-GB" sz="2800" b="1" i="1" dirty="0"/>
              <a:t>Queries</a:t>
            </a:r>
            <a:r>
              <a:rPr lang="en-GB" sz="2800" dirty="0"/>
              <a:t> – allow the data to be searched and recombined.</a:t>
            </a:r>
          </a:p>
          <a:p>
            <a:pPr marL="0" indent="0">
              <a:buNone/>
            </a:pPr>
            <a:r>
              <a:rPr lang="en-GB" sz="2800" b="1" i="1" dirty="0"/>
              <a:t>Reports</a:t>
            </a:r>
            <a:r>
              <a:rPr lang="en-GB" sz="2800" dirty="0"/>
              <a:t> – allow output of data on to paper or screen in a customised easy to understand way.</a:t>
            </a:r>
          </a:p>
          <a:p>
            <a:pPr marL="0" indent="0">
              <a:buNone/>
            </a:pPr>
            <a:endParaRPr lang="en-GB" sz="2800" dirty="0"/>
          </a:p>
          <a:p>
            <a:pPr marL="0" indent="0">
              <a:buNone/>
            </a:pPr>
            <a:r>
              <a:rPr lang="en-GB" sz="2800" dirty="0"/>
              <a:t>But beyond this, a DBMS will also provide:</a:t>
            </a:r>
          </a:p>
          <a:p>
            <a:pPr marL="0" indent="0">
              <a:buNone/>
            </a:pPr>
            <a:r>
              <a:rPr lang="en-GB" sz="2800" b="1" i="1" dirty="0"/>
              <a:t>Security</a:t>
            </a:r>
            <a:r>
              <a:rPr lang="en-GB" sz="2800" dirty="0"/>
              <a:t> – through usernames and passwords for users, access to data can be secured.  Logs track what users do.</a:t>
            </a:r>
          </a:p>
          <a:p>
            <a:pPr marL="0" indent="0">
              <a:buNone/>
            </a:pPr>
            <a:r>
              <a:rPr lang="en-GB" sz="2800" b="1" i="1" dirty="0"/>
              <a:t>Utilities</a:t>
            </a:r>
            <a:r>
              <a:rPr lang="en-GB" sz="2800" dirty="0"/>
              <a:t> – tools to backup/restore the database.  Tools to repair problems with the database.</a:t>
            </a:r>
          </a:p>
          <a:p>
            <a:pPr marL="0" indent="0">
              <a:buNone/>
            </a:pPr>
            <a:r>
              <a:rPr lang="en-GB" sz="2800" b="1" i="1" dirty="0"/>
              <a:t>Stability</a:t>
            </a:r>
            <a:r>
              <a:rPr lang="en-GB" sz="2800" dirty="0"/>
              <a:t> – the ability to allow multiple users to access the data simultaneously across a network.</a:t>
            </a:r>
          </a:p>
          <a:p>
            <a:pPr marL="0" indent="0">
              <a:buNone/>
            </a:pPr>
            <a:r>
              <a:rPr lang="en-GB" sz="2800" b="1" i="1" dirty="0"/>
              <a:t>Connectivity</a:t>
            </a:r>
            <a:r>
              <a:rPr lang="en-GB" sz="2800" dirty="0"/>
              <a:t> – through SQL, other software, particularly web pages, can access the data stored.</a:t>
            </a:r>
          </a:p>
        </p:txBody>
      </p:sp>
    </p:spTree>
    <p:extLst>
      <p:ext uri="{BB962C8B-B14F-4D97-AF65-F5344CB8AC3E}">
        <p14:creationId xmlns:p14="http://schemas.microsoft.com/office/powerpoint/2010/main" val="1938641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Flat File Databases</a:t>
            </a:r>
          </a:p>
        </p:txBody>
      </p:sp>
      <p:sp>
        <p:nvSpPr>
          <p:cNvPr id="3" name="Content Placeholder 2"/>
          <p:cNvSpPr>
            <a:spLocks noGrp="1"/>
          </p:cNvSpPr>
          <p:nvPr>
            <p:ph idx="1"/>
          </p:nvPr>
        </p:nvSpPr>
        <p:spPr>
          <a:xfrm>
            <a:off x="457200" y="1268760"/>
            <a:ext cx="8229600" cy="4857403"/>
          </a:xfrm>
        </p:spPr>
        <p:txBody>
          <a:bodyPr>
            <a:normAutofit fontScale="92500"/>
          </a:bodyPr>
          <a:lstStyle/>
          <a:p>
            <a:r>
              <a:rPr lang="en-GB" dirty="0"/>
              <a:t>Imagine storing data about patients at a doctors surgery.  For each patient, you would store names, address, DOB and other personal details.</a:t>
            </a:r>
          </a:p>
          <a:p>
            <a:r>
              <a:rPr lang="en-GB" dirty="0"/>
              <a:t>Each time a patient made an appointment a new entry would need to be added to the file, but this would require all the personal data to be repeated.</a:t>
            </a:r>
          </a:p>
          <a:p>
            <a:r>
              <a:rPr lang="en-GB" dirty="0"/>
              <a:t>Eventually your data file would become enormous, storing mostly repeated data (</a:t>
            </a:r>
            <a:r>
              <a:rPr lang="en-GB" b="1" i="1" dirty="0"/>
              <a:t>redundant data</a:t>
            </a:r>
            <a:r>
              <a:rPr lang="en-GB" dirty="0"/>
              <a:t>).</a:t>
            </a:r>
          </a:p>
        </p:txBody>
      </p:sp>
    </p:spTree>
    <p:extLst>
      <p:ext uri="{BB962C8B-B14F-4D97-AF65-F5344CB8AC3E}">
        <p14:creationId xmlns:p14="http://schemas.microsoft.com/office/powerpoint/2010/main" val="590306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Flat File Databases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4988958"/>
              </p:ext>
            </p:extLst>
          </p:nvPr>
        </p:nvGraphicFramePr>
        <p:xfrm>
          <a:off x="467544" y="1628800"/>
          <a:ext cx="8229600" cy="2972251"/>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443608">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658416">
                  <a:extLst>
                    <a:ext uri="{9D8B030D-6E8A-4147-A177-3AD203B41FA5}">
                      <a16:colId xmlns:a16="http://schemas.microsoft.com/office/drawing/2014/main" val="20005"/>
                    </a:ext>
                  </a:extLst>
                </a:gridCol>
              </a:tblGrid>
              <a:tr h="370840">
                <a:tc>
                  <a:txBody>
                    <a:bodyPr/>
                    <a:lstStyle/>
                    <a:p>
                      <a:r>
                        <a:rPr lang="en-GB" dirty="0"/>
                        <a:t>Surname</a:t>
                      </a:r>
                    </a:p>
                  </a:txBody>
                  <a:tcPr/>
                </a:tc>
                <a:tc>
                  <a:txBody>
                    <a:bodyPr/>
                    <a:lstStyle/>
                    <a:p>
                      <a:r>
                        <a:rPr lang="en-GB" dirty="0" err="1"/>
                        <a:t>Fname</a:t>
                      </a:r>
                      <a:endParaRPr lang="en-GB" dirty="0"/>
                    </a:p>
                  </a:txBody>
                  <a:tcPr/>
                </a:tc>
                <a:tc>
                  <a:txBody>
                    <a:bodyPr/>
                    <a:lstStyle/>
                    <a:p>
                      <a:r>
                        <a:rPr lang="en-GB" dirty="0"/>
                        <a:t>DOB</a:t>
                      </a:r>
                    </a:p>
                  </a:txBody>
                  <a:tcPr/>
                </a:tc>
                <a:tc>
                  <a:txBody>
                    <a:bodyPr/>
                    <a:lstStyle/>
                    <a:p>
                      <a:r>
                        <a:rPr lang="en-GB" dirty="0"/>
                        <a:t>Address</a:t>
                      </a:r>
                    </a:p>
                  </a:txBody>
                  <a:tcPr/>
                </a:tc>
                <a:tc>
                  <a:txBody>
                    <a:bodyPr/>
                    <a:lstStyle/>
                    <a:p>
                      <a:r>
                        <a:rPr lang="en-GB" dirty="0" err="1"/>
                        <a:t>Appt</a:t>
                      </a:r>
                      <a:r>
                        <a:rPr lang="en-GB" dirty="0"/>
                        <a:t> Date</a:t>
                      </a:r>
                    </a:p>
                  </a:txBody>
                  <a:tcPr/>
                </a:tc>
                <a:tc>
                  <a:txBody>
                    <a:bodyPr/>
                    <a:lstStyle/>
                    <a:p>
                      <a:r>
                        <a:rPr lang="en-GB" dirty="0"/>
                        <a:t>Etc.</a:t>
                      </a:r>
                    </a:p>
                  </a:txBody>
                  <a:tcPr/>
                </a:tc>
                <a:extLst>
                  <a:ext uri="{0D108BD9-81ED-4DB2-BD59-A6C34878D82A}">
                    <a16:rowId xmlns:a16="http://schemas.microsoft.com/office/drawing/2014/main" val="10000"/>
                  </a:ext>
                </a:extLst>
              </a:tr>
              <a:tr h="370840">
                <a:tc>
                  <a:txBody>
                    <a:bodyPr/>
                    <a:lstStyle/>
                    <a:p>
                      <a:r>
                        <a:rPr lang="en-GB" dirty="0" err="1"/>
                        <a:t>Bloggs</a:t>
                      </a:r>
                      <a:endParaRPr lang="en-GB" dirty="0"/>
                    </a:p>
                  </a:txBody>
                  <a:tcPr/>
                </a:tc>
                <a:tc>
                  <a:txBody>
                    <a:bodyPr/>
                    <a:lstStyle/>
                    <a:p>
                      <a:r>
                        <a:rPr lang="en-GB" dirty="0"/>
                        <a:t>Joe</a:t>
                      </a:r>
                    </a:p>
                  </a:txBody>
                  <a:tcPr/>
                </a:tc>
                <a:tc>
                  <a:txBody>
                    <a:bodyPr/>
                    <a:lstStyle/>
                    <a:p>
                      <a:r>
                        <a:rPr lang="en-GB" dirty="0"/>
                        <a:t>16/3/78</a:t>
                      </a:r>
                    </a:p>
                  </a:txBody>
                  <a:tcPr/>
                </a:tc>
                <a:tc>
                  <a:txBody>
                    <a:bodyPr/>
                    <a:lstStyle/>
                    <a:p>
                      <a:r>
                        <a:rPr lang="en-GB" dirty="0"/>
                        <a:t>Blah, blah, blah</a:t>
                      </a:r>
                    </a:p>
                  </a:txBody>
                  <a:tcPr/>
                </a:tc>
                <a:tc>
                  <a:txBody>
                    <a:bodyPr/>
                    <a:lstStyle/>
                    <a:p>
                      <a:r>
                        <a:rPr lang="en-GB" dirty="0"/>
                        <a:t>13/8/06</a:t>
                      </a:r>
                    </a:p>
                  </a:txBody>
                  <a:tcPr/>
                </a:tc>
                <a:tc>
                  <a:txBody>
                    <a:bodyPr/>
                    <a:lstStyle/>
                    <a:p>
                      <a:endParaRPr lang="en-GB"/>
                    </a:p>
                  </a:txBody>
                  <a:tcPr/>
                </a:tc>
                <a:extLst>
                  <a:ext uri="{0D108BD9-81ED-4DB2-BD59-A6C34878D82A}">
                    <a16:rowId xmlns:a16="http://schemas.microsoft.com/office/drawing/2014/main" val="10001"/>
                  </a:ext>
                </a:extLst>
              </a:tr>
              <a:tr h="376371">
                <a:tc>
                  <a:txBody>
                    <a:bodyPr/>
                    <a:lstStyle/>
                    <a:p>
                      <a:r>
                        <a:rPr lang="en-GB" dirty="0" err="1"/>
                        <a:t>Bloggs</a:t>
                      </a:r>
                      <a:endParaRPr lang="en-GB" dirty="0"/>
                    </a:p>
                  </a:txBody>
                  <a:tcPr/>
                </a:tc>
                <a:tc>
                  <a:txBody>
                    <a:bodyPr/>
                    <a:lstStyle/>
                    <a:p>
                      <a:r>
                        <a:rPr lang="en-GB" dirty="0"/>
                        <a:t>Joe</a:t>
                      </a:r>
                    </a:p>
                  </a:txBody>
                  <a:tcPr/>
                </a:tc>
                <a:tc>
                  <a:txBody>
                    <a:bodyPr/>
                    <a:lstStyle/>
                    <a:p>
                      <a:r>
                        <a:rPr lang="en-GB" dirty="0"/>
                        <a:t>16/3/78</a:t>
                      </a:r>
                    </a:p>
                  </a:txBody>
                  <a:tcPr/>
                </a:tc>
                <a:tc>
                  <a:txBody>
                    <a:bodyPr/>
                    <a:lstStyle/>
                    <a:p>
                      <a:r>
                        <a:rPr lang="en-GB" dirty="0"/>
                        <a:t>Blah, blah, blah</a:t>
                      </a:r>
                    </a:p>
                  </a:txBody>
                  <a:tcPr/>
                </a:tc>
                <a:tc>
                  <a:txBody>
                    <a:bodyPr/>
                    <a:lstStyle/>
                    <a:p>
                      <a:r>
                        <a:rPr lang="en-GB" dirty="0"/>
                        <a:t>23/8/07</a:t>
                      </a:r>
                    </a:p>
                  </a:txBody>
                  <a:tcPr/>
                </a:tc>
                <a:tc>
                  <a:txBody>
                    <a:bodyPr/>
                    <a:lstStyle/>
                    <a:p>
                      <a:endParaRPr lang="en-GB"/>
                    </a:p>
                  </a:txBody>
                  <a:tcPr/>
                </a:tc>
                <a:extLst>
                  <a:ext uri="{0D108BD9-81ED-4DB2-BD59-A6C34878D82A}">
                    <a16:rowId xmlns:a16="http://schemas.microsoft.com/office/drawing/2014/main" val="10002"/>
                  </a:ext>
                </a:extLst>
              </a:tr>
              <a:tr h="370840">
                <a:tc>
                  <a:txBody>
                    <a:bodyPr/>
                    <a:lstStyle/>
                    <a:p>
                      <a:r>
                        <a:rPr lang="en-GB" dirty="0"/>
                        <a:t>Smith</a:t>
                      </a:r>
                    </a:p>
                  </a:txBody>
                  <a:tcPr/>
                </a:tc>
                <a:tc>
                  <a:txBody>
                    <a:bodyPr/>
                    <a:lstStyle/>
                    <a:p>
                      <a:r>
                        <a:rPr lang="en-GB" dirty="0"/>
                        <a:t>Dave</a:t>
                      </a:r>
                    </a:p>
                  </a:txBody>
                  <a:tcPr/>
                </a:tc>
                <a:tc>
                  <a:txBody>
                    <a:bodyPr/>
                    <a:lstStyle/>
                    <a:p>
                      <a:r>
                        <a:rPr lang="en-GB" dirty="0"/>
                        <a:t>13/5/90</a:t>
                      </a:r>
                    </a:p>
                  </a:txBody>
                  <a:tcPr/>
                </a:tc>
                <a:tc>
                  <a:txBody>
                    <a:bodyPr/>
                    <a:lstStyle/>
                    <a:p>
                      <a:r>
                        <a:rPr lang="en-GB" dirty="0"/>
                        <a:t>More blah</a:t>
                      </a:r>
                    </a:p>
                  </a:txBody>
                  <a:tcPr/>
                </a:tc>
                <a:tc>
                  <a:txBody>
                    <a:bodyPr/>
                    <a:lstStyle/>
                    <a:p>
                      <a:r>
                        <a:rPr lang="en-GB" dirty="0"/>
                        <a:t>23/7/05</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dirty="0"/>
                        <a:t>Smith</a:t>
                      </a:r>
                    </a:p>
                  </a:txBody>
                  <a:tcPr/>
                </a:tc>
                <a:tc>
                  <a:txBody>
                    <a:bodyPr/>
                    <a:lstStyle/>
                    <a:p>
                      <a:r>
                        <a:rPr lang="en-GB" dirty="0"/>
                        <a:t>Dave</a:t>
                      </a:r>
                    </a:p>
                  </a:txBody>
                  <a:tcPr/>
                </a:tc>
                <a:tc>
                  <a:txBody>
                    <a:bodyPr/>
                    <a:lstStyle/>
                    <a:p>
                      <a:r>
                        <a:rPr lang="en-GB" dirty="0"/>
                        <a:t>13/5/90</a:t>
                      </a:r>
                    </a:p>
                  </a:txBody>
                  <a:tcPr/>
                </a:tc>
                <a:tc>
                  <a:txBody>
                    <a:bodyPr/>
                    <a:lstStyle/>
                    <a:p>
                      <a:r>
                        <a:rPr lang="en-GB" dirty="0"/>
                        <a:t>More blah</a:t>
                      </a:r>
                    </a:p>
                  </a:txBody>
                  <a:tcPr/>
                </a:tc>
                <a:tc>
                  <a:txBody>
                    <a:bodyPr/>
                    <a:lstStyle/>
                    <a:p>
                      <a:r>
                        <a:rPr lang="en-GB" dirty="0"/>
                        <a:t>30/7/05</a:t>
                      </a:r>
                    </a:p>
                  </a:txBody>
                  <a:tcPr/>
                </a:tc>
                <a:tc>
                  <a:txBody>
                    <a:bodyPr/>
                    <a:lstStyle/>
                    <a:p>
                      <a:endParaRPr lang="en-GB"/>
                    </a:p>
                  </a:txBody>
                  <a:tcPr/>
                </a:tc>
                <a:extLst>
                  <a:ext uri="{0D108BD9-81ED-4DB2-BD59-A6C34878D82A}">
                    <a16:rowId xmlns:a16="http://schemas.microsoft.com/office/drawing/2014/main" val="10004"/>
                  </a:ext>
                </a:extLst>
              </a:tr>
              <a:tr h="37084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5"/>
                  </a:ext>
                </a:extLst>
              </a:tr>
              <a:tr h="370840">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0006"/>
                  </a:ext>
                </a:extLst>
              </a:tr>
              <a:tr h="370840">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7"/>
                  </a:ext>
                </a:extLst>
              </a:tr>
            </a:tbl>
          </a:graphicData>
        </a:graphic>
      </p:graphicFrame>
      <p:sp>
        <p:nvSpPr>
          <p:cNvPr id="5" name="TextBox 4"/>
          <p:cNvSpPr txBox="1"/>
          <p:nvPr/>
        </p:nvSpPr>
        <p:spPr>
          <a:xfrm>
            <a:off x="467544" y="4725144"/>
            <a:ext cx="8136904" cy="1384995"/>
          </a:xfrm>
          <a:prstGeom prst="rect">
            <a:avLst/>
          </a:prstGeom>
          <a:noFill/>
        </p:spPr>
        <p:txBody>
          <a:bodyPr wrap="square" rtlCol="0">
            <a:spAutoFit/>
          </a:bodyPr>
          <a:lstStyle/>
          <a:p>
            <a:r>
              <a:rPr lang="en-GB" sz="2800" dirty="0"/>
              <a:t>In a flat file database, data soon gets repeated.  This is known as </a:t>
            </a:r>
            <a:r>
              <a:rPr lang="en-GB" sz="2800" b="1" i="1" dirty="0"/>
              <a:t>redundancy</a:t>
            </a:r>
            <a:r>
              <a:rPr lang="en-GB" sz="2800" dirty="0"/>
              <a:t>.  It makes the file unnecessarily large and difficult to use.</a:t>
            </a:r>
          </a:p>
        </p:txBody>
      </p:sp>
    </p:spTree>
    <p:extLst>
      <p:ext uri="{BB962C8B-B14F-4D97-AF65-F5344CB8AC3E}">
        <p14:creationId xmlns:p14="http://schemas.microsoft.com/office/powerpoint/2010/main" val="2020720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Databases</a:t>
            </a:r>
          </a:p>
        </p:txBody>
      </p:sp>
      <p:sp>
        <p:nvSpPr>
          <p:cNvPr id="3" name="Content Placeholder 2"/>
          <p:cNvSpPr>
            <a:spLocks noGrp="1"/>
          </p:cNvSpPr>
          <p:nvPr>
            <p:ph idx="1"/>
          </p:nvPr>
        </p:nvSpPr>
        <p:spPr>
          <a:xfrm>
            <a:off x="457200" y="1268760"/>
            <a:ext cx="8229600" cy="4857403"/>
          </a:xfrm>
        </p:spPr>
        <p:txBody>
          <a:bodyPr>
            <a:normAutofit fontScale="85000" lnSpcReduction="10000"/>
          </a:bodyPr>
          <a:lstStyle/>
          <a:p>
            <a:r>
              <a:rPr lang="en-GB" dirty="0"/>
              <a:t>Databases are used to store and organise vast quantities of information.  They are also used to </a:t>
            </a:r>
            <a:r>
              <a:rPr lang="en-GB" b="1" u="sng" dirty="0"/>
              <a:t>rapidly</a:t>
            </a:r>
            <a:r>
              <a:rPr lang="en-GB" dirty="0"/>
              <a:t> find particular pieces of information, from all that is stored.</a:t>
            </a:r>
          </a:p>
          <a:p>
            <a:r>
              <a:rPr lang="en-GB" dirty="0"/>
              <a:t>Databases are </a:t>
            </a:r>
            <a:r>
              <a:rPr lang="en-GB" b="1" u="sng" dirty="0"/>
              <a:t>hugely</a:t>
            </a:r>
            <a:r>
              <a:rPr lang="en-GB" dirty="0"/>
              <a:t> important to modern computing. For example, e-mail, Facebook, </a:t>
            </a:r>
            <a:r>
              <a:rPr lang="en-GB" dirty="0" err="1"/>
              <a:t>Youtube</a:t>
            </a:r>
            <a:r>
              <a:rPr lang="en-GB" dirty="0"/>
              <a:t>, shopping online, Google etc. could not exist without them!</a:t>
            </a:r>
          </a:p>
          <a:p>
            <a:r>
              <a:rPr lang="en-GB" dirty="0"/>
              <a:t>Databases are complex collections of data.  They can be accessed and manipulated by external software or may be managed by a </a:t>
            </a:r>
            <a:r>
              <a:rPr lang="en-GB" b="1" i="1" dirty="0"/>
              <a:t>DBMS</a:t>
            </a:r>
            <a:r>
              <a:rPr lang="en-GB" dirty="0"/>
              <a:t> (</a:t>
            </a:r>
            <a:r>
              <a:rPr lang="en-GB" dirty="0" err="1"/>
              <a:t>DataBase</a:t>
            </a:r>
            <a:r>
              <a:rPr lang="en-GB" dirty="0"/>
              <a:t> Management System).  A DBMS will store, manage, retrieve and present data.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Database Planning</a:t>
            </a:r>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r>
              <a:rPr lang="en-GB" dirty="0"/>
              <a:t>Databases need to be carefully planned and designed.</a:t>
            </a:r>
          </a:p>
          <a:p>
            <a:r>
              <a:rPr lang="en-GB" dirty="0"/>
              <a:t>Early on, </a:t>
            </a:r>
            <a:r>
              <a:rPr lang="en-GB" b="1" i="1" dirty="0"/>
              <a:t>entities</a:t>
            </a:r>
            <a:r>
              <a:rPr lang="en-GB" dirty="0"/>
              <a:t> are defined, these are </a:t>
            </a:r>
            <a:r>
              <a:rPr lang="en-GB" u="sng" dirty="0"/>
              <a:t>real world things</a:t>
            </a:r>
            <a:r>
              <a:rPr lang="en-GB" dirty="0"/>
              <a:t> about which data will be stored.  These will become the data </a:t>
            </a:r>
            <a:r>
              <a:rPr lang="en-GB" b="1" i="1" dirty="0"/>
              <a:t>tables</a:t>
            </a:r>
            <a:r>
              <a:rPr lang="en-GB" dirty="0"/>
              <a:t>.  For each entity there will be a number of </a:t>
            </a:r>
            <a:r>
              <a:rPr lang="en-GB" b="1" i="1" dirty="0"/>
              <a:t>attributes</a:t>
            </a:r>
            <a:r>
              <a:rPr lang="en-GB" dirty="0"/>
              <a:t> identified.  These will become the</a:t>
            </a:r>
            <a:r>
              <a:rPr lang="en-GB" b="1" i="1" dirty="0"/>
              <a:t> fields</a:t>
            </a:r>
            <a:r>
              <a:rPr lang="en-GB" dirty="0"/>
              <a:t>.</a:t>
            </a:r>
          </a:p>
          <a:p>
            <a:r>
              <a:rPr lang="en-GB" dirty="0"/>
              <a:t>Careful planning avoids data </a:t>
            </a:r>
            <a:r>
              <a:rPr lang="en-GB" b="1" i="1" dirty="0"/>
              <a:t>redundancy</a:t>
            </a:r>
            <a:r>
              <a:rPr lang="en-GB" dirty="0"/>
              <a:t> (storing multiple copies of data) which would increase the size of the database unnecessarily. It also ensures that </a:t>
            </a:r>
            <a:r>
              <a:rPr lang="en-GB" b="1" i="1" dirty="0"/>
              <a:t>querying</a:t>
            </a:r>
            <a:r>
              <a:rPr lang="en-GB" dirty="0"/>
              <a:t> (searching) can be as fast as possible.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Tables</a:t>
            </a:r>
          </a:p>
        </p:txBody>
      </p:sp>
      <p:sp>
        <p:nvSpPr>
          <p:cNvPr id="3" name="Content Placeholder 2"/>
          <p:cNvSpPr>
            <a:spLocks noGrp="1"/>
          </p:cNvSpPr>
          <p:nvPr>
            <p:ph idx="1"/>
          </p:nvPr>
        </p:nvSpPr>
        <p:spPr>
          <a:xfrm>
            <a:off x="467544" y="1196753"/>
            <a:ext cx="8229600" cy="2520280"/>
          </a:xfrm>
        </p:spPr>
        <p:txBody>
          <a:bodyPr>
            <a:normAutofit/>
          </a:bodyPr>
          <a:lstStyle/>
          <a:p>
            <a:r>
              <a:rPr lang="en-GB" sz="2400" dirty="0"/>
              <a:t>Databases store information in </a:t>
            </a:r>
            <a:r>
              <a:rPr lang="en-GB" sz="2400" b="1" i="1" dirty="0"/>
              <a:t>tables</a:t>
            </a:r>
            <a:r>
              <a:rPr lang="en-GB" sz="2400" dirty="0"/>
              <a:t>.  Each row of a table is called a </a:t>
            </a:r>
            <a:r>
              <a:rPr lang="en-GB" sz="2400" b="1" i="1" dirty="0"/>
              <a:t>record</a:t>
            </a:r>
            <a:r>
              <a:rPr lang="en-GB" sz="2400" dirty="0"/>
              <a:t> and holds all the information about a particular thing.  Each record is made up of </a:t>
            </a:r>
            <a:r>
              <a:rPr lang="en-GB" sz="2400" b="1" i="1" dirty="0"/>
              <a:t>fields</a:t>
            </a:r>
            <a:r>
              <a:rPr lang="en-GB" sz="2400" dirty="0"/>
              <a:t> (columns of the table).</a:t>
            </a:r>
          </a:p>
          <a:p>
            <a:r>
              <a:rPr lang="en-GB" sz="2400" dirty="0"/>
              <a:t>For example, a school database table holding information about students could be represented like this:</a:t>
            </a:r>
          </a:p>
          <a:p>
            <a:endParaRPr lang="en-GB" dirty="0"/>
          </a:p>
        </p:txBody>
      </p:sp>
      <p:pic>
        <p:nvPicPr>
          <p:cNvPr id="1027" name="Picture 3"/>
          <p:cNvPicPr>
            <a:picLocks noChangeAspect="1" noChangeArrowheads="1"/>
          </p:cNvPicPr>
          <p:nvPr/>
        </p:nvPicPr>
        <p:blipFill>
          <a:blip r:embed="rId2" cstate="print"/>
          <a:srcRect l="15129" t="30141" r="12520" b="35406"/>
          <a:stretch>
            <a:fillRect/>
          </a:stretch>
        </p:blipFill>
        <p:spPr bwMode="auto">
          <a:xfrm>
            <a:off x="971600" y="3645024"/>
            <a:ext cx="7056784" cy="252028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Primary Key</a:t>
            </a:r>
          </a:p>
        </p:txBody>
      </p:sp>
      <p:sp>
        <p:nvSpPr>
          <p:cNvPr id="3" name="Content Placeholder 2"/>
          <p:cNvSpPr>
            <a:spLocks noGrp="1"/>
          </p:cNvSpPr>
          <p:nvPr>
            <p:ph idx="1"/>
          </p:nvPr>
        </p:nvSpPr>
        <p:spPr>
          <a:xfrm>
            <a:off x="467544" y="1196753"/>
            <a:ext cx="8229600" cy="2520280"/>
          </a:xfrm>
        </p:spPr>
        <p:txBody>
          <a:bodyPr>
            <a:normAutofit lnSpcReduction="10000"/>
          </a:bodyPr>
          <a:lstStyle/>
          <a:p>
            <a:r>
              <a:rPr lang="en-GB" dirty="0"/>
              <a:t>One field in each table must be unique for each record.  This field is known as the </a:t>
            </a:r>
            <a:r>
              <a:rPr lang="en-GB" b="1" i="1" dirty="0"/>
              <a:t>Primary Key (</a:t>
            </a:r>
            <a:r>
              <a:rPr lang="en-GB" dirty="0"/>
              <a:t>or </a:t>
            </a:r>
            <a:r>
              <a:rPr lang="en-GB" b="1" i="1" dirty="0"/>
              <a:t>Key Field)</a:t>
            </a:r>
            <a:r>
              <a:rPr lang="en-GB" dirty="0"/>
              <a:t>.  In our example, ID Number would be the key field because no two students would have the same number.</a:t>
            </a:r>
          </a:p>
          <a:p>
            <a:endParaRPr lang="en-GB" dirty="0"/>
          </a:p>
        </p:txBody>
      </p:sp>
      <p:pic>
        <p:nvPicPr>
          <p:cNvPr id="1026" name="Picture 2"/>
          <p:cNvPicPr>
            <a:picLocks noChangeAspect="1" noChangeArrowheads="1"/>
          </p:cNvPicPr>
          <p:nvPr/>
        </p:nvPicPr>
        <p:blipFill>
          <a:blip r:embed="rId2" cstate="print"/>
          <a:srcRect l="14391" t="50812" r="11782" b="16704"/>
          <a:stretch>
            <a:fillRect/>
          </a:stretch>
        </p:blipFill>
        <p:spPr bwMode="auto">
          <a:xfrm>
            <a:off x="1043608" y="3501008"/>
            <a:ext cx="7200800" cy="237626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29208" y="0"/>
            <a:ext cx="8229600" cy="1143000"/>
          </a:xfrm>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Linking Tables</a:t>
            </a:r>
          </a:p>
        </p:txBody>
      </p:sp>
      <p:sp>
        <p:nvSpPr>
          <p:cNvPr id="3" name="Content Placeholder 2"/>
          <p:cNvSpPr>
            <a:spLocks noGrp="1"/>
          </p:cNvSpPr>
          <p:nvPr>
            <p:ph idx="1"/>
          </p:nvPr>
        </p:nvSpPr>
        <p:spPr>
          <a:xfrm>
            <a:off x="529208" y="836712"/>
            <a:ext cx="8229600" cy="2520280"/>
          </a:xfrm>
        </p:spPr>
        <p:txBody>
          <a:bodyPr>
            <a:normAutofit/>
          </a:bodyPr>
          <a:lstStyle/>
          <a:p>
            <a:r>
              <a:rPr lang="en-GB" sz="2800" dirty="0"/>
              <a:t>All but the very simplest databases will have many tables.  Tables are linked together using </a:t>
            </a:r>
            <a:r>
              <a:rPr lang="en-GB" sz="2800" b="1" i="1" dirty="0"/>
              <a:t>relationships</a:t>
            </a:r>
            <a:r>
              <a:rPr lang="en-GB" sz="2800" dirty="0"/>
              <a:t>.  Linking tables in this way avoids redundancy.</a:t>
            </a: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597858398"/>
              </p:ext>
            </p:extLst>
          </p:nvPr>
        </p:nvGraphicFramePr>
        <p:xfrm>
          <a:off x="827584" y="2852936"/>
          <a:ext cx="1728192" cy="22250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370840">
                <a:tc>
                  <a:txBody>
                    <a:bodyPr/>
                    <a:lstStyle/>
                    <a:p>
                      <a:r>
                        <a:rPr lang="en-GB" dirty="0"/>
                        <a:t>Student ID</a:t>
                      </a:r>
                    </a:p>
                  </a:txBody>
                  <a:tcPr/>
                </a:tc>
                <a:extLst>
                  <a:ext uri="{0D108BD9-81ED-4DB2-BD59-A6C34878D82A}">
                    <a16:rowId xmlns:a16="http://schemas.microsoft.com/office/drawing/2014/main" val="10000"/>
                  </a:ext>
                </a:extLst>
              </a:tr>
              <a:tr h="370840">
                <a:tc>
                  <a:txBody>
                    <a:bodyPr/>
                    <a:lstStyle/>
                    <a:p>
                      <a:r>
                        <a:rPr lang="en-GB" dirty="0"/>
                        <a:t>Surname</a:t>
                      </a:r>
                    </a:p>
                  </a:txBody>
                  <a:tcPr/>
                </a:tc>
                <a:extLst>
                  <a:ext uri="{0D108BD9-81ED-4DB2-BD59-A6C34878D82A}">
                    <a16:rowId xmlns:a16="http://schemas.microsoft.com/office/drawing/2014/main" val="10001"/>
                  </a:ext>
                </a:extLst>
              </a:tr>
              <a:tr h="370840">
                <a:tc>
                  <a:txBody>
                    <a:bodyPr/>
                    <a:lstStyle/>
                    <a:p>
                      <a:r>
                        <a:rPr lang="en-GB" dirty="0" err="1"/>
                        <a:t>Firstname</a:t>
                      </a:r>
                      <a:endParaRPr lang="en-GB" dirty="0"/>
                    </a:p>
                  </a:txBody>
                  <a:tcPr/>
                </a:tc>
                <a:extLst>
                  <a:ext uri="{0D108BD9-81ED-4DB2-BD59-A6C34878D82A}">
                    <a16:rowId xmlns:a16="http://schemas.microsoft.com/office/drawing/2014/main" val="10002"/>
                  </a:ext>
                </a:extLst>
              </a:tr>
              <a:tr h="370840">
                <a:tc>
                  <a:txBody>
                    <a:bodyPr/>
                    <a:lstStyle/>
                    <a:p>
                      <a:r>
                        <a:rPr lang="en-GB" dirty="0"/>
                        <a:t>DOB</a:t>
                      </a:r>
                    </a:p>
                  </a:txBody>
                  <a:tcPr/>
                </a:tc>
                <a:extLst>
                  <a:ext uri="{0D108BD9-81ED-4DB2-BD59-A6C34878D82A}">
                    <a16:rowId xmlns:a16="http://schemas.microsoft.com/office/drawing/2014/main" val="10003"/>
                  </a:ext>
                </a:extLst>
              </a:tr>
              <a:tr h="370840">
                <a:tc>
                  <a:txBody>
                    <a:bodyPr/>
                    <a:lstStyle/>
                    <a:p>
                      <a:r>
                        <a:rPr lang="en-GB" dirty="0"/>
                        <a:t>Gender</a:t>
                      </a:r>
                    </a:p>
                  </a:txBody>
                  <a:tcPr/>
                </a:tc>
                <a:extLst>
                  <a:ext uri="{0D108BD9-81ED-4DB2-BD59-A6C34878D82A}">
                    <a16:rowId xmlns:a16="http://schemas.microsoft.com/office/drawing/2014/main" val="10004"/>
                  </a:ext>
                </a:extLst>
              </a:tr>
              <a:tr h="370840">
                <a:tc>
                  <a:txBody>
                    <a:bodyPr/>
                    <a:lstStyle/>
                    <a:p>
                      <a:r>
                        <a:rPr lang="en-GB" dirty="0"/>
                        <a:t>Tel Number</a:t>
                      </a:r>
                    </a:p>
                  </a:txBody>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nvGraphicFramePr>
        <p:xfrm>
          <a:off x="2915816" y="2852936"/>
          <a:ext cx="1728192" cy="175260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370840">
                <a:tc>
                  <a:txBody>
                    <a:bodyPr/>
                    <a:lstStyle/>
                    <a:p>
                      <a:r>
                        <a:rPr lang="en-GB" dirty="0"/>
                        <a:t>Teaching Group ID</a:t>
                      </a:r>
                    </a:p>
                  </a:txBody>
                  <a:tcPr/>
                </a:tc>
                <a:extLst>
                  <a:ext uri="{0D108BD9-81ED-4DB2-BD59-A6C34878D82A}">
                    <a16:rowId xmlns:a16="http://schemas.microsoft.com/office/drawing/2014/main" val="10000"/>
                  </a:ext>
                </a:extLst>
              </a:tr>
              <a:tr h="370840">
                <a:tc>
                  <a:txBody>
                    <a:bodyPr/>
                    <a:lstStyle/>
                    <a:p>
                      <a:r>
                        <a:rPr lang="en-GB" dirty="0"/>
                        <a:t>Student ID</a:t>
                      </a:r>
                    </a:p>
                  </a:txBody>
                  <a:tcPr/>
                </a:tc>
                <a:extLst>
                  <a:ext uri="{0D108BD9-81ED-4DB2-BD59-A6C34878D82A}">
                    <a16:rowId xmlns:a16="http://schemas.microsoft.com/office/drawing/2014/main" val="10001"/>
                  </a:ext>
                </a:extLst>
              </a:tr>
              <a:tr h="370840">
                <a:tc>
                  <a:txBody>
                    <a:bodyPr/>
                    <a:lstStyle/>
                    <a:p>
                      <a:r>
                        <a:rPr lang="en-GB" dirty="0"/>
                        <a:t>Teacher ID</a:t>
                      </a:r>
                    </a:p>
                  </a:txBody>
                  <a:tcPr/>
                </a:tc>
                <a:extLst>
                  <a:ext uri="{0D108BD9-81ED-4DB2-BD59-A6C34878D82A}">
                    <a16:rowId xmlns:a16="http://schemas.microsoft.com/office/drawing/2014/main" val="10002"/>
                  </a:ext>
                </a:extLst>
              </a:tr>
              <a:tr h="370840">
                <a:tc>
                  <a:txBody>
                    <a:bodyPr/>
                    <a:lstStyle/>
                    <a:p>
                      <a:r>
                        <a:rPr lang="en-GB" dirty="0"/>
                        <a:t>Room</a:t>
                      </a:r>
                    </a:p>
                  </a:txBody>
                  <a:tcPr/>
                </a:tc>
                <a:extLst>
                  <a:ext uri="{0D108BD9-81ED-4DB2-BD59-A6C34878D82A}">
                    <a16:rowId xmlns:a16="http://schemas.microsoft.com/office/drawing/2014/main" val="1000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24008310"/>
              </p:ext>
            </p:extLst>
          </p:nvPr>
        </p:nvGraphicFramePr>
        <p:xfrm>
          <a:off x="4932040" y="2852936"/>
          <a:ext cx="1728192" cy="222504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tblGrid>
              <a:tr h="370840">
                <a:tc>
                  <a:txBody>
                    <a:bodyPr/>
                    <a:lstStyle/>
                    <a:p>
                      <a:r>
                        <a:rPr lang="en-GB" dirty="0"/>
                        <a:t>Teacher ID</a:t>
                      </a:r>
                    </a:p>
                  </a:txBody>
                  <a:tcPr/>
                </a:tc>
                <a:extLst>
                  <a:ext uri="{0D108BD9-81ED-4DB2-BD59-A6C34878D82A}">
                    <a16:rowId xmlns:a16="http://schemas.microsoft.com/office/drawing/2014/main" val="10000"/>
                  </a:ext>
                </a:extLst>
              </a:tr>
              <a:tr h="370840">
                <a:tc>
                  <a:txBody>
                    <a:bodyPr/>
                    <a:lstStyle/>
                    <a:p>
                      <a:r>
                        <a:rPr lang="en-GB" dirty="0"/>
                        <a:t>Surname</a:t>
                      </a:r>
                    </a:p>
                  </a:txBody>
                  <a:tcPr/>
                </a:tc>
                <a:extLst>
                  <a:ext uri="{0D108BD9-81ED-4DB2-BD59-A6C34878D82A}">
                    <a16:rowId xmlns:a16="http://schemas.microsoft.com/office/drawing/2014/main" val="10001"/>
                  </a:ext>
                </a:extLst>
              </a:tr>
              <a:tr h="370840">
                <a:tc>
                  <a:txBody>
                    <a:bodyPr/>
                    <a:lstStyle/>
                    <a:p>
                      <a:r>
                        <a:rPr lang="en-GB" dirty="0" err="1"/>
                        <a:t>Firstname</a:t>
                      </a:r>
                      <a:endParaRPr lang="en-GB" dirty="0"/>
                    </a:p>
                  </a:txBody>
                  <a:tcPr/>
                </a:tc>
                <a:extLst>
                  <a:ext uri="{0D108BD9-81ED-4DB2-BD59-A6C34878D82A}">
                    <a16:rowId xmlns:a16="http://schemas.microsoft.com/office/drawing/2014/main" val="10002"/>
                  </a:ext>
                </a:extLst>
              </a:tr>
              <a:tr h="370840">
                <a:tc>
                  <a:txBody>
                    <a:bodyPr/>
                    <a:lstStyle/>
                    <a:p>
                      <a:r>
                        <a:rPr lang="en-GB" dirty="0"/>
                        <a:t>DOB</a:t>
                      </a:r>
                    </a:p>
                  </a:txBody>
                  <a:tcPr/>
                </a:tc>
                <a:extLst>
                  <a:ext uri="{0D108BD9-81ED-4DB2-BD59-A6C34878D82A}">
                    <a16:rowId xmlns:a16="http://schemas.microsoft.com/office/drawing/2014/main" val="10003"/>
                  </a:ext>
                </a:extLst>
              </a:tr>
              <a:tr h="370840">
                <a:tc>
                  <a:txBody>
                    <a:bodyPr/>
                    <a:lstStyle/>
                    <a:p>
                      <a:r>
                        <a:rPr lang="en-GB" dirty="0"/>
                        <a:t>Gender</a:t>
                      </a:r>
                    </a:p>
                  </a:txBody>
                  <a:tcPr/>
                </a:tc>
                <a:extLst>
                  <a:ext uri="{0D108BD9-81ED-4DB2-BD59-A6C34878D82A}">
                    <a16:rowId xmlns:a16="http://schemas.microsoft.com/office/drawing/2014/main" val="10004"/>
                  </a:ext>
                </a:extLst>
              </a:tr>
              <a:tr h="370840">
                <a:tc>
                  <a:txBody>
                    <a:bodyPr/>
                    <a:lstStyle/>
                    <a:p>
                      <a:r>
                        <a:rPr lang="en-GB" dirty="0"/>
                        <a:t>Tel Number</a:t>
                      </a:r>
                    </a:p>
                  </a:txBody>
                  <a:tcPr/>
                </a:tc>
                <a:extLst>
                  <a:ext uri="{0D108BD9-81ED-4DB2-BD59-A6C34878D82A}">
                    <a16:rowId xmlns:a16="http://schemas.microsoft.com/office/drawing/2014/main" val="10005"/>
                  </a:ext>
                </a:extLst>
              </a:tr>
            </a:tbl>
          </a:graphicData>
        </a:graphic>
      </p:graphicFrame>
      <p:cxnSp>
        <p:nvCxnSpPr>
          <p:cNvPr id="10" name="Straight Arrow Connector 9"/>
          <p:cNvCxnSpPr/>
          <p:nvPr/>
        </p:nvCxnSpPr>
        <p:spPr>
          <a:xfrm>
            <a:off x="2555776" y="3068960"/>
            <a:ext cx="36004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4644008" y="3068960"/>
            <a:ext cx="288032"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04248" y="2708920"/>
            <a:ext cx="2088232" cy="923330"/>
          </a:xfrm>
          <a:prstGeom prst="rect">
            <a:avLst/>
          </a:prstGeom>
          <a:noFill/>
        </p:spPr>
        <p:txBody>
          <a:bodyPr wrap="square" rtlCol="0">
            <a:spAutoFit/>
          </a:bodyPr>
          <a:lstStyle/>
          <a:p>
            <a:r>
              <a:rPr lang="en-GB" dirty="0"/>
              <a:t>This is called an</a:t>
            </a:r>
          </a:p>
          <a:p>
            <a:r>
              <a:rPr lang="en-GB" b="1" i="1" dirty="0"/>
              <a:t> ER diagram</a:t>
            </a:r>
          </a:p>
          <a:p>
            <a:r>
              <a:rPr lang="en-GB" dirty="0"/>
              <a:t>(Entity Relationship)</a:t>
            </a:r>
          </a:p>
        </p:txBody>
      </p:sp>
      <p:sp>
        <p:nvSpPr>
          <p:cNvPr id="14" name="TextBox 13"/>
          <p:cNvSpPr txBox="1"/>
          <p:nvPr/>
        </p:nvSpPr>
        <p:spPr>
          <a:xfrm>
            <a:off x="827584" y="5301208"/>
            <a:ext cx="7704856" cy="1200329"/>
          </a:xfrm>
          <a:prstGeom prst="rect">
            <a:avLst/>
          </a:prstGeom>
          <a:noFill/>
        </p:spPr>
        <p:txBody>
          <a:bodyPr wrap="square" rtlCol="0">
            <a:spAutoFit/>
          </a:bodyPr>
          <a:lstStyle/>
          <a:p>
            <a:r>
              <a:rPr lang="en-GB" sz="2400" dirty="0"/>
              <a:t>In the centre table, the Key Fields from the other two tables re-appear to link the tables together.  Within the centre table they are known as </a:t>
            </a:r>
            <a:r>
              <a:rPr lang="en-GB" sz="2400" b="1" i="1" dirty="0"/>
              <a:t>Foreign Keys </a:t>
            </a:r>
            <a:r>
              <a:rPr lang="en-GB" sz="2400" dirty="0"/>
              <a:t>(not Primary Keys).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defTabSz="914400" rtl="0" eaLnBrk="1" latinLnBrk="0" hangingPunct="1">
              <a:spcBef>
                <a:spcPct val="0"/>
              </a:spcBef>
              <a:buNone/>
            </a:pPr>
            <a:r>
              <a:rPr lang="en-GB" sz="4400" b="1" u="sng" kern="1200" dirty="0">
                <a:solidFill>
                  <a:schemeClr val="tx1"/>
                </a:solidFill>
                <a:latin typeface="+mj-lt"/>
                <a:ea typeface="+mj-ea"/>
                <a:cs typeface="+mj-cs"/>
              </a:rPr>
              <a:t>SQL</a:t>
            </a:r>
          </a:p>
        </p:txBody>
      </p:sp>
      <p:sp>
        <p:nvSpPr>
          <p:cNvPr id="3" name="Content Placeholder 2"/>
          <p:cNvSpPr>
            <a:spLocks noGrp="1"/>
          </p:cNvSpPr>
          <p:nvPr>
            <p:ph idx="1"/>
          </p:nvPr>
        </p:nvSpPr>
        <p:spPr>
          <a:xfrm>
            <a:off x="467544" y="1196752"/>
            <a:ext cx="8229600" cy="4680519"/>
          </a:xfrm>
        </p:spPr>
        <p:txBody>
          <a:bodyPr>
            <a:normAutofit fontScale="92500" lnSpcReduction="20000"/>
          </a:bodyPr>
          <a:lstStyle/>
          <a:p>
            <a:r>
              <a:rPr lang="en-GB" dirty="0"/>
              <a:t>All databases are controlled and constructed using a language invented during the 1970s called SQL (pronounced “</a:t>
            </a:r>
            <a:r>
              <a:rPr lang="en-GB" dirty="0" err="1"/>
              <a:t>seequal</a:t>
            </a:r>
            <a:r>
              <a:rPr lang="en-GB" dirty="0"/>
              <a:t>”).</a:t>
            </a:r>
          </a:p>
          <a:p>
            <a:r>
              <a:rPr lang="en-GB" dirty="0"/>
              <a:t>There are several variations of SQL so it is important that the SQL that you are using matches the database structure.</a:t>
            </a:r>
          </a:p>
          <a:p>
            <a:r>
              <a:rPr lang="en-GB" dirty="0"/>
              <a:t>Using SQL databases can be created/deleted; tables can be created/deleted; records can be written to tables, read from tables, appended to tables or edited; data can be searched and retrieved from any combination of tables.</a:t>
            </a:r>
          </a:p>
          <a:p>
            <a:endParaRPr lang="en-GB" dirty="0"/>
          </a:p>
        </p:txBody>
      </p:sp>
    </p:spTree>
    <p:extLst>
      <p:ext uri="{BB962C8B-B14F-4D97-AF65-F5344CB8AC3E}">
        <p14:creationId xmlns:p14="http://schemas.microsoft.com/office/powerpoint/2010/main" val="30881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1250</Words>
  <Application>Microsoft Office PowerPoint</Application>
  <PresentationFormat>On-screen Show (4:3)</PresentationFormat>
  <Paragraphs>122</Paragraphs>
  <Slides>14</Slides>
  <Notes>0</Notes>
  <HiddenSlides>6</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Persistent Data Storage</vt:lpstr>
      <vt:lpstr>Flat File Databases</vt:lpstr>
      <vt:lpstr>Flat File Databases</vt:lpstr>
      <vt:lpstr>Databases</vt:lpstr>
      <vt:lpstr>Database Planning</vt:lpstr>
      <vt:lpstr>Tables</vt:lpstr>
      <vt:lpstr>Primary Key</vt:lpstr>
      <vt:lpstr>Linking Tables</vt:lpstr>
      <vt:lpstr>SQL</vt:lpstr>
      <vt:lpstr>Queries 1</vt:lpstr>
      <vt:lpstr>Queries 2</vt:lpstr>
      <vt:lpstr>Reports</vt:lpstr>
      <vt:lpstr>Forms</vt:lpstr>
      <vt:lpstr>What features does a DBMS bring?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Databases</dc:title>
  <dc:creator>jwhight</dc:creator>
  <cp:lastModifiedBy>Jon Whight</cp:lastModifiedBy>
  <cp:revision>42</cp:revision>
  <dcterms:created xsi:type="dcterms:W3CDTF">2012-07-12T10:07:15Z</dcterms:created>
  <dcterms:modified xsi:type="dcterms:W3CDTF">2021-10-18T15:00:13Z</dcterms:modified>
</cp:coreProperties>
</file>