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8" r:id="rId4"/>
    <p:sldId id="264" r:id="rId5"/>
    <p:sldId id="260" r:id="rId6"/>
    <p:sldId id="261" r:id="rId7"/>
    <p:sldId id="262" r:id="rId8"/>
    <p:sldId id="263" r:id="rId9"/>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CC9900"/>
    <a:srgbClr val="FFCC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DEA03E-814E-4A65-B61D-3BB6F99CBC21}" type="slidenum">
              <a:rPr lang="en-GB" altLang="en-US"/>
              <a:pPr>
                <a:defRPr/>
              </a:pPr>
              <a:t>‹#›</a:t>
            </a:fld>
            <a:endParaRPr lang="en-GB" altLang="en-US"/>
          </a:p>
        </p:txBody>
      </p:sp>
    </p:spTree>
    <p:extLst>
      <p:ext uri="{BB962C8B-B14F-4D97-AF65-F5344CB8AC3E}">
        <p14:creationId xmlns:p14="http://schemas.microsoft.com/office/powerpoint/2010/main" val="194810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E011F4F-41F6-4781-B7AB-95001FF7FB59}" type="slidenum">
              <a:rPr lang="en-GB" altLang="en-US"/>
              <a:pPr>
                <a:defRPr/>
              </a:pPr>
              <a:t>‹#›</a:t>
            </a:fld>
            <a:endParaRPr lang="en-GB" altLang="en-US"/>
          </a:p>
        </p:txBody>
      </p:sp>
    </p:spTree>
    <p:extLst>
      <p:ext uri="{BB962C8B-B14F-4D97-AF65-F5344CB8AC3E}">
        <p14:creationId xmlns:p14="http://schemas.microsoft.com/office/powerpoint/2010/main" val="2946288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65655B8-2159-423F-872B-DCFADF24CCCD}" type="slidenum">
              <a:rPr lang="en-GB" altLang="en-US"/>
              <a:pPr>
                <a:defRPr/>
              </a:pPr>
              <a:t>‹#›</a:t>
            </a:fld>
            <a:endParaRPr lang="en-GB" altLang="en-US"/>
          </a:p>
        </p:txBody>
      </p:sp>
    </p:spTree>
    <p:extLst>
      <p:ext uri="{BB962C8B-B14F-4D97-AF65-F5344CB8AC3E}">
        <p14:creationId xmlns:p14="http://schemas.microsoft.com/office/powerpoint/2010/main" val="12163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1CC1565-C6EF-424E-B93B-BD8E5A5C9824}" type="slidenum">
              <a:rPr lang="en-GB" altLang="en-US"/>
              <a:pPr>
                <a:defRPr/>
              </a:pPr>
              <a:t>‹#›</a:t>
            </a:fld>
            <a:endParaRPr lang="en-GB" altLang="en-US"/>
          </a:p>
        </p:txBody>
      </p:sp>
    </p:spTree>
    <p:extLst>
      <p:ext uri="{BB962C8B-B14F-4D97-AF65-F5344CB8AC3E}">
        <p14:creationId xmlns:p14="http://schemas.microsoft.com/office/powerpoint/2010/main" val="1543175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9E86235-505B-4F2C-93D6-C39F4429338F}" type="slidenum">
              <a:rPr lang="en-GB" altLang="en-US"/>
              <a:pPr>
                <a:defRPr/>
              </a:pPr>
              <a:t>‹#›</a:t>
            </a:fld>
            <a:endParaRPr lang="en-GB" altLang="en-US"/>
          </a:p>
        </p:txBody>
      </p:sp>
    </p:spTree>
    <p:extLst>
      <p:ext uri="{BB962C8B-B14F-4D97-AF65-F5344CB8AC3E}">
        <p14:creationId xmlns:p14="http://schemas.microsoft.com/office/powerpoint/2010/main" val="670006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19D1F58-4AF8-4100-AC46-518A25E2434A}" type="slidenum">
              <a:rPr lang="en-GB" altLang="en-US"/>
              <a:pPr>
                <a:defRPr/>
              </a:pPr>
              <a:t>‹#›</a:t>
            </a:fld>
            <a:endParaRPr lang="en-GB" altLang="en-US"/>
          </a:p>
        </p:txBody>
      </p:sp>
    </p:spTree>
    <p:extLst>
      <p:ext uri="{BB962C8B-B14F-4D97-AF65-F5344CB8AC3E}">
        <p14:creationId xmlns:p14="http://schemas.microsoft.com/office/powerpoint/2010/main" val="1915327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D27A34CA-4175-4C0F-B524-D774EA4FDF37}" type="slidenum">
              <a:rPr lang="en-GB" altLang="en-US"/>
              <a:pPr>
                <a:defRPr/>
              </a:pPr>
              <a:t>‹#›</a:t>
            </a:fld>
            <a:endParaRPr lang="en-GB" altLang="en-US"/>
          </a:p>
        </p:txBody>
      </p:sp>
    </p:spTree>
    <p:extLst>
      <p:ext uri="{BB962C8B-B14F-4D97-AF65-F5344CB8AC3E}">
        <p14:creationId xmlns:p14="http://schemas.microsoft.com/office/powerpoint/2010/main" val="2679320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176A036-055C-45FF-91B0-42C2C784F7B8}" type="slidenum">
              <a:rPr lang="en-GB" altLang="en-US"/>
              <a:pPr>
                <a:defRPr/>
              </a:pPr>
              <a:t>‹#›</a:t>
            </a:fld>
            <a:endParaRPr lang="en-GB" altLang="en-US"/>
          </a:p>
        </p:txBody>
      </p:sp>
    </p:spTree>
    <p:extLst>
      <p:ext uri="{BB962C8B-B14F-4D97-AF65-F5344CB8AC3E}">
        <p14:creationId xmlns:p14="http://schemas.microsoft.com/office/powerpoint/2010/main" val="935735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DB281B28-81C7-456E-9DBE-4E09051CB44A}" type="slidenum">
              <a:rPr lang="en-GB" altLang="en-US"/>
              <a:pPr>
                <a:defRPr/>
              </a:pPr>
              <a:t>‹#›</a:t>
            </a:fld>
            <a:endParaRPr lang="en-GB" altLang="en-US"/>
          </a:p>
        </p:txBody>
      </p:sp>
    </p:spTree>
    <p:extLst>
      <p:ext uri="{BB962C8B-B14F-4D97-AF65-F5344CB8AC3E}">
        <p14:creationId xmlns:p14="http://schemas.microsoft.com/office/powerpoint/2010/main" val="2505895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EA5F9C-FE01-45CC-B419-2C6A8274D8BA}" type="slidenum">
              <a:rPr lang="en-GB" altLang="en-US"/>
              <a:pPr>
                <a:defRPr/>
              </a:pPr>
              <a:t>‹#›</a:t>
            </a:fld>
            <a:endParaRPr lang="en-GB" altLang="en-US"/>
          </a:p>
        </p:txBody>
      </p:sp>
    </p:spTree>
    <p:extLst>
      <p:ext uri="{BB962C8B-B14F-4D97-AF65-F5344CB8AC3E}">
        <p14:creationId xmlns:p14="http://schemas.microsoft.com/office/powerpoint/2010/main" val="412726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1AB19B4-3C49-4A89-8FEF-152EDA053265}" type="slidenum">
              <a:rPr lang="en-GB" altLang="en-US"/>
              <a:pPr>
                <a:defRPr/>
              </a:pPr>
              <a:t>‹#›</a:t>
            </a:fld>
            <a:endParaRPr lang="en-GB" altLang="en-US"/>
          </a:p>
        </p:txBody>
      </p:sp>
    </p:spTree>
    <p:extLst>
      <p:ext uri="{BB962C8B-B14F-4D97-AF65-F5344CB8AC3E}">
        <p14:creationId xmlns:p14="http://schemas.microsoft.com/office/powerpoint/2010/main" val="775071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467DE23-1F2B-40E3-A534-946948E0DE2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GB" altLang="en-US" b="1" u="sng" smtClean="0"/>
              <a:t>Data Protection Act (1998)</a:t>
            </a:r>
          </a:p>
        </p:txBody>
      </p:sp>
      <p:sp>
        <p:nvSpPr>
          <p:cNvPr id="2051" name="Content Placeholder 2"/>
          <p:cNvSpPr>
            <a:spLocks noGrp="1"/>
          </p:cNvSpPr>
          <p:nvPr>
            <p:ph idx="1"/>
          </p:nvPr>
        </p:nvSpPr>
        <p:spPr/>
        <p:txBody>
          <a:bodyPr/>
          <a:lstStyle/>
          <a:p>
            <a:pPr algn="ctr" eaLnBrk="1" hangingPunct="1">
              <a:buFontTx/>
              <a:buNone/>
            </a:pPr>
            <a:r>
              <a:rPr lang="en-GB" altLang="en-US" sz="3600" smtClean="0"/>
              <a:t>Information Commissioner</a:t>
            </a:r>
          </a:p>
          <a:p>
            <a:pPr algn="ctr" eaLnBrk="1" hangingPunct="1">
              <a:buFontTx/>
              <a:buNone/>
            </a:pPr>
            <a:endParaRPr lang="en-GB" altLang="en-US" sz="3600" smtClean="0"/>
          </a:p>
          <a:p>
            <a:pPr algn="ctr" eaLnBrk="1" hangingPunct="1">
              <a:buFontTx/>
              <a:buNone/>
            </a:pPr>
            <a:endParaRPr lang="en-GB" altLang="en-US" sz="3600" smtClean="0"/>
          </a:p>
          <a:p>
            <a:pPr algn="ctr" eaLnBrk="1" hangingPunct="1">
              <a:buFontTx/>
              <a:buNone/>
            </a:pPr>
            <a:r>
              <a:rPr lang="en-GB" altLang="en-US" sz="3600" smtClean="0"/>
              <a:t>Data Controllers</a:t>
            </a:r>
          </a:p>
          <a:p>
            <a:pPr algn="ctr" eaLnBrk="1" hangingPunct="1">
              <a:buFontTx/>
              <a:buNone/>
            </a:pPr>
            <a:endParaRPr lang="en-GB" altLang="en-US" sz="3600" smtClean="0"/>
          </a:p>
          <a:p>
            <a:pPr algn="ctr" eaLnBrk="1" hangingPunct="1">
              <a:buFontTx/>
              <a:buNone/>
            </a:pPr>
            <a:endParaRPr lang="en-GB" altLang="en-US" sz="3600" smtClean="0"/>
          </a:p>
          <a:p>
            <a:pPr algn="ctr" eaLnBrk="1" hangingPunct="1">
              <a:buFontTx/>
              <a:buNone/>
            </a:pPr>
            <a:r>
              <a:rPr lang="en-GB" altLang="en-US" sz="3600" smtClean="0"/>
              <a:t>Data Subjects</a:t>
            </a:r>
          </a:p>
        </p:txBody>
      </p:sp>
      <p:grpSp>
        <p:nvGrpSpPr>
          <p:cNvPr id="6" name="Group 5"/>
          <p:cNvGrpSpPr/>
          <p:nvPr/>
        </p:nvGrpSpPr>
        <p:grpSpPr>
          <a:xfrm>
            <a:off x="3851920" y="2348880"/>
            <a:ext cx="1224136" cy="1008112"/>
            <a:chOff x="3923928" y="2348880"/>
            <a:chExt cx="1224136" cy="1008112"/>
          </a:xfrm>
          <a:solidFill>
            <a:srgbClr val="FF0000"/>
          </a:solidFill>
        </p:grpSpPr>
        <p:sp>
          <p:nvSpPr>
            <p:cNvPr id="4" name="Up Arrow 3"/>
            <p:cNvSpPr/>
            <p:nvPr/>
          </p:nvSpPr>
          <p:spPr>
            <a:xfrm>
              <a:off x="3923928" y="2348880"/>
              <a:ext cx="576064" cy="936104"/>
            </a:xfrm>
            <a:prstGeom prst="upArrow">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5" name="Up Arrow 4"/>
            <p:cNvSpPr/>
            <p:nvPr/>
          </p:nvSpPr>
          <p:spPr>
            <a:xfrm rot="10800000">
              <a:off x="4572000" y="2420888"/>
              <a:ext cx="576064" cy="936104"/>
            </a:xfrm>
            <a:prstGeom prst="upArrow">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grpSp>
        <p:nvGrpSpPr>
          <p:cNvPr id="7" name="Group 6"/>
          <p:cNvGrpSpPr/>
          <p:nvPr/>
        </p:nvGrpSpPr>
        <p:grpSpPr>
          <a:xfrm>
            <a:off x="3923928" y="4437112"/>
            <a:ext cx="1224136" cy="1008112"/>
            <a:chOff x="3923928" y="2348880"/>
            <a:chExt cx="1224136" cy="1008112"/>
          </a:xfrm>
          <a:solidFill>
            <a:srgbClr val="FF0000"/>
          </a:solidFill>
        </p:grpSpPr>
        <p:sp>
          <p:nvSpPr>
            <p:cNvPr id="8" name="Up Arrow 7"/>
            <p:cNvSpPr/>
            <p:nvPr/>
          </p:nvSpPr>
          <p:spPr>
            <a:xfrm>
              <a:off x="3923928" y="2348880"/>
              <a:ext cx="576064" cy="936104"/>
            </a:xfrm>
            <a:prstGeom prst="upArrow">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 name="Up Arrow 8"/>
            <p:cNvSpPr/>
            <p:nvPr/>
          </p:nvSpPr>
          <p:spPr>
            <a:xfrm rot="10800000">
              <a:off x="4572000" y="2420888"/>
              <a:ext cx="576064" cy="936104"/>
            </a:xfrm>
            <a:prstGeom prst="upArrow">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sp>
        <p:nvSpPr>
          <p:cNvPr id="2054" name="TextBox 1"/>
          <p:cNvSpPr txBox="1">
            <a:spLocks noChangeArrowheads="1"/>
          </p:cNvSpPr>
          <p:nvPr/>
        </p:nvSpPr>
        <p:spPr bwMode="auto">
          <a:xfrm>
            <a:off x="6281738" y="3522663"/>
            <a:ext cx="25923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Organisations or people who store data on others</a:t>
            </a:r>
          </a:p>
        </p:txBody>
      </p:sp>
      <p:sp>
        <p:nvSpPr>
          <p:cNvPr id="2055" name="TextBox 10"/>
          <p:cNvSpPr txBox="1">
            <a:spLocks noChangeArrowheads="1"/>
          </p:cNvSpPr>
          <p:nvPr/>
        </p:nvSpPr>
        <p:spPr bwMode="auto">
          <a:xfrm>
            <a:off x="6281738" y="5445125"/>
            <a:ext cx="25923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People whose data is stored by others</a:t>
            </a:r>
          </a:p>
        </p:txBody>
      </p:sp>
      <p:sp>
        <p:nvSpPr>
          <p:cNvPr id="2056" name="TextBox 11"/>
          <p:cNvSpPr txBox="1">
            <a:spLocks noChangeArrowheads="1"/>
          </p:cNvSpPr>
          <p:nvPr/>
        </p:nvSpPr>
        <p:spPr bwMode="auto">
          <a:xfrm>
            <a:off x="6281738" y="2157413"/>
            <a:ext cx="25923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800"/>
              <a:t>A legal office responsible to enforce the law on data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0825" y="0"/>
            <a:ext cx="8456613" cy="1470025"/>
          </a:xfrm>
        </p:spPr>
        <p:txBody>
          <a:bodyPr/>
          <a:lstStyle/>
          <a:p>
            <a:pPr eaLnBrk="1" hangingPunct="1"/>
            <a:r>
              <a:rPr lang="en-GB" altLang="en-US" u="sng" smtClean="0"/>
              <a:t>Data Protection Principles</a:t>
            </a:r>
            <a:br>
              <a:rPr lang="en-GB" altLang="en-US" u="sng" smtClean="0"/>
            </a:br>
            <a:r>
              <a:rPr lang="en-GB" altLang="en-US" u="sng" smtClean="0"/>
              <a:t>(for Controllers)</a:t>
            </a:r>
          </a:p>
        </p:txBody>
      </p:sp>
      <p:sp>
        <p:nvSpPr>
          <p:cNvPr id="3075" name="Rectangle 3"/>
          <p:cNvSpPr>
            <a:spLocks noGrp="1" noChangeArrowheads="1"/>
          </p:cNvSpPr>
          <p:nvPr>
            <p:ph type="subTitle" idx="1"/>
          </p:nvPr>
        </p:nvSpPr>
        <p:spPr>
          <a:xfrm>
            <a:off x="539750" y="1341438"/>
            <a:ext cx="8064500" cy="5327650"/>
          </a:xfrm>
        </p:spPr>
        <p:txBody>
          <a:bodyPr/>
          <a:lstStyle/>
          <a:p>
            <a:pPr marL="457200" indent="-457200" algn="l" eaLnBrk="1" hangingPunct="1">
              <a:buFontTx/>
              <a:buAutoNum type="arabicPeriod"/>
            </a:pPr>
            <a:r>
              <a:rPr lang="en-GB" altLang="en-US" sz="2200" smtClean="0"/>
              <a:t>Information must be collected and used fairly and inside the law. </a:t>
            </a:r>
          </a:p>
          <a:p>
            <a:pPr marL="457200" indent="-457200" algn="l" eaLnBrk="1" hangingPunct="1">
              <a:buFontTx/>
              <a:buAutoNum type="arabicPeriod"/>
            </a:pPr>
            <a:r>
              <a:rPr lang="en-GB" altLang="en-US" sz="2200" smtClean="0"/>
              <a:t>Information must only be held and used for the reasons given to the Information Commissioner. </a:t>
            </a:r>
          </a:p>
          <a:p>
            <a:pPr marL="457200" indent="-457200" algn="l" eaLnBrk="1" hangingPunct="1">
              <a:buFontTx/>
              <a:buAutoNum type="arabicPeriod"/>
            </a:pPr>
            <a:r>
              <a:rPr lang="en-GB" altLang="en-US" sz="2200" smtClean="0"/>
              <a:t>Information can only be used for those registered purposes. You cannot give it away or sell it unless you said you would to begin with. </a:t>
            </a:r>
          </a:p>
          <a:p>
            <a:pPr marL="457200" indent="-457200" algn="l" eaLnBrk="1" hangingPunct="1">
              <a:buFontTx/>
              <a:buAutoNum type="arabicPeriod"/>
            </a:pPr>
            <a:r>
              <a:rPr lang="en-GB" altLang="en-US" sz="2200" smtClean="0"/>
              <a:t>The information held must be adequate, relevant and not excessive.</a:t>
            </a:r>
          </a:p>
          <a:p>
            <a:pPr marL="457200" indent="-457200" algn="l" eaLnBrk="1" hangingPunct="1">
              <a:buFontTx/>
              <a:buAutoNum type="arabicPeriod"/>
            </a:pPr>
            <a:r>
              <a:rPr lang="en-GB" altLang="en-US" sz="2200" smtClean="0"/>
              <a:t>Information must be accurate and be kept up to date.</a:t>
            </a:r>
          </a:p>
          <a:p>
            <a:pPr marL="457200" indent="-457200" algn="l" eaLnBrk="1" hangingPunct="1">
              <a:buFontTx/>
              <a:buAutoNum type="arabicPeriod"/>
            </a:pPr>
            <a:r>
              <a:rPr lang="en-GB" altLang="en-US" sz="2200" smtClean="0"/>
              <a:t>Information must not be kept longer than is necessary.</a:t>
            </a:r>
          </a:p>
          <a:p>
            <a:pPr marL="457200" indent="-457200" algn="l" eaLnBrk="1" hangingPunct="1">
              <a:buFontTx/>
              <a:buAutoNum type="arabicPeriod"/>
            </a:pPr>
            <a:r>
              <a:rPr lang="en-GB" altLang="en-US" sz="2200" smtClean="0"/>
              <a:t>The information must be kept safe and secure. </a:t>
            </a:r>
          </a:p>
          <a:p>
            <a:pPr marL="457200" indent="-457200" algn="l" eaLnBrk="1" hangingPunct="1">
              <a:buFontTx/>
              <a:buAutoNum type="arabicPeriod"/>
            </a:pPr>
            <a:r>
              <a:rPr lang="en-GB" altLang="en-US" sz="2200" smtClean="0"/>
              <a:t>The files may not be transferred outside of the European Economic Area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0"/>
            <a:ext cx="7772400" cy="981075"/>
          </a:xfrm>
        </p:spPr>
        <p:txBody>
          <a:bodyPr/>
          <a:lstStyle/>
          <a:p>
            <a:pPr eaLnBrk="1" hangingPunct="1"/>
            <a:r>
              <a:rPr lang="en-GB" altLang="en-US" u="sng" smtClean="0"/>
              <a:t>Data Subject’s Rights</a:t>
            </a:r>
          </a:p>
        </p:txBody>
      </p:sp>
      <p:sp>
        <p:nvSpPr>
          <p:cNvPr id="4099" name="Rectangle 3"/>
          <p:cNvSpPr>
            <a:spLocks noGrp="1" noChangeArrowheads="1"/>
          </p:cNvSpPr>
          <p:nvPr>
            <p:ph type="subTitle" idx="1"/>
          </p:nvPr>
        </p:nvSpPr>
        <p:spPr>
          <a:xfrm>
            <a:off x="250825" y="836613"/>
            <a:ext cx="8642350" cy="4752975"/>
          </a:xfrm>
        </p:spPr>
        <p:txBody>
          <a:bodyPr/>
          <a:lstStyle/>
          <a:p>
            <a:pPr marL="457200" indent="-457200" algn="l" eaLnBrk="1" hangingPunct="1">
              <a:buFontTx/>
              <a:buAutoNum type="arabicPeriod"/>
            </a:pPr>
            <a:r>
              <a:rPr lang="en-GB" altLang="en-US" sz="2000" b="1" smtClean="0"/>
              <a:t>A Right of Access </a:t>
            </a:r>
            <a:r>
              <a:rPr lang="en-GB" altLang="en-US" sz="2000" smtClean="0"/>
              <a:t>A data subject has a right to be supplied by a data controller with the personal data held about him or her. The data controller can charge for this (usually around £10 pounds).</a:t>
            </a:r>
          </a:p>
          <a:p>
            <a:pPr marL="457200" indent="-457200" algn="l" eaLnBrk="1" hangingPunct="1">
              <a:buFontTx/>
              <a:buAutoNum type="arabicPeriod"/>
            </a:pPr>
            <a:r>
              <a:rPr lang="en-GB" altLang="en-US" sz="2000" b="1" smtClean="0"/>
              <a:t>A Right of Correction </a:t>
            </a:r>
            <a:r>
              <a:rPr lang="en-GB" altLang="en-US" sz="2000" smtClean="0"/>
              <a:t>A data subject may force a data controller to correct any mistakes in the data</a:t>
            </a:r>
          </a:p>
          <a:p>
            <a:pPr marL="457200" indent="-457200" algn="l" eaLnBrk="1" hangingPunct="1">
              <a:buFontTx/>
              <a:buAutoNum type="arabicPeriod"/>
            </a:pPr>
            <a:r>
              <a:rPr lang="en-GB" altLang="en-US" sz="2000" b="1" smtClean="0"/>
              <a:t>A Right to Prevent Distress </a:t>
            </a:r>
            <a:r>
              <a:rPr lang="en-GB" altLang="en-US" sz="2000" smtClean="0"/>
              <a:t>A data subject may prevent the use of information if it would be likely to cause them distress. </a:t>
            </a:r>
          </a:p>
          <a:p>
            <a:pPr marL="457200" indent="-457200" algn="l" eaLnBrk="1" hangingPunct="1">
              <a:buFontTx/>
              <a:buAutoNum type="arabicPeriod"/>
            </a:pPr>
            <a:r>
              <a:rPr lang="en-GB" altLang="en-US" sz="2000" b="1" smtClean="0"/>
              <a:t>A Right to Prevent Direct Marketing </a:t>
            </a:r>
            <a:r>
              <a:rPr lang="en-GB" altLang="en-US" sz="2000" smtClean="0"/>
              <a:t>A data subject may stop their data being used in attempts to sell them things</a:t>
            </a:r>
          </a:p>
          <a:p>
            <a:pPr marL="457200" indent="-457200" algn="l" eaLnBrk="1" hangingPunct="1">
              <a:buFontTx/>
              <a:buAutoNum type="arabicPeriod"/>
            </a:pPr>
            <a:r>
              <a:rPr lang="en-GB" altLang="en-US" sz="2000" b="1" smtClean="0"/>
              <a:t>A Right to Prevent Automatic Decisions </a:t>
            </a:r>
            <a:r>
              <a:rPr lang="en-GB" altLang="en-US" sz="2000" smtClean="0"/>
              <a:t>A data subject may specify that they do not want a data user to make "automated" decisions about them</a:t>
            </a:r>
          </a:p>
          <a:p>
            <a:pPr marL="457200" indent="-457200" algn="l" eaLnBrk="1" hangingPunct="1">
              <a:buFontTx/>
              <a:buAutoNum type="arabicPeriod"/>
            </a:pPr>
            <a:r>
              <a:rPr lang="en-GB" altLang="en-US" sz="2000" b="1" smtClean="0"/>
              <a:t>A Right of Complaint to the Information Commissioner </a:t>
            </a:r>
            <a:r>
              <a:rPr lang="en-GB" altLang="en-US" sz="2000" smtClean="0"/>
              <a:t>A data subject can ask for the use of their personal data to be reviewed. </a:t>
            </a:r>
          </a:p>
          <a:p>
            <a:pPr marL="457200" indent="-457200" algn="l" eaLnBrk="1" hangingPunct="1">
              <a:buFontTx/>
              <a:buAutoNum type="arabicPeriod"/>
            </a:pPr>
            <a:r>
              <a:rPr lang="en-GB" altLang="en-US" sz="2000" b="1" smtClean="0"/>
              <a:t>A Right to Compensation </a:t>
            </a:r>
            <a:r>
              <a:rPr lang="en-GB" altLang="en-US" sz="2000" smtClean="0"/>
              <a:t>The data subject is entitled to use the law to get compensation for damage caused if personal data about them is inaccurate, lost, or disclosed.</a:t>
            </a:r>
          </a:p>
          <a:p>
            <a:pPr marL="457200" indent="-457200" algn="l" eaLnBrk="1" hangingPunct="1">
              <a:lnSpc>
                <a:spcPct val="80000"/>
              </a:lnSpc>
              <a:buFontTx/>
              <a:buAutoNum type="arabicPeriod"/>
            </a:pPr>
            <a:endParaRPr lang="en-GB" altLang="en-US"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0"/>
            <a:ext cx="7772400" cy="981075"/>
          </a:xfrm>
        </p:spPr>
        <p:txBody>
          <a:bodyPr/>
          <a:lstStyle/>
          <a:p>
            <a:pPr eaLnBrk="1" hangingPunct="1"/>
            <a:r>
              <a:rPr lang="en-GB" altLang="en-US" u="sng" smtClean="0"/>
              <a:t>Exemptions from the DPA</a:t>
            </a:r>
          </a:p>
        </p:txBody>
      </p:sp>
      <p:sp>
        <p:nvSpPr>
          <p:cNvPr id="4099" name="Rectangle 3"/>
          <p:cNvSpPr>
            <a:spLocks noGrp="1" noChangeArrowheads="1"/>
          </p:cNvSpPr>
          <p:nvPr>
            <p:ph type="subTitle" idx="1"/>
          </p:nvPr>
        </p:nvSpPr>
        <p:spPr>
          <a:xfrm>
            <a:off x="3175" y="1412875"/>
            <a:ext cx="8642350" cy="4752975"/>
          </a:xfrm>
        </p:spPr>
        <p:txBody>
          <a:bodyPr/>
          <a:lstStyle/>
          <a:p>
            <a:pPr algn="l">
              <a:defRPr/>
            </a:pPr>
            <a:r>
              <a:rPr lang="en-US" sz="2000" b="1" dirty="0"/>
              <a:t>Complete exemptions</a:t>
            </a:r>
          </a:p>
          <a:p>
            <a:pPr marL="342900" indent="-342900" algn="l">
              <a:buFont typeface="Arial" panose="020B0604020202020204" pitchFamily="34" charset="0"/>
              <a:buChar char="•"/>
              <a:defRPr/>
            </a:pPr>
            <a:r>
              <a:rPr lang="en-US" sz="2000" dirty="0"/>
              <a:t>Any personal data that is held for a </a:t>
            </a:r>
            <a:r>
              <a:rPr lang="en-US" sz="2000" b="1" dirty="0"/>
              <a:t>national security</a:t>
            </a:r>
            <a:r>
              <a:rPr lang="en-US" sz="2000" dirty="0"/>
              <a:t> reason is not covered. So MI5 and MI6 don't have to follow the rules. </a:t>
            </a:r>
            <a:endParaRPr lang="en-US" sz="2000" dirty="0" smtClean="0"/>
          </a:p>
          <a:p>
            <a:pPr marL="342900" indent="-342900" algn="l">
              <a:buFont typeface="Arial" panose="020B0604020202020204" pitchFamily="34" charset="0"/>
              <a:buChar char="•"/>
              <a:defRPr/>
            </a:pPr>
            <a:r>
              <a:rPr lang="en-US" sz="2000" dirty="0" smtClean="0"/>
              <a:t>Personal </a:t>
            </a:r>
            <a:r>
              <a:rPr lang="en-US" sz="2000" dirty="0"/>
              <a:t>data held for </a:t>
            </a:r>
            <a:r>
              <a:rPr lang="en-US" sz="2000" b="1" dirty="0"/>
              <a:t>domestic purposes</a:t>
            </a:r>
            <a:r>
              <a:rPr lang="en-US" sz="2000" dirty="0"/>
              <a:t> only at home, </a:t>
            </a:r>
            <a:r>
              <a:rPr lang="en-US" sz="2000" dirty="0" err="1"/>
              <a:t>eg</a:t>
            </a:r>
            <a:r>
              <a:rPr lang="en-US" sz="2000" dirty="0"/>
              <a:t> a list of your friends' names, birthdays and </a:t>
            </a:r>
            <a:r>
              <a:rPr lang="en-US" sz="2000" dirty="0" smtClean="0"/>
              <a:t>addresses.</a:t>
            </a:r>
            <a:endParaRPr lang="en-US" sz="2000" dirty="0"/>
          </a:p>
          <a:p>
            <a:pPr algn="l">
              <a:defRPr/>
            </a:pPr>
            <a:r>
              <a:rPr lang="en-US" sz="2000" b="1" dirty="0"/>
              <a:t>Partial </a:t>
            </a:r>
            <a:r>
              <a:rPr lang="en-US" sz="2000" b="1" dirty="0" smtClean="0"/>
              <a:t>exemptions (some examples)</a:t>
            </a:r>
            <a:endParaRPr lang="en-US" sz="2000" b="1" dirty="0"/>
          </a:p>
          <a:p>
            <a:pPr marL="342900" indent="-342900" algn="l">
              <a:buFont typeface="Arial" panose="020B0604020202020204" pitchFamily="34" charset="0"/>
              <a:buChar char="•"/>
              <a:defRPr/>
            </a:pPr>
            <a:r>
              <a:rPr lang="en-US" sz="2000" dirty="0" smtClean="0"/>
              <a:t>The </a:t>
            </a:r>
            <a:r>
              <a:rPr lang="en-US" sz="2000" dirty="0"/>
              <a:t>taxman or police do not have to disclose </a:t>
            </a:r>
            <a:r>
              <a:rPr lang="en-US" sz="2000" i="1" dirty="0"/>
              <a:t>information</a:t>
            </a:r>
            <a:r>
              <a:rPr lang="en-US" sz="2000" dirty="0"/>
              <a:t> held or processed to prevent crime or taxation fraud. Criminals cannot see their police files. </a:t>
            </a:r>
          </a:p>
          <a:p>
            <a:pPr marL="342900" indent="-342900" algn="l">
              <a:buFont typeface="Arial" panose="020B0604020202020204" pitchFamily="34" charset="0"/>
              <a:buChar char="•"/>
              <a:defRPr/>
            </a:pPr>
            <a:r>
              <a:rPr lang="en-US" sz="2000" dirty="0"/>
              <a:t>A </a:t>
            </a:r>
            <a:r>
              <a:rPr lang="en-US" sz="2000" i="1" dirty="0"/>
              <a:t>data subject</a:t>
            </a:r>
            <a:r>
              <a:rPr lang="en-US" sz="2000" dirty="0"/>
              <a:t> has no right to see information stored about him if it is to do with his/her health. This allows doctors to keep information from patients if they think it is in their best interests.</a:t>
            </a:r>
          </a:p>
          <a:p>
            <a:pPr marL="342900" indent="-342900" algn="l">
              <a:buFont typeface="Arial" panose="020B0604020202020204" pitchFamily="34" charset="0"/>
              <a:buChar char="•"/>
              <a:defRPr/>
            </a:pPr>
            <a:r>
              <a:rPr lang="en-US" sz="2000" dirty="0" smtClean="0"/>
              <a:t>A </a:t>
            </a:r>
            <a:r>
              <a:rPr lang="en-US" sz="2000" dirty="0"/>
              <a:t>data controller can keep data for any length of time if it is being used for statistical, historical or research purposes.</a:t>
            </a:r>
          </a:p>
          <a:p>
            <a:pPr marL="342900" indent="-342900" algn="l">
              <a:buFont typeface="Arial" panose="020B0604020202020204" pitchFamily="34" charset="0"/>
              <a:buChar char="•"/>
              <a:defRPr/>
            </a:pPr>
            <a:r>
              <a:rPr lang="en-US" sz="2000" dirty="0"/>
              <a:t>Some research by journalists and academics is exempt if it is in the public interest or does not identify individuals.</a:t>
            </a:r>
          </a:p>
          <a:p>
            <a:pPr marL="457200" indent="-457200" algn="l" eaLnBrk="1" hangingPunct="1">
              <a:lnSpc>
                <a:spcPct val="80000"/>
              </a:lnSpc>
              <a:buFontTx/>
              <a:buAutoNum type="arabicPeriod"/>
              <a:defRPr/>
            </a:pPr>
            <a:endParaRPr lang="en-GB" altLang="en-US"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11188" y="260350"/>
            <a:ext cx="7772400" cy="981075"/>
          </a:xfrm>
        </p:spPr>
        <p:txBody>
          <a:bodyPr/>
          <a:lstStyle/>
          <a:p>
            <a:pPr eaLnBrk="1" hangingPunct="1"/>
            <a:r>
              <a:rPr lang="en-GB" altLang="en-US" u="sng" smtClean="0"/>
              <a:t>The Computer Misuse Act (1990)</a:t>
            </a:r>
          </a:p>
        </p:txBody>
      </p:sp>
      <p:sp>
        <p:nvSpPr>
          <p:cNvPr id="4099" name="Rectangle 3"/>
          <p:cNvSpPr>
            <a:spLocks noGrp="1" noChangeArrowheads="1"/>
          </p:cNvSpPr>
          <p:nvPr>
            <p:ph type="subTitle" idx="1"/>
          </p:nvPr>
        </p:nvSpPr>
        <p:spPr>
          <a:xfrm>
            <a:off x="250825" y="1484313"/>
            <a:ext cx="8642350" cy="4752975"/>
          </a:xfrm>
        </p:spPr>
        <p:txBody>
          <a:bodyPr/>
          <a:lstStyle/>
          <a:p>
            <a:pPr algn="l" eaLnBrk="1" hangingPunct="1">
              <a:defRPr/>
            </a:pPr>
            <a:r>
              <a:rPr lang="en-GB" altLang="en-US" dirty="0" smtClean="0"/>
              <a:t>This is essentially an anti-hacking law.</a:t>
            </a:r>
          </a:p>
          <a:p>
            <a:pPr algn="l" eaLnBrk="1" hangingPunct="1">
              <a:defRPr/>
            </a:pPr>
            <a:endParaRPr lang="en-GB" altLang="en-US" dirty="0"/>
          </a:p>
          <a:p>
            <a:pPr algn="l" eaLnBrk="1" hangingPunct="1">
              <a:defRPr/>
            </a:pPr>
            <a:r>
              <a:rPr lang="en-GB" altLang="en-US" dirty="0" smtClean="0"/>
              <a:t>It makes gaining access to computer systems without permission illegal.  Actual damage, or changes to data, are more serious breaches of this law.</a:t>
            </a:r>
          </a:p>
          <a:p>
            <a:pPr marL="457200" indent="-457200" algn="l" eaLnBrk="1" hangingPunct="1">
              <a:lnSpc>
                <a:spcPct val="80000"/>
              </a:lnSpc>
              <a:buFontTx/>
              <a:buAutoNum type="arabicPeriod"/>
              <a:defRPr/>
            </a:pPr>
            <a:endParaRPr lang="en-GB" altLang="en-US" sz="1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60648"/>
            <a:ext cx="7772400" cy="981075"/>
          </a:xfrm>
        </p:spPr>
        <p:txBody>
          <a:bodyPr/>
          <a:lstStyle/>
          <a:p>
            <a:pPr eaLnBrk="1" hangingPunct="1"/>
            <a:r>
              <a:rPr lang="en-GB" altLang="en-US" u="sng" dirty="0" smtClean="0"/>
              <a:t>Copyright Designs &amp; Patents Act (1988)</a:t>
            </a:r>
          </a:p>
        </p:txBody>
      </p:sp>
      <p:sp>
        <p:nvSpPr>
          <p:cNvPr id="4099" name="Rectangle 3"/>
          <p:cNvSpPr>
            <a:spLocks noGrp="1" noChangeArrowheads="1"/>
          </p:cNvSpPr>
          <p:nvPr>
            <p:ph type="subTitle" idx="1"/>
          </p:nvPr>
        </p:nvSpPr>
        <p:spPr>
          <a:xfrm>
            <a:off x="250825" y="1484313"/>
            <a:ext cx="8642350" cy="4752975"/>
          </a:xfrm>
        </p:spPr>
        <p:txBody>
          <a:bodyPr/>
          <a:lstStyle/>
          <a:p>
            <a:pPr algn="l" eaLnBrk="1" hangingPunct="1">
              <a:defRPr/>
            </a:pPr>
            <a:r>
              <a:rPr lang="en-GB" altLang="en-US" dirty="0" smtClean="0"/>
              <a:t>This protects the intellectual work of others from being copied without the owners permission.</a:t>
            </a:r>
          </a:p>
          <a:p>
            <a:pPr algn="l" eaLnBrk="1" hangingPunct="1">
              <a:defRPr/>
            </a:pPr>
            <a:endParaRPr lang="en-GB" altLang="en-US" dirty="0"/>
          </a:p>
          <a:p>
            <a:pPr algn="l" eaLnBrk="1" hangingPunct="1">
              <a:defRPr/>
            </a:pPr>
            <a:r>
              <a:rPr lang="en-GB" altLang="en-US" dirty="0" smtClean="0"/>
              <a:t>It covers software in the same way as music and film are covered.  When you buy music, you are buying a copy of that music but not the rights to copy and redistribute it.</a:t>
            </a:r>
          </a:p>
          <a:p>
            <a:pPr marL="457200" indent="-457200" algn="l" eaLnBrk="1" hangingPunct="1">
              <a:lnSpc>
                <a:spcPct val="80000"/>
              </a:lnSpc>
              <a:buFontTx/>
              <a:buAutoNum type="arabicPeriod"/>
              <a:defRPr/>
            </a:pPr>
            <a:endParaRPr lang="en-GB" altLang="en-US"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4213" y="0"/>
            <a:ext cx="7772400" cy="981075"/>
          </a:xfrm>
        </p:spPr>
        <p:txBody>
          <a:bodyPr/>
          <a:lstStyle/>
          <a:p>
            <a:pPr eaLnBrk="1" hangingPunct="1"/>
            <a:r>
              <a:rPr lang="en-GB" altLang="en-US" u="sng" smtClean="0"/>
              <a:t>Creative Commons Licensing</a:t>
            </a:r>
          </a:p>
        </p:txBody>
      </p:sp>
      <p:sp>
        <p:nvSpPr>
          <p:cNvPr id="8195" name="Rectangle 3"/>
          <p:cNvSpPr>
            <a:spLocks noGrp="1" noChangeArrowheads="1"/>
          </p:cNvSpPr>
          <p:nvPr>
            <p:ph type="subTitle" idx="1"/>
          </p:nvPr>
        </p:nvSpPr>
        <p:spPr>
          <a:xfrm>
            <a:off x="250825" y="981075"/>
            <a:ext cx="8642350" cy="5256213"/>
          </a:xfrm>
        </p:spPr>
        <p:txBody>
          <a:bodyPr/>
          <a:lstStyle/>
          <a:p>
            <a:pPr marL="342900" indent="-342900" algn="l" eaLnBrk="1" hangingPunct="1">
              <a:buFontTx/>
              <a:buChar char="•"/>
            </a:pPr>
            <a:r>
              <a:rPr lang="en-US" altLang="en-US" sz="2400" smtClean="0"/>
              <a:t>A </a:t>
            </a:r>
            <a:r>
              <a:rPr lang="en-US" altLang="en-US" sz="2400" b="1" smtClean="0"/>
              <a:t>Creative Commons</a:t>
            </a:r>
            <a:r>
              <a:rPr lang="en-US" altLang="en-US" sz="2400" smtClean="0"/>
              <a:t> (</a:t>
            </a:r>
            <a:r>
              <a:rPr lang="en-US" altLang="en-US" sz="2400" b="1" smtClean="0"/>
              <a:t>CC</a:t>
            </a:r>
            <a:r>
              <a:rPr lang="en-US" altLang="en-US" sz="2400" smtClean="0"/>
              <a:t>) </a:t>
            </a:r>
            <a:r>
              <a:rPr lang="en-US" altLang="en-US" sz="2400" b="1" smtClean="0"/>
              <a:t>license</a:t>
            </a:r>
            <a:r>
              <a:rPr lang="en-US" altLang="en-US" sz="2400" smtClean="0"/>
              <a:t> is one of several public copyright licenses that enable the free distribution of an otherwise copyrighted work.</a:t>
            </a:r>
          </a:p>
          <a:p>
            <a:pPr marL="342900" indent="-342900" algn="l" eaLnBrk="1" hangingPunct="1">
              <a:buFontTx/>
              <a:buChar char="•"/>
            </a:pPr>
            <a:r>
              <a:rPr lang="en-US" altLang="en-US" sz="2400" smtClean="0"/>
              <a:t>CC licenses are inspired by those that govern the Open Source software movement.</a:t>
            </a:r>
          </a:p>
          <a:p>
            <a:pPr marL="342900" indent="-342900" algn="l" eaLnBrk="1" hangingPunct="1">
              <a:buFontTx/>
              <a:buChar char="•"/>
            </a:pPr>
            <a:r>
              <a:rPr lang="en-US" altLang="en-US" sz="2400" smtClean="0"/>
              <a:t>A CC license is used when an author wants to give people the right to share, use, and build upon a work that they have created.</a:t>
            </a:r>
          </a:p>
          <a:p>
            <a:pPr marL="342900" indent="-342900" algn="l" eaLnBrk="1" hangingPunct="1">
              <a:buFontTx/>
              <a:buChar char="•"/>
            </a:pPr>
            <a:r>
              <a:rPr lang="en-US" altLang="en-US" sz="2400" smtClean="0"/>
              <a:t>CC provides an author flexibility (for example, they might choose to allow only non-commercial uses of his/her own work) and protects the people who use or redistribute an author's work from concerns of copyright infringement as long as they abide by the conditions that are specified in the license by which the author distributes the work.</a:t>
            </a:r>
            <a:endParaRPr lang="en-GB" alt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260648"/>
            <a:ext cx="7772400" cy="981075"/>
          </a:xfrm>
        </p:spPr>
        <p:txBody>
          <a:bodyPr/>
          <a:lstStyle/>
          <a:p>
            <a:pPr eaLnBrk="1" hangingPunct="1"/>
            <a:r>
              <a:rPr lang="en-GB" altLang="en-US" u="sng" dirty="0" smtClean="0"/>
              <a:t>Freedom of Information Act (2000)</a:t>
            </a:r>
          </a:p>
        </p:txBody>
      </p:sp>
      <p:sp>
        <p:nvSpPr>
          <p:cNvPr id="9219" name="Rectangle 3"/>
          <p:cNvSpPr>
            <a:spLocks noGrp="1" noChangeArrowheads="1"/>
          </p:cNvSpPr>
          <p:nvPr>
            <p:ph type="subTitle" idx="1"/>
          </p:nvPr>
        </p:nvSpPr>
        <p:spPr>
          <a:xfrm>
            <a:off x="250825" y="1700808"/>
            <a:ext cx="8642350" cy="4752975"/>
          </a:xfrm>
        </p:spPr>
        <p:txBody>
          <a:bodyPr/>
          <a:lstStyle/>
          <a:p>
            <a:pPr marL="457200" indent="-457200" algn="l" eaLnBrk="1" hangingPunct="1">
              <a:buFontTx/>
              <a:buChar char="•"/>
            </a:pPr>
            <a:r>
              <a:rPr lang="en-GB" altLang="en-US" sz="2400" dirty="0" smtClean="0"/>
              <a:t>This </a:t>
            </a:r>
            <a:r>
              <a:rPr lang="en-US" altLang="en-US" sz="2400" dirty="0" smtClean="0"/>
              <a:t>creates a public "right of access" to information held by public authorities. Any person can request information under the act.</a:t>
            </a:r>
          </a:p>
          <a:p>
            <a:pPr marL="457200" indent="-457200" algn="l" eaLnBrk="1" hangingPunct="1">
              <a:buFontTx/>
              <a:buChar char="•"/>
            </a:pPr>
            <a:r>
              <a:rPr lang="en-US" altLang="en-US" sz="2400" dirty="0" smtClean="0"/>
              <a:t>Around 120,000 requests are made each year. Private citizens make 60% of them, with businesses and journalists accounting for 20% and 10% respectively.</a:t>
            </a:r>
            <a:endParaRPr lang="en-GB" altLang="en-US" sz="2400" dirty="0" smtClean="0"/>
          </a:p>
          <a:p>
            <a:pPr marL="457200" indent="-457200" algn="l" eaLnBrk="1" hangingPunct="1">
              <a:buFontTx/>
              <a:buChar char="•"/>
            </a:pPr>
            <a:r>
              <a:rPr lang="en-GB" altLang="en-US" sz="2400" dirty="0" smtClean="0"/>
              <a:t>There are some exemptions (situations where the law does not apply, e.g. information about the security services.)</a:t>
            </a:r>
          </a:p>
          <a:p>
            <a:pPr marL="457200" indent="-457200" algn="l" eaLnBrk="1" hangingPunct="1">
              <a:buFontTx/>
              <a:buChar char="•"/>
            </a:pPr>
            <a:r>
              <a:rPr lang="en-GB" altLang="en-US" sz="2400" dirty="0" smtClean="0"/>
              <a:t>The ICO overseas this act as well as DPA (slide 1).</a:t>
            </a:r>
          </a:p>
          <a:p>
            <a:pPr marL="457200" indent="-457200" algn="l" eaLnBrk="1" hangingPunct="1">
              <a:lnSpc>
                <a:spcPct val="80000"/>
              </a:lnSpc>
              <a:buFontTx/>
              <a:buAutoNum type="arabicPeriod"/>
            </a:pPr>
            <a:endParaRPr lang="en-GB" altLang="en-US" sz="1800"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142</TotalTime>
  <Words>499</Words>
  <Application>Microsoft Office PowerPoint</Application>
  <PresentationFormat>On-screen Show (4:3)</PresentationFormat>
  <Paragraphs>55</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Default Design</vt:lpstr>
      <vt:lpstr>Data Protection Act (1998)</vt:lpstr>
      <vt:lpstr>Data Protection Principles (for Controllers)</vt:lpstr>
      <vt:lpstr>Data Subject’s Rights</vt:lpstr>
      <vt:lpstr>Exemptions from the DPA</vt:lpstr>
      <vt:lpstr>The Computer Misuse Act (1990)</vt:lpstr>
      <vt:lpstr>Copyright Designs &amp; Patents Act (1988)</vt:lpstr>
      <vt:lpstr>Creative Commons Licensing</vt:lpstr>
      <vt:lpstr>Freedom of Information Act (2000)</vt:lpstr>
    </vt:vector>
  </TitlesOfParts>
  <Company>Kingshill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Principles</dc:title>
  <dc:creator>ICT</dc:creator>
  <cp:lastModifiedBy>Jon Whight</cp:lastModifiedBy>
  <cp:revision>34</cp:revision>
  <dcterms:created xsi:type="dcterms:W3CDTF">2009-05-20T07:46:03Z</dcterms:created>
  <dcterms:modified xsi:type="dcterms:W3CDTF">2017-11-13T10:54:29Z</dcterms:modified>
</cp:coreProperties>
</file>