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6" r:id="rId3"/>
    <p:sldId id="259" r:id="rId4"/>
    <p:sldId id="258" r:id="rId5"/>
    <p:sldId id="261" r:id="rId6"/>
    <p:sldId id="260" r:id="rId7"/>
    <p:sldId id="267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86679" autoAdjust="0"/>
  </p:normalViewPr>
  <p:slideViewPr>
    <p:cSldViewPr snapToObjects="1">
      <p:cViewPr varScale="1">
        <p:scale>
          <a:sx n="64" d="100"/>
          <a:sy n="64" d="100"/>
        </p:scale>
        <p:origin x="3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0A83-0AA3-4F25-A2FE-0F68EE854907}" type="datetimeFigureOut">
              <a:rPr lang="en-GB" smtClean="0"/>
              <a:t>02/12/20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3D9A1-A81A-4B88-8CA6-FBFF65027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32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6ACD0-FD6D-6C40-B2C9-CE2181E83A0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E9594-E953-724B-856A-FAC5B2C2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73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About G. Boole: 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www.google.co.uk/imgres?imgurl</a:t>
            </a:r>
            <a:r>
              <a:rPr lang="en-US" dirty="0" smtClean="0"/>
              <a:t>=http://library.thinkquest.org/C0126120/boole.jpg&amp;imgrefurl=http://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www.kerryr.net/pioneers/boole.htm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4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http://</a:t>
            </a:r>
            <a:r>
              <a:rPr lang="en-US" dirty="0" err="1" smtClean="0"/>
              <a:t>www.kpsec.freeuk.com/gates.htm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2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output is "true" when both inputs are "true.” Otherwise, the output is "false."</a:t>
            </a:r>
          </a:p>
          <a:p>
            <a:r>
              <a:rPr lang="en-US" dirty="0" smtClean="0"/>
              <a:t>If one input will be off – the output will be off</a:t>
            </a:r>
            <a:r>
              <a:rPr lang="en-US" baseline="0" dirty="0" smtClean="0"/>
              <a:t> as well.</a:t>
            </a:r>
          </a:p>
          <a:p>
            <a:r>
              <a:rPr lang="en-US" dirty="0" smtClean="0"/>
              <a:t>http://whatis.techtarget.com/definition/0,,sid9_gci213512,00.html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5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output is "true" if either or both of the inputs are "true." If both inputs are "false," then the output is "false.”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is doesn’t matter if one input will be off- the output will be on</a:t>
            </a:r>
          </a:p>
          <a:p>
            <a:r>
              <a:rPr lang="en-US" baseline="0" dirty="0" smtClean="0"/>
              <a:t>http://</a:t>
            </a:r>
            <a:r>
              <a:rPr lang="en-US" baseline="0" dirty="0" err="1" smtClean="0"/>
              <a:t>www.kpsec.freeuk.com/gates.htm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2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gate has only one input. It reverses the logic state.</a:t>
            </a:r>
          </a:p>
          <a:p>
            <a:r>
              <a:rPr lang="en-US" dirty="0" smtClean="0"/>
              <a:t>If the input will be on – the output will be off</a:t>
            </a:r>
          </a:p>
          <a:p>
            <a:r>
              <a:rPr lang="en-US" dirty="0" smtClean="0"/>
              <a:t>If the input will be off –the output will be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9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1-</a:t>
            </a:r>
            <a:r>
              <a:rPr lang="en-US" baseline="0" smtClean="0"/>
              <a:t> off, 2- on, 3-off, 4- on, 5-off, 6-on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69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7- on, 8-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E9594-E953-724B-856A-FAC5B2C23C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3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C37B9-7771-0F4C-A9AA-F5CFDBA33CB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EBCD6-E39E-D446-9018-CADA2A3CAB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rcRect t="1176"/>
          <a:stretch>
            <a:fillRect/>
          </a:stretch>
        </p:blipFill>
        <p:spPr bwMode="auto">
          <a:xfrm>
            <a:off x="76200" y="0"/>
            <a:ext cx="3556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1" y="5138916"/>
            <a:ext cx="5105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000" b="1" i="0" u="none" strike="noStrike" normalizeH="0" baseline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/>
                <a:ea typeface="Times New Roman" pitchFamily="-110" charset="0"/>
                <a:cs typeface="Comic Sans MS"/>
              </a:rPr>
              <a:t>Did you know?</a:t>
            </a:r>
            <a:endParaRPr lang="en-US" sz="20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Chalkboard"/>
                <a:cs typeface="Chalkboard"/>
              </a:rPr>
              <a:t>George </a:t>
            </a:r>
            <a:r>
              <a:rPr lang="en-US" sz="2000" b="1" dirty="0">
                <a:solidFill>
                  <a:srgbClr val="0000FF"/>
                </a:solidFill>
                <a:latin typeface="Chalkboard"/>
                <a:cs typeface="Chalkboard"/>
              </a:rPr>
              <a:t>Boole</a:t>
            </a:r>
            <a:r>
              <a:rPr lang="en-US" sz="2000" b="1" dirty="0" smtClean="0">
                <a:solidFill>
                  <a:srgbClr val="0000FF"/>
                </a:solidFill>
                <a:latin typeface="Chalkboard"/>
                <a:cs typeface="Chalkboard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halkboard"/>
                <a:cs typeface="Chalkboard"/>
              </a:rPr>
              <a:t>Inventor of the idea of logic gates. He </a:t>
            </a:r>
            <a:r>
              <a:rPr lang="en-US" b="1" dirty="0" smtClean="0">
                <a:latin typeface="Chalkboard"/>
                <a:cs typeface="Chalkboard"/>
              </a:rPr>
              <a:t>was </a:t>
            </a:r>
            <a:r>
              <a:rPr lang="en-US" b="1" dirty="0">
                <a:latin typeface="Chalkboard"/>
                <a:cs typeface="Chalkboard"/>
              </a:rPr>
              <a:t>born</a:t>
            </a:r>
            <a:r>
              <a:rPr lang="en-US" b="1" dirty="0" smtClean="0">
                <a:latin typeface="Chalkboard"/>
                <a:cs typeface="Chalkboard"/>
              </a:rPr>
              <a:t> in Lincoln, </a:t>
            </a:r>
            <a:r>
              <a:rPr lang="en-US" b="1" dirty="0">
                <a:latin typeface="Chalkboard"/>
                <a:cs typeface="Chalkboard"/>
              </a:rPr>
              <a:t>England</a:t>
            </a:r>
            <a:r>
              <a:rPr lang="en-US" b="1" dirty="0" smtClean="0">
                <a:latin typeface="Chalkboard"/>
                <a:cs typeface="Chalkboard"/>
              </a:rPr>
              <a:t> and he was </a:t>
            </a:r>
            <a:r>
              <a:rPr lang="en-US" b="1" dirty="0">
                <a:latin typeface="Chalkboard"/>
                <a:cs typeface="Chalkboard"/>
              </a:rPr>
              <a:t>the son of a shoemaker in a low class family.</a:t>
            </a:r>
            <a:r>
              <a:rPr lang="en-US" b="1" dirty="0" smtClean="0">
                <a:latin typeface="Chalkboard"/>
                <a:cs typeface="Chalkboard"/>
              </a:rPr>
              <a:t> </a:t>
            </a:r>
            <a:endParaRPr lang="en-US" b="1" dirty="0">
              <a:latin typeface="Chalkboard"/>
              <a:cs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7401" y="4114800"/>
            <a:ext cx="3555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omic Sans MS"/>
                <a:cs typeface="Comic Sans MS"/>
              </a:rPr>
              <a:t>George Boole,</a:t>
            </a:r>
          </a:p>
          <a:p>
            <a:r>
              <a:rPr lang="en-US" sz="2800" b="1" dirty="0" smtClean="0">
                <a:latin typeface="Comic Sans MS"/>
                <a:cs typeface="Comic Sans MS"/>
              </a:rPr>
              <a:t>(1815-1864)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343400" y="1487269"/>
            <a:ext cx="44095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/>
                <a:cs typeface="Comic Sans MS"/>
              </a:rPr>
              <a:t>Lesson Objectives: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2287012"/>
            <a:ext cx="5486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To understand the functions of  logic gates.</a:t>
            </a:r>
          </a:p>
          <a:p>
            <a:pPr marL="457200" indent="-457200"/>
            <a:endParaRPr lang="en-US" sz="2400" b="1" dirty="0" smtClean="0">
              <a:latin typeface="Comic Sans MS"/>
              <a:cs typeface="Comic Sans M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 To apply gained knowledge and  design answer a number of example questions.    </a:t>
            </a:r>
          </a:p>
          <a:p>
            <a:r>
              <a:rPr lang="en-US" sz="2400" b="1" dirty="0" smtClean="0">
                <a:latin typeface="Comic Sans MS"/>
                <a:cs typeface="Comic Sans MS"/>
              </a:rPr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632200" y="304800"/>
            <a:ext cx="3890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LOGIc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gates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495800"/>
            <a:ext cx="2743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1" y="228600"/>
            <a:ext cx="89154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halkboard"/>
                <a:cs typeface="Chalkboard"/>
              </a:rPr>
              <a:t>A logic gate </a:t>
            </a:r>
            <a:r>
              <a:rPr lang="en-US" sz="2000" b="1" dirty="0" smtClean="0">
                <a:latin typeface="Chalkboard"/>
                <a:cs typeface="Chalkboard"/>
              </a:rPr>
              <a:t>is a digital circuit which either allows a signal to pass through it or to stop it.</a:t>
            </a:r>
          </a:p>
          <a:p>
            <a:r>
              <a:rPr lang="en-US" sz="2000" b="1" dirty="0" smtClean="0">
                <a:latin typeface="Chalkboard"/>
                <a:cs typeface="Chalkboard"/>
              </a:rPr>
              <a:t> </a:t>
            </a:r>
          </a:p>
          <a:p>
            <a:r>
              <a:rPr lang="en-US" sz="2000" b="1" dirty="0" smtClean="0">
                <a:latin typeface="Chalkboard"/>
                <a:cs typeface="Chalkboard"/>
              </a:rPr>
              <a:t> </a:t>
            </a:r>
          </a:p>
          <a:p>
            <a:r>
              <a:rPr lang="en-US" b="1" dirty="0" smtClean="0">
                <a:latin typeface="Chalkboard"/>
                <a:cs typeface="Chalkboard"/>
              </a:rPr>
              <a:t>There are three basic logic gates: AND, OR, and NOT.</a:t>
            </a:r>
            <a:endParaRPr lang="en-US" b="1" dirty="0">
              <a:latin typeface="Chalkboard"/>
              <a:cs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3400" y="3124200"/>
            <a:ext cx="8077200" cy="1371600"/>
            <a:chOff x="533399" y="3774534"/>
            <a:chExt cx="8077200" cy="1371600"/>
          </a:xfrm>
        </p:grpSpPr>
        <p:pic>
          <p:nvPicPr>
            <p:cNvPr id="8" name="Picture 7"/>
            <p:cNvPicPr/>
            <p:nvPr/>
          </p:nvPicPr>
          <p:blipFill>
            <a:blip r:embed="rId4"/>
            <a:srcRect l="10811" r="10811" b="-22176"/>
            <a:stretch>
              <a:fillRect/>
            </a:stretch>
          </p:blipFill>
          <p:spPr bwMode="auto">
            <a:xfrm>
              <a:off x="533399" y="3774534"/>
              <a:ext cx="22098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/>
            <p:nvPr/>
          </p:nvPicPr>
          <p:blipFill>
            <a:blip r:embed="rId5"/>
            <a:srcRect l="10000" r="10000" b="-22176"/>
            <a:stretch>
              <a:fillRect/>
            </a:stretch>
          </p:blipFill>
          <p:spPr bwMode="auto">
            <a:xfrm>
              <a:off x="6172199" y="3774534"/>
              <a:ext cx="24384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/>
            <p:nvPr/>
          </p:nvPicPr>
          <p:blipFill>
            <a:blip r:embed="rId6"/>
            <a:srcRect l="13083" r="8991"/>
            <a:stretch>
              <a:fillRect/>
            </a:stretch>
          </p:blipFill>
          <p:spPr bwMode="auto">
            <a:xfrm>
              <a:off x="3505199" y="3774534"/>
              <a:ext cx="1981200" cy="1122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0"/>
          <p:cNvSpPr/>
          <p:nvPr/>
        </p:nvSpPr>
        <p:spPr>
          <a:xfrm>
            <a:off x="228601" y="5257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en-US" b="1" i="0" u="none" strike="noStrike" normalizeH="0" baseline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/>
                <a:ea typeface="Times New Roman" pitchFamily="-110" charset="0"/>
                <a:cs typeface="Comic Sans MS"/>
              </a:rPr>
              <a:t>Did you know?</a:t>
            </a:r>
            <a:endParaRPr lang="en-US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/>
              <a:ea typeface="Times New Roman" pitchFamily="-110" charset="0"/>
              <a:cs typeface="Comic Sans MS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Chalkboard"/>
                <a:cs typeface="Chalkboard"/>
              </a:rPr>
              <a:t>Logic gates </a:t>
            </a:r>
            <a:r>
              <a:rPr lang="en-US" b="1" dirty="0" smtClean="0">
                <a:latin typeface="Chalkboard"/>
                <a:cs typeface="Chalkboard"/>
              </a:rPr>
              <a:t>allow the computer to do things such as add, divide, multiply, do simple yes and no reasoning in certain situations along with other things.</a:t>
            </a:r>
            <a:endParaRPr lang="en-US" b="1" dirty="0">
              <a:latin typeface="Chalkboard"/>
              <a:cs typeface="Chalkboard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7239000" y="4246846"/>
            <a:ext cx="1828800" cy="1107508"/>
          </a:xfrm>
          <a:prstGeom prst="cloudCallout">
            <a:avLst>
              <a:gd name="adj1" fmla="val -118055"/>
              <a:gd name="adj2" fmla="val 253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?Logic !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38600" y="3288268"/>
            <a:ext cx="76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OR</a:t>
            </a:r>
          </a:p>
          <a:p>
            <a:r>
              <a:rPr lang="en-US" b="1" dirty="0" smtClean="0"/>
              <a:t>GATE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6934200" y="3288268"/>
            <a:ext cx="76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AND</a:t>
            </a:r>
          </a:p>
          <a:p>
            <a:r>
              <a:rPr lang="en-US" b="1" dirty="0" smtClean="0"/>
              <a:t>GATE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1143000" y="3288268"/>
            <a:ext cx="76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NOT</a:t>
            </a:r>
          </a:p>
          <a:p>
            <a:r>
              <a:rPr lang="en-US" b="1" dirty="0" smtClean="0"/>
              <a:t>GATE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246082" y="1676400"/>
            <a:ext cx="1344717" cy="106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162550" y="4302229"/>
            <a:ext cx="3981450" cy="255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304800" y="2545513"/>
            <a:ext cx="8534400" cy="2559887"/>
            <a:chOff x="0" y="2514600"/>
            <a:chExt cx="8534400" cy="2559887"/>
          </a:xfrm>
        </p:grpSpPr>
        <p:pic>
          <p:nvPicPr>
            <p:cNvPr id="2" name="Picture 1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9800" y="3075278"/>
              <a:ext cx="4228613" cy="1420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ounded Rectangle 2"/>
            <p:cNvSpPr/>
            <p:nvPr/>
          </p:nvSpPr>
          <p:spPr>
            <a:xfrm>
              <a:off x="5714100" y="3186026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0" y="3917113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c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2514600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38600" y="343272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AND</a:t>
            </a:r>
          </a:p>
          <a:p>
            <a:r>
              <a:rPr lang="en-US" sz="2400" b="1" dirty="0" smtClean="0"/>
              <a:t>GATE</a:t>
            </a:r>
            <a:endParaRPr lang="en-US" sz="24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569322" y="678359"/>
            <a:ext cx="3029607" cy="769441"/>
            <a:chOff x="95493" y="297359"/>
            <a:chExt cx="3029607" cy="769441"/>
          </a:xfrm>
        </p:grpSpPr>
        <p:pic>
          <p:nvPicPr>
            <p:cNvPr id="6" name="Picture 5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493" y="304800"/>
              <a:ext cx="3029607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1143000" y="297359"/>
              <a:ext cx="1219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AND</a:t>
              </a:r>
            </a:p>
            <a:p>
              <a:r>
                <a:rPr lang="en-US" sz="2000" b="1" dirty="0" smtClean="0"/>
                <a:t>GATE</a:t>
              </a:r>
              <a:endParaRPr lang="en-US" sz="20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20822" y="4141856"/>
            <a:ext cx="2555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halkboard"/>
                <a:cs typeface="Chalkboard"/>
              </a:rPr>
              <a:t>ON SWITCH </a:t>
            </a:r>
          </a:p>
          <a:p>
            <a:r>
              <a:rPr lang="en-US" sz="2000" b="1" dirty="0" smtClean="0">
                <a:latin typeface="Chalkboard"/>
                <a:cs typeface="Chalkboard"/>
              </a:rPr>
              <a:t>FOR ALARM</a:t>
            </a:r>
            <a:endParaRPr lang="en-US" sz="2000" b="1" dirty="0">
              <a:latin typeface="Chalkboard"/>
              <a:cs typeface="Chalkboar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322" y="2876490"/>
            <a:ext cx="2198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halkboard"/>
                <a:cs typeface="Chalkboard"/>
              </a:rPr>
              <a:t>PERSON SENSOR</a:t>
            </a:r>
            <a:endParaRPr lang="en-US" sz="2000" b="1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2200" y="3562290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halkboard"/>
                <a:cs typeface="Chalkboard"/>
              </a:rPr>
              <a:t>BURGLAR ALARM</a:t>
            </a:r>
            <a:endParaRPr lang="en-US" sz="2400" b="1" dirty="0">
              <a:latin typeface="Chalkboard"/>
              <a:cs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35249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Input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917" y="224135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Input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112165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Output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69151" y="2438400"/>
            <a:ext cx="19076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69151" y="4419600"/>
            <a:ext cx="20236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1356" y="2514600"/>
            <a:ext cx="19076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21430" y="152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dirty="0" smtClean="0">
                <a:latin typeface="Chalkboard"/>
                <a:cs typeface="Chalkboard"/>
              </a:rPr>
              <a:t>An AND gate can have two or more inputs. </a:t>
            </a:r>
          </a:p>
          <a:p>
            <a:r>
              <a:rPr lang="en-US" sz="2000" b="1" i="1" dirty="0" smtClean="0">
                <a:latin typeface="Chalkboard"/>
                <a:cs typeface="Chalkboard"/>
              </a:rPr>
              <a:t>The output will be positive (true) when both inputs (the input one AND the input two) are positive (true).</a:t>
            </a:r>
          </a:p>
          <a:p>
            <a:r>
              <a:rPr lang="en-US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           </a:t>
            </a:r>
          </a:p>
          <a:p>
            <a:r>
              <a:rPr lang="en-US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          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Y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 A AND B</a:t>
            </a:r>
            <a:r>
              <a:rPr lang="en-US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 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900" y="2362200"/>
            <a:ext cx="8304900" cy="2467148"/>
            <a:chOff x="229500" y="2362200"/>
            <a:chExt cx="8304900" cy="2467148"/>
          </a:xfrm>
        </p:grpSpPr>
        <p:pic>
          <p:nvPicPr>
            <p:cNvPr id="3" name="Picture 2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67000" y="2940887"/>
              <a:ext cx="3351900" cy="115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ounded Rectangle 3"/>
            <p:cNvSpPr/>
            <p:nvPr/>
          </p:nvSpPr>
          <p:spPr>
            <a:xfrm>
              <a:off x="5714100" y="2940887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29500" y="3671974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9500" y="2362200"/>
              <a:ext cx="2820300" cy="1157374"/>
            </a:xfrm>
            <a:prstGeom prst="roundRect">
              <a:avLst/>
            </a:prstGeom>
            <a:solidFill>
              <a:schemeClr val="bg1"/>
            </a:solidFill>
            <a:ln w="38100" cmpd="sng"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038600" y="3048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OR</a:t>
            </a:r>
          </a:p>
          <a:p>
            <a:r>
              <a:rPr lang="en-US" sz="2000" b="1" dirty="0" smtClean="0"/>
              <a:t>GATE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9322" y="2630269"/>
            <a:ext cx="2326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halkboard"/>
                <a:cs typeface="Chalkboard"/>
              </a:rPr>
              <a:t>FRONT DOORBELL</a:t>
            </a:r>
          </a:p>
          <a:p>
            <a:r>
              <a:rPr lang="en-US" sz="2000" b="1" dirty="0" smtClean="0">
                <a:latin typeface="Chalkboard"/>
                <a:cs typeface="Chalkboard"/>
              </a:rPr>
              <a:t>SWITCH</a:t>
            </a:r>
            <a:endParaRPr lang="en-US" sz="2000" b="1" dirty="0">
              <a:latin typeface="Chalkboard"/>
              <a:cs typeface="Chalkboar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322" y="3864114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halkboard"/>
                <a:cs typeface="Chalkboard"/>
              </a:rPr>
              <a:t>BACK DOORBELL</a:t>
            </a:r>
          </a:p>
          <a:p>
            <a:r>
              <a:rPr lang="en-US" sz="2000" b="1" dirty="0" smtClean="0">
                <a:latin typeface="Chalkboard"/>
                <a:cs typeface="Chalkboard"/>
              </a:rPr>
              <a:t>SWITCH</a:t>
            </a:r>
            <a:endParaRPr lang="en-US" sz="2000" b="1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3319519"/>
            <a:ext cx="1787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halkboard"/>
                <a:cs typeface="Chalkboard"/>
              </a:rPr>
              <a:t> </a:t>
            </a:r>
            <a:r>
              <a:rPr lang="en-US" sz="2400" b="1" dirty="0" smtClean="0">
                <a:latin typeface="Chalkboard"/>
                <a:cs typeface="Chalkboard"/>
              </a:rPr>
              <a:t>DOORBELL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6300" y="442826"/>
            <a:ext cx="2972700" cy="928774"/>
            <a:chOff x="229500" y="214226"/>
            <a:chExt cx="2972700" cy="928774"/>
          </a:xfrm>
        </p:grpSpPr>
        <p:pic>
          <p:nvPicPr>
            <p:cNvPr id="2" name="Picture 1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9500" y="214226"/>
              <a:ext cx="2972700" cy="928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1295400" y="251936"/>
              <a:ext cx="1219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OR</a:t>
              </a:r>
            </a:p>
            <a:p>
              <a:r>
                <a:rPr lang="en-US" b="1" dirty="0" smtClean="0"/>
                <a:t>GATE</a:t>
              </a:r>
              <a:endParaRPr lang="en-US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04800" y="121920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Input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15240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Input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3200" y="9906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Output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02200" y="2286000"/>
            <a:ext cx="19076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4114800"/>
            <a:ext cx="20236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 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64756" y="2286000"/>
            <a:ext cx="19076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ON/OFF</a:t>
            </a:r>
            <a:endParaRPr lang="en-GB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87850" y="228600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dirty="0" smtClean="0">
                <a:latin typeface="Chalkboard"/>
                <a:cs typeface="Chalkboard"/>
              </a:rPr>
              <a:t>An OR gate can have two or more inputs. </a:t>
            </a:r>
          </a:p>
          <a:p>
            <a:r>
              <a:rPr lang="en-US" sz="2000" b="1" i="1" dirty="0" smtClean="0">
                <a:latin typeface="Chalkboard"/>
                <a:cs typeface="Chalkboard"/>
              </a:rPr>
              <a:t>The output will be positive (True) if </a:t>
            </a:r>
            <a:r>
              <a:rPr lang="en-US" sz="2000" b="1" i="1" dirty="0">
                <a:latin typeface="Chalkboard"/>
                <a:cs typeface="Chalkboard"/>
              </a:rPr>
              <a:t>at least one input is true</a:t>
            </a:r>
            <a:r>
              <a:rPr lang="en-US" sz="2000" b="1" i="1" dirty="0" smtClean="0">
                <a:latin typeface="Chalkboard"/>
                <a:cs typeface="Chalkboard"/>
              </a:rPr>
              <a:t>.</a:t>
            </a:r>
          </a:p>
          <a:p>
            <a:endParaRPr lang="en-US" sz="2000" b="1" i="1" dirty="0" smtClean="0">
              <a:latin typeface="Chalkboard"/>
              <a:cs typeface="Chalkboard"/>
            </a:endParaRPr>
          </a:p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Y 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 A OR 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   </a:t>
            </a:r>
            <a:endParaRPr lang="en-US" sz="2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halkboard"/>
              <a:cs typeface="Chalkboard"/>
            </a:endParaRPr>
          </a:p>
        </p:txBody>
      </p:sp>
      <p:pic>
        <p:nvPicPr>
          <p:cNvPr id="27" name="Picture 2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5105400"/>
            <a:ext cx="1828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/>
      <p:bldP spid="21" grpId="0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9683" y="842665"/>
            <a:ext cx="1344717" cy="106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Callout 36"/>
          <p:cNvSpPr/>
          <p:nvPr/>
        </p:nvSpPr>
        <p:spPr>
          <a:xfrm>
            <a:off x="4724400" y="685800"/>
            <a:ext cx="2485558" cy="407122"/>
          </a:xfrm>
          <a:prstGeom prst="wedgeEllipseCallout">
            <a:avLst>
              <a:gd name="adj1" fmla="val 50019"/>
              <a:gd name="adj2" fmla="val 10825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723339"/>
            <a:ext cx="2473422" cy="415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/>
          <p:cNvPicPr/>
          <p:nvPr/>
        </p:nvPicPr>
        <p:blipFill>
          <a:blip r:embed="rId4"/>
          <a:srcRect b="3254"/>
          <a:stretch>
            <a:fillRect/>
          </a:stretch>
        </p:blipFill>
        <p:spPr bwMode="auto">
          <a:xfrm>
            <a:off x="5334000" y="2759765"/>
            <a:ext cx="3810000" cy="409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86797" y="76200"/>
            <a:ext cx="5275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alkboard"/>
                <a:cs typeface="Chalkboard"/>
              </a:rPr>
              <a:t>To add more sensors to alarm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halkboard"/>
              <a:cs typeface="Chalkboard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04801" y="685800"/>
            <a:ext cx="8458199" cy="2882942"/>
            <a:chOff x="304801" y="2070058"/>
            <a:chExt cx="8458199" cy="2882942"/>
          </a:xfrm>
        </p:grpSpPr>
        <p:grpSp>
          <p:nvGrpSpPr>
            <p:cNvPr id="22" name="Group 21"/>
            <p:cNvGrpSpPr/>
            <p:nvPr/>
          </p:nvGrpSpPr>
          <p:grpSpPr>
            <a:xfrm>
              <a:off x="304801" y="2070058"/>
              <a:ext cx="8458199" cy="2882942"/>
              <a:chOff x="609600" y="1384258"/>
              <a:chExt cx="9156907" cy="252455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679907" y="1740769"/>
                <a:ext cx="2387741" cy="1226641"/>
                <a:chOff x="511626" y="214226"/>
                <a:chExt cx="2002974" cy="928774"/>
              </a:xfrm>
            </p:grpSpPr>
            <p:pic>
              <p:nvPicPr>
                <p:cNvPr id="6" name="Picture 5"/>
                <p:cNvPicPr/>
                <p:nvPr/>
              </p:nvPicPr>
              <p:blipFill>
                <a:blip r:embed="rId5"/>
                <a:srcRect l="9491" r="30666"/>
                <a:stretch>
                  <a:fillRect/>
                </a:stretch>
              </p:blipFill>
              <p:spPr bwMode="auto">
                <a:xfrm>
                  <a:off x="511626" y="214226"/>
                  <a:ext cx="1778959" cy="9287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" name="TextBox 6"/>
                <p:cNvSpPr txBox="1"/>
                <p:nvPr/>
              </p:nvSpPr>
              <p:spPr>
                <a:xfrm>
                  <a:off x="1295400" y="360993"/>
                  <a:ext cx="1219200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OR</a:t>
                  </a:r>
                </a:p>
                <a:p>
                  <a:r>
                    <a:rPr lang="en-US" b="1" dirty="0" smtClean="0"/>
                    <a:t>GATE</a:t>
                  </a:r>
                  <a:endParaRPr lang="en-US" b="1" dirty="0"/>
                </a:p>
              </p:txBody>
            </p:sp>
          </p:grpSp>
          <p:sp>
            <p:nvSpPr>
              <p:cNvPr id="9" name="Rounded Rectangle 8"/>
              <p:cNvSpPr/>
              <p:nvPr/>
            </p:nvSpPr>
            <p:spPr>
              <a:xfrm>
                <a:off x="609600" y="1384258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09600" y="2357810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2882693" y="2057400"/>
                <a:ext cx="4813507" cy="1851410"/>
                <a:chOff x="3052928" y="3311970"/>
                <a:chExt cx="4813507" cy="185141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4933083" y="3311970"/>
                  <a:ext cx="2933352" cy="1641030"/>
                  <a:chOff x="4933083" y="3311970"/>
                  <a:chExt cx="2933352" cy="1641030"/>
                </a:xfrm>
              </p:grpSpPr>
              <p:pic>
                <p:nvPicPr>
                  <p:cNvPr id="3" name="Picture 2"/>
                  <p:cNvPicPr/>
                  <p:nvPr/>
                </p:nvPicPr>
                <p:blipFill>
                  <a:blip r:embed="rId6"/>
                  <a:srcRect l="8840" r="10961"/>
                  <a:stretch>
                    <a:fillRect/>
                  </a:stretch>
                </p:blipFill>
                <p:spPr bwMode="auto">
                  <a:xfrm>
                    <a:off x="4933083" y="3311970"/>
                    <a:ext cx="2933352" cy="14301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5836640" y="3508920"/>
                    <a:ext cx="1471922" cy="14440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AND</a:t>
                    </a:r>
                  </a:p>
                  <a:p>
                    <a:r>
                      <a:rPr lang="en-US" sz="2000" b="1" dirty="0" smtClean="0"/>
                      <a:t>GATE</a:t>
                    </a:r>
                    <a:endParaRPr lang="en-US" sz="2000" b="1" dirty="0"/>
                  </a:p>
                </p:txBody>
              </p:sp>
            </p:grpSp>
            <p:sp>
              <p:nvSpPr>
                <p:cNvPr id="12" name="Rounded Rectangle 11"/>
                <p:cNvSpPr/>
                <p:nvPr/>
              </p:nvSpPr>
              <p:spPr>
                <a:xfrm>
                  <a:off x="3052928" y="4320790"/>
                  <a:ext cx="2070307" cy="842590"/>
                </a:xfrm>
                <a:prstGeom prst="roundRect">
                  <a:avLst/>
                </a:prstGeom>
                <a:solidFill>
                  <a:schemeClr val="bg1"/>
                </a:solidFill>
                <a:ln w="38100" cmpd="sng">
                  <a:solidFill>
                    <a:srgbClr val="00009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ounded Rectangle 13"/>
              <p:cNvSpPr/>
              <p:nvPr/>
            </p:nvSpPr>
            <p:spPr>
              <a:xfrm>
                <a:off x="7696200" y="2357810"/>
                <a:ext cx="2070307" cy="842590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81846" y="2192429"/>
              <a:ext cx="12747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halkboard"/>
                  <a:cs typeface="Chalkboard"/>
                </a:rPr>
                <a:t>BEDROOM </a:t>
              </a:r>
            </a:p>
            <a:p>
              <a:r>
                <a:rPr lang="en-US" b="1" dirty="0" smtClean="0">
                  <a:latin typeface="Chalkboard"/>
                  <a:cs typeface="Chalkboard"/>
                </a:rPr>
                <a:t>SENSOR</a:t>
              </a:r>
              <a:endParaRPr lang="en-US" b="1" dirty="0">
                <a:latin typeface="Chalkboard"/>
                <a:cs typeface="Chalkboard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7200" y="3344463"/>
              <a:ext cx="16594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halkboard"/>
                  <a:cs typeface="Chalkboard"/>
                </a:rPr>
                <a:t>FRONT ROOM </a:t>
              </a:r>
            </a:p>
            <a:p>
              <a:r>
                <a:rPr lang="en-US" b="1" dirty="0" smtClean="0">
                  <a:latin typeface="Chalkboard"/>
                  <a:cs typeface="Chalkboard"/>
                </a:rPr>
                <a:t>SENSOR</a:t>
              </a:r>
              <a:endParaRPr lang="en-US" b="1" dirty="0">
                <a:latin typeface="Chalkboard"/>
                <a:cs typeface="Chalkboard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105060" y="3276600"/>
              <a:ext cx="15055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halkboard"/>
                  <a:cs typeface="Chalkboard"/>
                </a:rPr>
                <a:t>BURGLAR</a:t>
              </a:r>
            </a:p>
            <a:p>
              <a:r>
                <a:rPr lang="en-US" sz="2400" b="1" dirty="0" smtClean="0">
                  <a:latin typeface="Chalkboard"/>
                  <a:cs typeface="Chalkboard"/>
                </a:rPr>
                <a:t> ALARM</a:t>
              </a:r>
              <a:endParaRPr lang="en-US" sz="2400" b="1" dirty="0">
                <a:latin typeface="Chalkboard"/>
                <a:cs typeface="Chalkboard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49622" y="4144023"/>
              <a:ext cx="25557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halkboard"/>
                  <a:cs typeface="Chalkboard"/>
                </a:rPr>
                <a:t>ON SWITCH </a:t>
              </a:r>
            </a:p>
            <a:p>
              <a:r>
                <a:rPr lang="en-US" sz="2000" b="1" dirty="0" smtClean="0">
                  <a:latin typeface="Chalkboard"/>
                  <a:cs typeface="Chalkboard"/>
                </a:rPr>
                <a:t>FOR ALARM</a:t>
              </a:r>
              <a:endParaRPr lang="en-US" sz="2000" b="1" dirty="0">
                <a:latin typeface="Chalkboard"/>
                <a:cs typeface="Chalkboard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5029200" y="685800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halkboard"/>
                <a:cs typeface="Chalkboard"/>
              </a:rPr>
              <a:t>ON </a:t>
            </a:r>
            <a:r>
              <a:rPr lang="en-US" b="1" dirty="0" smtClean="0">
                <a:latin typeface="Chalkboard"/>
                <a:cs typeface="Chalkboard"/>
              </a:rPr>
              <a:t>or </a:t>
            </a:r>
            <a:r>
              <a:rPr lang="en-US" b="1" dirty="0" smtClean="0">
                <a:solidFill>
                  <a:srgbClr val="FF0000"/>
                </a:solidFill>
                <a:latin typeface="Chalkboard"/>
                <a:cs typeface="Chalkboard"/>
              </a:rPr>
              <a:t>OFF </a:t>
            </a:r>
            <a:r>
              <a:rPr lang="en-US" b="1" dirty="0" smtClean="0">
                <a:solidFill>
                  <a:srgbClr val="000000"/>
                </a:solidFill>
                <a:latin typeface="Chalkboard"/>
                <a:cs typeface="Chalkboard"/>
              </a:rPr>
              <a:t>?</a:t>
            </a:r>
            <a:r>
              <a:rPr lang="en-US" b="1" dirty="0" smtClean="0">
                <a:latin typeface="Chalkboard"/>
                <a:cs typeface="Chalkboard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/>
          <p:nvPr/>
        </p:nvPicPr>
        <p:blipFill>
          <a:blip r:embed="rId3"/>
          <a:srcRect r="6407"/>
          <a:stretch>
            <a:fillRect/>
          </a:stretch>
        </p:blipFill>
        <p:spPr bwMode="auto">
          <a:xfrm>
            <a:off x="622316" y="3394874"/>
            <a:ext cx="1968484" cy="329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529" y="228600"/>
            <a:ext cx="362327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71600" y="678359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NOT</a:t>
            </a:r>
          </a:p>
          <a:p>
            <a:r>
              <a:rPr lang="en-US" sz="2000" b="1" dirty="0" smtClean="0"/>
              <a:t>GATE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1352490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Input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129093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halkboard"/>
                <a:cs typeface="Chalkboard"/>
              </a:rPr>
              <a:t>Output</a:t>
            </a:r>
            <a:endParaRPr lang="en-US" sz="2400" b="1" dirty="0">
              <a:solidFill>
                <a:srgbClr val="FF0000"/>
              </a:solidFill>
              <a:latin typeface="Chalkboard"/>
              <a:cs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28600" y="2133600"/>
            <a:ext cx="8686800" cy="1843723"/>
            <a:chOff x="228600" y="2907200"/>
            <a:chExt cx="8686800" cy="1843723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" y="2940887"/>
              <a:ext cx="8686800" cy="1810036"/>
              <a:chOff x="-457200" y="2685764"/>
              <a:chExt cx="9373500" cy="1810036"/>
            </a:xfrm>
          </p:grpSpPr>
          <p:pic>
            <p:nvPicPr>
              <p:cNvPr id="2" name="Picture 1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76400" y="2685764"/>
                <a:ext cx="5246357" cy="18100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" name="Rounded Rectangle 2"/>
              <p:cNvSpPr/>
              <p:nvPr/>
            </p:nvSpPr>
            <p:spPr>
              <a:xfrm>
                <a:off x="6096000" y="2940887"/>
                <a:ext cx="2820300" cy="1157374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ounded Rectangle 3"/>
              <p:cNvSpPr/>
              <p:nvPr/>
            </p:nvSpPr>
            <p:spPr>
              <a:xfrm>
                <a:off x="-457200" y="2940887"/>
                <a:ext cx="2820300" cy="1157374"/>
              </a:xfrm>
              <a:prstGeom prst="roundRect">
                <a:avLst/>
              </a:prstGeom>
              <a:solidFill>
                <a:schemeClr val="bg1"/>
              </a:solidFill>
              <a:ln w="38100" cmpd="sng"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83565" y="2907200"/>
              <a:ext cx="7799853" cy="1653199"/>
              <a:chOff x="482531" y="2940887"/>
              <a:chExt cx="7799853" cy="165319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3962400" y="3432720"/>
                <a:ext cx="1219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NOT</a:t>
                </a:r>
              </a:p>
              <a:p>
                <a:r>
                  <a:rPr lang="en-US" sz="2000" b="1" dirty="0" smtClean="0"/>
                  <a:t>GATE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82531" y="3406914"/>
                <a:ext cx="210826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halkboard"/>
                    <a:cs typeface="Chalkboard"/>
                  </a:rPr>
                  <a:t>HEAT DETECTOR</a:t>
                </a:r>
              </a:p>
              <a:p>
                <a:r>
                  <a:rPr lang="en-US" sz="2000" b="1" dirty="0" smtClean="0">
                    <a:latin typeface="Chalkboard"/>
                    <a:cs typeface="Chalkboard"/>
                  </a:rPr>
                  <a:t>(ABOVE 20 C)</a:t>
                </a:r>
                <a:endParaRPr lang="en-US" sz="20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815316" y="3352800"/>
                <a:ext cx="146706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Chalkboard"/>
                    <a:cs typeface="Chalkboard"/>
                  </a:rPr>
                  <a:t>CENTRAL</a:t>
                </a:r>
              </a:p>
              <a:p>
                <a:r>
                  <a:rPr lang="en-US" sz="2400" b="1" dirty="0" smtClean="0">
                    <a:latin typeface="Chalkboard"/>
                    <a:cs typeface="Chalkboard"/>
                  </a:rPr>
                  <a:t>HEATING</a:t>
                </a:r>
                <a:endParaRPr lang="en-US" sz="24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864351" y="2940887"/>
                <a:ext cx="86944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GB" sz="40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sz="40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226551" y="3810000"/>
                <a:ext cx="86944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GB" sz="40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sz="40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181600" y="3025914"/>
                <a:ext cx="1002448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GB" sz="40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sz="40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19400" y="3886200"/>
                <a:ext cx="1002448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GB" sz="40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sz="40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pic>
        <p:nvPicPr>
          <p:cNvPr id="21" name="Picture 2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4216" y="3710599"/>
            <a:ext cx="2186384" cy="297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63434" y="4159250"/>
            <a:ext cx="1582749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4719824" y="152400"/>
            <a:ext cx="39930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halkboard"/>
                <a:cs typeface="Chalkboard"/>
              </a:rPr>
              <a:t>A NOT gate </a:t>
            </a:r>
            <a:r>
              <a:rPr lang="en-US" sz="2000" b="1" i="1" dirty="0">
                <a:latin typeface="Chalkboard"/>
                <a:cs typeface="Chalkboard"/>
              </a:rPr>
              <a:t>(inverter)</a:t>
            </a:r>
            <a:r>
              <a:rPr lang="en-US" sz="2000" b="1" i="1" dirty="0" smtClean="0">
                <a:latin typeface="Chalkboard"/>
                <a:cs typeface="Chalkboard"/>
              </a:rPr>
              <a:t> </a:t>
            </a:r>
            <a:r>
              <a:rPr lang="en-US" sz="2000" b="1" i="1" dirty="0">
                <a:latin typeface="Chalkboard"/>
                <a:cs typeface="Chalkboard"/>
              </a:rPr>
              <a:t>has only one input.</a:t>
            </a:r>
            <a:r>
              <a:rPr lang="en-US" sz="2000" b="1" i="1" dirty="0" smtClean="0">
                <a:latin typeface="Chalkboard"/>
                <a:cs typeface="Chalkboard"/>
              </a:rPr>
              <a:t> </a:t>
            </a:r>
          </a:p>
          <a:p>
            <a:r>
              <a:rPr lang="en-US" sz="2000" b="1" i="1" dirty="0" smtClean="0">
                <a:latin typeface="Chalkboard"/>
                <a:cs typeface="Chalkboard"/>
              </a:rPr>
              <a:t>It </a:t>
            </a:r>
            <a:r>
              <a:rPr lang="en-US" sz="2000" b="1" i="1" dirty="0">
                <a:latin typeface="Chalkboard"/>
                <a:cs typeface="Chalkboard"/>
              </a:rPr>
              <a:t>reverses the logic state</a:t>
            </a:r>
            <a:r>
              <a:rPr lang="en-US" sz="2000" b="1" i="1" dirty="0" smtClean="0">
                <a:latin typeface="Chalkboard"/>
                <a:cs typeface="Chalkboard"/>
              </a:rPr>
              <a:t>.</a:t>
            </a:r>
          </a:p>
          <a:p>
            <a:endParaRPr lang="en-US" sz="2000" b="1" i="1" dirty="0" smtClean="0">
              <a:latin typeface="Chalkboard"/>
              <a:cs typeface="Chalkboard"/>
            </a:endParaRPr>
          </a:p>
          <a:p>
            <a:r>
              <a:rPr lang="en-US" sz="2000" b="1" dirty="0" smtClean="0"/>
              <a:t>                     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 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 NOT A</a:t>
            </a:r>
            <a:endParaRPr lang="en-US" sz="2400" b="1" dirty="0" smtClean="0">
              <a:latin typeface="Chalkboard"/>
              <a:cs typeface="Chalkboard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87128"/>
            <a:ext cx="381635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50106"/>
          </a:xfrm>
        </p:spPr>
        <p:txBody>
          <a:bodyPr/>
          <a:lstStyle/>
          <a:p>
            <a:r>
              <a:rPr lang="en-GB" dirty="0" smtClean="0"/>
              <a:t>Truth Tables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062" y="1004714"/>
            <a:ext cx="4464570" cy="227297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Sometimes it is easy to draw what is called a truth table to help track the values as 1 or 0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37628"/>
            <a:ext cx="57606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1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59" y="1988840"/>
            <a:ext cx="57606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0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59" y="2473732"/>
            <a:ext cx="57606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1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31777" y="1484784"/>
            <a:ext cx="3239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D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51920" y="1969676"/>
            <a:ext cx="3239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E</a:t>
            </a:r>
            <a:endParaRPr lang="en-GB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60861"/>
              </p:ext>
            </p:extLst>
          </p:nvPr>
        </p:nvGraphicFramePr>
        <p:xfrm>
          <a:off x="314028" y="3253368"/>
          <a:ext cx="51940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5"/>
                <a:gridCol w="1038815"/>
                <a:gridCol w="1038815"/>
                <a:gridCol w="1038815"/>
                <a:gridCol w="10388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/>
                        <a:t>B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4128" y="3277684"/>
            <a:ext cx="31395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would be the values at D and E?</a:t>
            </a:r>
          </a:p>
          <a:p>
            <a:endParaRPr lang="en-GB" sz="3200" b="1" dirty="0"/>
          </a:p>
          <a:p>
            <a:r>
              <a:rPr lang="en-GB" sz="3200" b="1" dirty="0" smtClean="0"/>
              <a:t>Use the table to help you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44600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257800"/>
            <a:ext cx="164399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609600" y="68580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9600" y="251460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800" y="434340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410200" y="3787038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245666" y="64770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410200" y="2209800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450782" y="2590800"/>
            <a:ext cx="3247305" cy="1122646"/>
            <a:chOff x="5450782" y="2590800"/>
            <a:chExt cx="3247305" cy="1122646"/>
          </a:xfrm>
        </p:grpSpPr>
        <p:grpSp>
          <p:nvGrpSpPr>
            <p:cNvPr id="32" name="Group 31"/>
            <p:cNvGrpSpPr/>
            <p:nvPr/>
          </p:nvGrpSpPr>
          <p:grpSpPr>
            <a:xfrm>
              <a:off x="5867400" y="2590800"/>
              <a:ext cx="2388166" cy="1122646"/>
              <a:chOff x="6248400" y="2875246"/>
              <a:chExt cx="2388166" cy="1122646"/>
            </a:xfrm>
          </p:grpSpPr>
          <p:pic>
            <p:nvPicPr>
              <p:cNvPr id="16" name="Picture 15"/>
              <p:cNvPicPr/>
              <p:nvPr/>
            </p:nvPicPr>
            <p:blipFill>
              <a:blip r:embed="rId4"/>
              <a:srcRect l="16216" r="10811"/>
              <a:stretch>
                <a:fillRect/>
              </a:stretch>
            </p:blipFill>
            <p:spPr bwMode="auto">
              <a:xfrm>
                <a:off x="7315200" y="2875246"/>
                <a:ext cx="1321366" cy="11226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22"/>
              <p:cNvPicPr/>
              <p:nvPr/>
            </p:nvPicPr>
            <p:blipFill>
              <a:blip r:embed="rId5"/>
              <a:srcRect l="16216" t="-27582" r="29054" b="-14365"/>
              <a:stretch>
                <a:fillRect/>
              </a:stretch>
            </p:blipFill>
            <p:spPr bwMode="auto">
              <a:xfrm>
                <a:off x="6248400" y="2971800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" name="TextBox 37"/>
            <p:cNvSpPr txBox="1"/>
            <p:nvPr/>
          </p:nvSpPr>
          <p:spPr>
            <a:xfrm>
              <a:off x="8305800" y="2801034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450782" y="3112532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450782" y="27432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197950" y="914400"/>
            <a:ext cx="3500137" cy="1219200"/>
            <a:chOff x="5197950" y="914400"/>
            <a:chExt cx="3500137" cy="1219200"/>
          </a:xfrm>
        </p:grpSpPr>
        <p:sp>
          <p:nvSpPr>
            <p:cNvPr id="59" name="Freeform 58"/>
            <p:cNvSpPr/>
            <p:nvPr/>
          </p:nvSpPr>
          <p:spPr>
            <a:xfrm>
              <a:off x="5689600" y="173990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197950" y="914400"/>
              <a:ext cx="3500137" cy="1219200"/>
              <a:chOff x="5197950" y="914400"/>
              <a:chExt cx="3500137" cy="121920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5791200" y="914400"/>
                <a:ext cx="2514600" cy="1143000"/>
                <a:chOff x="5791200" y="1524000"/>
                <a:chExt cx="2514600" cy="1143000"/>
              </a:xfrm>
            </p:grpSpPr>
            <p:pic>
              <p:nvPicPr>
                <p:cNvPr id="17" name="Picture 16"/>
                <p:cNvPicPr/>
                <p:nvPr/>
              </p:nvPicPr>
              <p:blipFill>
                <a:blip r:embed="rId4"/>
                <a:srcRect l="16216" r="34662"/>
                <a:stretch>
                  <a:fillRect/>
                </a:stretch>
              </p:blipFill>
              <p:spPr bwMode="auto">
                <a:xfrm>
                  <a:off x="5791200" y="1524000"/>
                  <a:ext cx="1066800" cy="9144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Picture 19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6781800" y="1600200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7" name="TextBox 36"/>
              <p:cNvSpPr txBox="1"/>
              <p:nvPr/>
            </p:nvSpPr>
            <p:spPr>
              <a:xfrm>
                <a:off x="8305800" y="1411069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257800" y="1764268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197950" y="11430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5467132" y="4191000"/>
            <a:ext cx="3307155" cy="1066800"/>
            <a:chOff x="5467132" y="4191000"/>
            <a:chExt cx="3307155" cy="1066800"/>
          </a:xfrm>
        </p:grpSpPr>
        <p:grpSp>
          <p:nvGrpSpPr>
            <p:cNvPr id="33" name="Group 32"/>
            <p:cNvGrpSpPr/>
            <p:nvPr/>
          </p:nvGrpSpPr>
          <p:grpSpPr>
            <a:xfrm>
              <a:off x="5943600" y="4191000"/>
              <a:ext cx="2438400" cy="1066800"/>
              <a:chOff x="6248400" y="4191000"/>
              <a:chExt cx="2438400" cy="1066800"/>
            </a:xfrm>
          </p:grpSpPr>
          <p:pic>
            <p:nvPicPr>
              <p:cNvPr id="3" name="Picture 2"/>
              <p:cNvPicPr/>
              <p:nvPr/>
            </p:nvPicPr>
            <p:blipFill>
              <a:blip r:embed="rId4"/>
              <a:srcRect l="16216" r="10811"/>
              <a:stretch>
                <a:fillRect/>
              </a:stretch>
            </p:blipFill>
            <p:spPr bwMode="auto">
              <a:xfrm>
                <a:off x="7315200" y="4191000"/>
                <a:ext cx="1371600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Picture 24"/>
              <p:cNvPicPr/>
              <p:nvPr/>
            </p:nvPicPr>
            <p:blipFill>
              <a:blip r:embed="rId5"/>
              <a:srcRect l="16216" t="-27582" r="29054" b="-14365"/>
              <a:stretch>
                <a:fillRect/>
              </a:stretch>
            </p:blipFill>
            <p:spPr bwMode="auto">
              <a:xfrm>
                <a:off x="6248400" y="4246846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8382000" y="4320438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526982" y="43434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467132" y="46482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95132" y="2895600"/>
            <a:ext cx="3535755" cy="1359932"/>
            <a:chOff x="895132" y="2895600"/>
            <a:chExt cx="3535755" cy="1359932"/>
          </a:xfrm>
        </p:grpSpPr>
        <p:sp>
          <p:nvSpPr>
            <p:cNvPr id="61" name="Freeform 60"/>
            <p:cNvSpPr/>
            <p:nvPr/>
          </p:nvSpPr>
          <p:spPr>
            <a:xfrm>
              <a:off x="1409700" y="382905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5132" y="2895600"/>
              <a:ext cx="3535755" cy="1359932"/>
              <a:chOff x="895132" y="2895600"/>
              <a:chExt cx="3535755" cy="1359932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1524000" y="2971800"/>
                <a:ext cx="2514600" cy="1081938"/>
                <a:chOff x="1752600" y="3352800"/>
                <a:chExt cx="2514600" cy="1081938"/>
              </a:xfrm>
            </p:grpSpPr>
            <p:pic>
              <p:nvPicPr>
                <p:cNvPr id="5" name="Picture 4"/>
                <p:cNvPicPr/>
                <p:nvPr/>
              </p:nvPicPr>
              <p:blipFill>
                <a:blip r:embed="rId6"/>
                <a:srcRect l="16058" r="29748"/>
                <a:stretch>
                  <a:fillRect/>
                </a:stretch>
              </p:blipFill>
              <p:spPr bwMode="auto">
                <a:xfrm>
                  <a:off x="1752600" y="3352800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18"/>
                <p:cNvPicPr/>
                <p:nvPr/>
              </p:nvPicPr>
              <p:blipFill>
                <a:blip r:embed="rId6"/>
                <a:srcRect l="16058" r="11683"/>
                <a:stretch>
                  <a:fillRect/>
                </a:stretch>
              </p:blipFill>
              <p:spPr bwMode="auto">
                <a:xfrm>
                  <a:off x="2743200" y="3505200"/>
                  <a:ext cx="1524000" cy="9295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5" name="TextBox 34"/>
              <p:cNvSpPr txBox="1"/>
              <p:nvPr/>
            </p:nvSpPr>
            <p:spPr>
              <a:xfrm>
                <a:off x="4038600" y="3222742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107382" y="33528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047532" y="28956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95132" y="38862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971332" y="5017532"/>
            <a:ext cx="3459555" cy="1207532"/>
            <a:chOff x="971332" y="5017532"/>
            <a:chExt cx="3459555" cy="1207532"/>
          </a:xfrm>
        </p:grpSpPr>
        <p:sp>
          <p:nvSpPr>
            <p:cNvPr id="62" name="Freeform 61"/>
            <p:cNvSpPr/>
            <p:nvPr/>
          </p:nvSpPr>
          <p:spPr>
            <a:xfrm>
              <a:off x="1485900" y="5779532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971332" y="5017532"/>
              <a:ext cx="3459555" cy="1207532"/>
              <a:chOff x="971332" y="5017532"/>
              <a:chExt cx="3459555" cy="1207532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1524000" y="5017532"/>
                <a:ext cx="2590800" cy="1066800"/>
                <a:chOff x="1676400" y="4796501"/>
                <a:chExt cx="2590800" cy="1066800"/>
              </a:xfrm>
            </p:grpSpPr>
            <p:pic>
              <p:nvPicPr>
                <p:cNvPr id="4" name="Picture 3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2743200" y="4796501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26"/>
                <p:cNvPicPr/>
                <p:nvPr/>
              </p:nvPicPr>
              <p:blipFill>
                <a:blip r:embed="rId6"/>
                <a:srcRect l="16058" r="29748"/>
                <a:stretch>
                  <a:fillRect/>
                </a:stretch>
              </p:blipFill>
              <p:spPr bwMode="auto">
                <a:xfrm>
                  <a:off x="1676400" y="4796501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6" name="TextBox 35"/>
              <p:cNvSpPr txBox="1"/>
              <p:nvPr/>
            </p:nvSpPr>
            <p:spPr>
              <a:xfrm>
                <a:off x="4038600" y="5105400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107382" y="5017532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990600" y="54102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71332" y="5855732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863619" y="1037883"/>
            <a:ext cx="3508361" cy="1207532"/>
            <a:chOff x="802582" y="1066800"/>
            <a:chExt cx="3508361" cy="1207532"/>
          </a:xfrm>
        </p:grpSpPr>
        <p:sp>
          <p:nvSpPr>
            <p:cNvPr id="60" name="Freeform 59"/>
            <p:cNvSpPr/>
            <p:nvPr/>
          </p:nvSpPr>
          <p:spPr>
            <a:xfrm>
              <a:off x="1257300" y="1892300"/>
              <a:ext cx="1104900" cy="285750"/>
            </a:xfrm>
            <a:custGeom>
              <a:avLst/>
              <a:gdLst>
                <a:gd name="connsiteX0" fmla="*/ 1104900 w 1104900"/>
                <a:gd name="connsiteY0" fmla="*/ 0 h 285750"/>
                <a:gd name="connsiteX1" fmla="*/ 546100 w 1104900"/>
                <a:gd name="connsiteY1" fmla="*/ 241300 h 285750"/>
                <a:gd name="connsiteX2" fmla="*/ 12700 w 1104900"/>
                <a:gd name="connsiteY2" fmla="*/ 266700 h 285750"/>
                <a:gd name="connsiteX3" fmla="*/ 12700 w 1104900"/>
                <a:gd name="connsiteY3" fmla="*/ 266700 h 285750"/>
                <a:gd name="connsiteX4" fmla="*/ 12700 w 1104900"/>
                <a:gd name="connsiteY4" fmla="*/ 266700 h 285750"/>
                <a:gd name="connsiteX5" fmla="*/ 0 w 1104900"/>
                <a:gd name="connsiteY5" fmla="*/ 25400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4900" h="285750">
                  <a:moveTo>
                    <a:pt x="1104900" y="0"/>
                  </a:moveTo>
                  <a:cubicBezTo>
                    <a:pt x="916516" y="98425"/>
                    <a:pt x="728133" y="196850"/>
                    <a:pt x="546100" y="241300"/>
                  </a:cubicBezTo>
                  <a:cubicBezTo>
                    <a:pt x="364067" y="285750"/>
                    <a:pt x="12700" y="266700"/>
                    <a:pt x="12700" y="266700"/>
                  </a:cubicBezTo>
                  <a:lnTo>
                    <a:pt x="12700" y="266700"/>
                  </a:lnTo>
                  <a:lnTo>
                    <a:pt x="12700" y="266700"/>
                  </a:lnTo>
                  <a:lnTo>
                    <a:pt x="0" y="25400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802582" y="1066800"/>
              <a:ext cx="3508361" cy="1207532"/>
              <a:chOff x="802582" y="1066800"/>
              <a:chExt cx="3508361" cy="120753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95400" y="1066800"/>
                <a:ext cx="2590800" cy="1143000"/>
                <a:chOff x="1143000" y="1219200"/>
                <a:chExt cx="2590800" cy="1143000"/>
              </a:xfrm>
            </p:grpSpPr>
            <p:pic>
              <p:nvPicPr>
                <p:cNvPr id="21" name="Picture 20"/>
                <p:cNvPicPr/>
                <p:nvPr/>
              </p:nvPicPr>
              <p:blipFill>
                <a:blip r:embed="rId5"/>
                <a:srcRect l="16216" t="-33938" r="10811" b="-22176"/>
                <a:stretch>
                  <a:fillRect/>
                </a:stretch>
              </p:blipFill>
              <p:spPr bwMode="auto">
                <a:xfrm>
                  <a:off x="2209800" y="1295400"/>
                  <a:ext cx="152400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25"/>
                <p:cNvPicPr/>
                <p:nvPr/>
              </p:nvPicPr>
              <p:blipFill>
                <a:blip r:embed="rId5"/>
                <a:srcRect l="16216" t="-27582" r="29054" b="-14365"/>
                <a:stretch>
                  <a:fillRect/>
                </a:stretch>
              </p:blipFill>
              <p:spPr bwMode="auto">
                <a:xfrm>
                  <a:off x="1143000" y="1219200"/>
                  <a:ext cx="1143000" cy="85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4" name="TextBox 33"/>
              <p:cNvSpPr txBox="1"/>
              <p:nvPr/>
            </p:nvSpPr>
            <p:spPr>
              <a:xfrm>
                <a:off x="3918656" y="1411069"/>
                <a:ext cx="3922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802582" y="11430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38200" y="1905000"/>
                <a:ext cx="492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ON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18932" y="1447800"/>
                <a:ext cx="552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b="1" cap="none" spc="0" dirty="0" smtClean="0">
                    <a:ln w="1905"/>
                    <a:solidFill>
                      <a:srgbClr val="0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OFF</a:t>
                </a:r>
                <a:endParaRPr lang="en-GB" b="1" cap="none" spc="0" dirty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sp>
        <p:nvSpPr>
          <p:cNvPr id="82" name="Oval Callout 81"/>
          <p:cNvSpPr/>
          <p:nvPr/>
        </p:nvSpPr>
        <p:spPr>
          <a:xfrm>
            <a:off x="4430887" y="5269468"/>
            <a:ext cx="2655713" cy="814864"/>
          </a:xfrm>
          <a:prstGeom prst="wedgeEllipseCallout">
            <a:avLst>
              <a:gd name="adj1" fmla="val 68281"/>
              <a:gd name="adj2" fmla="val 447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The output is ON or OFF ?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110595" y="-86618"/>
            <a:ext cx="80334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 Answers</a:t>
            </a:r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en-GB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Remember on = 1, off =0</a:t>
            </a:r>
            <a:endParaRPr lang="en-GB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95790" y="11339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3445836" y="13276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2489766" y="29392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6785407" y="9587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2605717" y="50175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3705852" y="32170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7013514" y="4409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7889182" y="27906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96" name="TextBox 95"/>
          <p:cNvSpPr txBox="1"/>
          <p:nvPr/>
        </p:nvSpPr>
        <p:spPr>
          <a:xfrm>
            <a:off x="3705852" y="52071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97" name="TextBox 96"/>
          <p:cNvSpPr txBox="1"/>
          <p:nvPr/>
        </p:nvSpPr>
        <p:spPr>
          <a:xfrm>
            <a:off x="8004114" y="43204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98" name="TextBox 97"/>
          <p:cNvSpPr txBox="1"/>
          <p:nvPr/>
        </p:nvSpPr>
        <p:spPr>
          <a:xfrm>
            <a:off x="6931208" y="2787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99" name="TextBox 98"/>
          <p:cNvSpPr txBox="1"/>
          <p:nvPr/>
        </p:nvSpPr>
        <p:spPr>
          <a:xfrm>
            <a:off x="7917568" y="12046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14037" y="116050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195389" y="274729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303511" y="434103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82716" y="288871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01029" y="469213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24746" y="311912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910807" y="337700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88502" y="141553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96085" y="540927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38286" y="388758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68875" y="58340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6722" y="187024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29787" y="502149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62656" y="1138579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62636" y="177145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58972" y="2167414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S=(A^B)^C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911776" y="4328263"/>
            <a:ext cx="115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S=(</a:t>
            </a:r>
            <a:r>
              <a:rPr lang="en-GB" b="1" dirty="0" err="1" smtClean="0">
                <a:solidFill>
                  <a:srgbClr val="FF0000"/>
                </a:solidFill>
              </a:rPr>
              <a:t>AvB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  <a:r>
              <a:rPr lang="en-GB" b="1" dirty="0" err="1" smtClean="0">
                <a:solidFill>
                  <a:srgbClr val="FF0000"/>
                </a:solidFill>
              </a:rPr>
              <a:t>vC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096925" y="6168802"/>
            <a:ext cx="116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S=(</a:t>
            </a:r>
            <a:r>
              <a:rPr lang="en-GB" b="1" dirty="0" err="1" smtClean="0">
                <a:solidFill>
                  <a:srgbClr val="FF0000"/>
                </a:solidFill>
              </a:rPr>
              <a:t>AvB</a:t>
            </a:r>
            <a:r>
              <a:rPr lang="en-GB" b="1" dirty="0" smtClean="0">
                <a:solidFill>
                  <a:srgbClr val="FF0000"/>
                </a:solidFill>
              </a:rPr>
              <a:t>)^C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346539" y="2035189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S=¬A^B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194139" y="377315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S=¬(A^B)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835688" y="5215061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S=¬(A^B)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48"/>
          <p:cNvSpPr/>
          <p:nvPr/>
        </p:nvSpPr>
        <p:spPr>
          <a:xfrm>
            <a:off x="8382000" y="2895600"/>
            <a:ext cx="266700" cy="0"/>
          </a:xfrm>
          <a:custGeom>
            <a:avLst/>
            <a:gdLst>
              <a:gd name="connsiteX0" fmla="*/ 0 w 266700"/>
              <a:gd name="connsiteY0" fmla="*/ 0 h 0"/>
              <a:gd name="connsiteX1" fmla="*/ 266700 w 266700"/>
              <a:gd name="connsiteY1" fmla="*/ 0 h 0"/>
              <a:gd name="connsiteX2" fmla="*/ 266700 w 266700"/>
              <a:gd name="connsiteY2" fmla="*/ 0 h 0"/>
              <a:gd name="connsiteX3" fmla="*/ 266700 w 266700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00">
                <a:moveTo>
                  <a:pt x="0" y="0"/>
                </a:moveTo>
                <a:lnTo>
                  <a:pt x="266700" y="0"/>
                </a:lnTo>
                <a:lnTo>
                  <a:pt x="266700" y="0"/>
                </a:lnTo>
                <a:lnTo>
                  <a:pt x="2667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235700" y="633509"/>
            <a:ext cx="533400" cy="533400"/>
          </a:xfrm>
          <a:prstGeom prst="ellipse">
            <a:avLst/>
          </a:prstGeom>
          <a:solidFill>
            <a:srgbClr val="3366FF"/>
          </a:solidFill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77142" y="4138380"/>
            <a:ext cx="82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1186165" y="3738283"/>
            <a:ext cx="2376355" cy="869073"/>
            <a:chOff x="762000" y="2613825"/>
            <a:chExt cx="4525656" cy="2643975"/>
          </a:xfrm>
        </p:grpSpPr>
        <p:grpSp>
          <p:nvGrpSpPr>
            <p:cNvPr id="29" name="Group 28"/>
            <p:cNvGrpSpPr/>
            <p:nvPr/>
          </p:nvGrpSpPr>
          <p:grpSpPr>
            <a:xfrm>
              <a:off x="762000" y="3870164"/>
              <a:ext cx="2438400" cy="1387636"/>
              <a:chOff x="647700" y="3316410"/>
              <a:chExt cx="2438400" cy="138763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028700" y="3316410"/>
                <a:ext cx="2057400" cy="1387636"/>
                <a:chOff x="1295400" y="4688010"/>
                <a:chExt cx="2057400" cy="1387636"/>
              </a:xfrm>
            </p:grpSpPr>
            <p:pic>
              <p:nvPicPr>
                <p:cNvPr id="7" name="Picture 6"/>
                <p:cNvPicPr/>
                <p:nvPr/>
              </p:nvPicPr>
              <p:blipFill>
                <a:blip r:embed="rId3"/>
                <a:srcRect l="32635" t="-27582" r="29054" b="-14365"/>
                <a:stretch>
                  <a:fillRect/>
                </a:stretch>
              </p:blipFill>
              <p:spPr bwMode="auto">
                <a:xfrm>
                  <a:off x="1295400" y="4688010"/>
                  <a:ext cx="800100" cy="13876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10"/>
                <p:cNvPicPr/>
                <p:nvPr/>
              </p:nvPicPr>
              <p:blipFill>
                <a:blip r:embed="rId4"/>
                <a:srcRect l="16216" r="10811"/>
                <a:stretch>
                  <a:fillRect/>
                </a:stretch>
              </p:blipFill>
              <p:spPr bwMode="auto">
                <a:xfrm>
                  <a:off x="2031434" y="4876800"/>
                  <a:ext cx="1321366" cy="11226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cxnSp>
            <p:nvCxnSpPr>
              <p:cNvPr id="25" name="Straight Connector 24"/>
              <p:cNvCxnSpPr/>
              <p:nvPr/>
            </p:nvCxnSpPr>
            <p:spPr>
              <a:xfrm rot="10800000" flipH="1" flipV="1">
                <a:off x="647700" y="3810000"/>
                <a:ext cx="381000" cy="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784429" y="2613825"/>
              <a:ext cx="4503227" cy="2262975"/>
              <a:chOff x="784429" y="2613825"/>
              <a:chExt cx="4503227" cy="2262975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4895369" y="2613825"/>
                <a:ext cx="392287" cy="646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Chalkboard"/>
                    <a:cs typeface="Chalkboard"/>
                  </a:rPr>
                  <a:t>?</a:t>
                </a:r>
                <a:endParaRPr lang="en-US" sz="3600" b="1" dirty="0">
                  <a:latin typeface="Chalkboard"/>
                  <a:cs typeface="Chalkboard"/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10800000" flipH="1" flipV="1">
                <a:off x="784429" y="4876798"/>
                <a:ext cx="381000" cy="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oup 96"/>
          <p:cNvGrpSpPr/>
          <p:nvPr/>
        </p:nvGrpSpPr>
        <p:grpSpPr>
          <a:xfrm>
            <a:off x="3962400" y="685800"/>
            <a:ext cx="4964287" cy="4876800"/>
            <a:chOff x="3962400" y="838200"/>
            <a:chExt cx="4964287" cy="4876800"/>
          </a:xfrm>
        </p:grpSpPr>
        <p:grpSp>
          <p:nvGrpSpPr>
            <p:cNvPr id="48" name="Group 47"/>
            <p:cNvGrpSpPr/>
            <p:nvPr/>
          </p:nvGrpSpPr>
          <p:grpSpPr>
            <a:xfrm>
              <a:off x="4572000" y="838200"/>
              <a:ext cx="3835400" cy="4764210"/>
              <a:chOff x="4965700" y="637523"/>
              <a:chExt cx="3835400" cy="4764210"/>
            </a:xfrm>
          </p:grpSpPr>
          <p:pic>
            <p:nvPicPr>
              <p:cNvPr id="8" name="Picture 7"/>
              <p:cNvPicPr/>
              <p:nvPr/>
            </p:nvPicPr>
            <p:blipFill>
              <a:blip r:embed="rId3"/>
              <a:srcRect l="16216" t="-27582" r="29054" b="-14365"/>
              <a:stretch>
                <a:fillRect/>
              </a:stretch>
            </p:blipFill>
            <p:spPr bwMode="auto">
              <a:xfrm>
                <a:off x="4995236" y="637523"/>
                <a:ext cx="1143000" cy="85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7" name="Group 46"/>
              <p:cNvGrpSpPr/>
              <p:nvPr/>
            </p:nvGrpSpPr>
            <p:grpSpPr>
              <a:xfrm>
                <a:off x="4965700" y="1104900"/>
                <a:ext cx="3835400" cy="4056346"/>
                <a:chOff x="4965700" y="1104900"/>
                <a:chExt cx="3835400" cy="4056346"/>
              </a:xfrm>
            </p:grpSpPr>
            <p:pic>
              <p:nvPicPr>
                <p:cNvPr id="4" name="Picture 3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5071436" y="2590798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" name="Picture 4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6591300" y="1551921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9"/>
                <p:cNvPicPr/>
                <p:nvPr/>
              </p:nvPicPr>
              <p:blipFill>
                <a:blip r:embed="rId3"/>
                <a:srcRect l="16216" t="-27582" r="29054" b="-14365"/>
                <a:stretch>
                  <a:fillRect/>
                </a:stretch>
              </p:blipFill>
              <p:spPr bwMode="auto">
                <a:xfrm>
                  <a:off x="7658100" y="2369766"/>
                  <a:ext cx="1143000" cy="85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32" name="Group 31"/>
                <p:cNvGrpSpPr/>
                <p:nvPr/>
              </p:nvGrpSpPr>
              <p:grpSpPr>
                <a:xfrm>
                  <a:off x="5257800" y="4038600"/>
                  <a:ext cx="2083366" cy="1122646"/>
                  <a:chOff x="6146234" y="4287554"/>
                  <a:chExt cx="2083366" cy="1122646"/>
                </a:xfrm>
              </p:grpSpPr>
              <p:pic>
                <p:nvPicPr>
                  <p:cNvPr id="9" name="Picture 8"/>
                  <p:cNvPicPr/>
                  <p:nvPr/>
                </p:nvPicPr>
                <p:blipFill>
                  <a:blip r:embed="rId3"/>
                  <a:srcRect l="16216" t="-27582" r="29054" b="-14365"/>
                  <a:stretch>
                    <a:fillRect/>
                  </a:stretch>
                </p:blipFill>
                <p:spPr bwMode="auto">
                  <a:xfrm>
                    <a:off x="7086600" y="4523723"/>
                    <a:ext cx="1143000" cy="85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2" name="Picture 11"/>
                  <p:cNvPicPr/>
                  <p:nvPr/>
                </p:nvPicPr>
                <p:blipFill>
                  <a:blip r:embed="rId4"/>
                  <a:srcRect l="16216" r="10811"/>
                  <a:stretch>
                    <a:fillRect/>
                  </a:stretch>
                </p:blipFill>
                <p:spPr bwMode="auto">
                  <a:xfrm>
                    <a:off x="6146234" y="4287554"/>
                    <a:ext cx="1321366" cy="11226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pic>
              <p:nvPicPr>
                <p:cNvPr id="13" name="Picture 12"/>
                <p:cNvPicPr/>
                <p:nvPr/>
              </p:nvPicPr>
              <p:blipFill>
                <a:blip r:embed="rId4"/>
                <a:srcRect l="16216" r="29078"/>
                <a:stretch>
                  <a:fillRect/>
                </a:stretch>
              </p:blipFill>
              <p:spPr bwMode="auto">
                <a:xfrm>
                  <a:off x="6096000" y="3228320"/>
                  <a:ext cx="990600" cy="9778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" name="Picture 13"/>
                <p:cNvPicPr/>
                <p:nvPr/>
              </p:nvPicPr>
              <p:blipFill>
                <a:blip r:embed="rId4"/>
                <a:srcRect l="16216" r="32439"/>
                <a:stretch>
                  <a:fillRect/>
                </a:stretch>
              </p:blipFill>
              <p:spPr bwMode="auto">
                <a:xfrm>
                  <a:off x="5334000" y="1524000"/>
                  <a:ext cx="804236" cy="8940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3" name="Freeform 32"/>
                <p:cNvSpPr/>
                <p:nvPr/>
              </p:nvSpPr>
              <p:spPr>
                <a:xfrm>
                  <a:off x="6121400" y="1104900"/>
                  <a:ext cx="508000" cy="635000"/>
                </a:xfrm>
                <a:custGeom>
                  <a:avLst/>
                  <a:gdLst>
                    <a:gd name="connsiteX0" fmla="*/ 0 w 508000"/>
                    <a:gd name="connsiteY0" fmla="*/ 0 h 635000"/>
                    <a:gd name="connsiteX1" fmla="*/ 279400 w 508000"/>
                    <a:gd name="connsiteY1" fmla="*/ 190500 h 635000"/>
                    <a:gd name="connsiteX2" fmla="*/ 495300 w 508000"/>
                    <a:gd name="connsiteY2" fmla="*/ 635000 h 635000"/>
                    <a:gd name="connsiteX3" fmla="*/ 495300 w 508000"/>
                    <a:gd name="connsiteY3" fmla="*/ 635000 h 635000"/>
                    <a:gd name="connsiteX4" fmla="*/ 508000 w 508000"/>
                    <a:gd name="connsiteY4" fmla="*/ 622300 h 63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8000" h="635000">
                      <a:moveTo>
                        <a:pt x="0" y="0"/>
                      </a:moveTo>
                      <a:cubicBezTo>
                        <a:pt x="98425" y="42333"/>
                        <a:pt x="196850" y="84667"/>
                        <a:pt x="279400" y="190500"/>
                      </a:cubicBezTo>
                      <a:cubicBezTo>
                        <a:pt x="361950" y="296333"/>
                        <a:pt x="495300" y="635000"/>
                        <a:pt x="495300" y="635000"/>
                      </a:cubicBezTo>
                      <a:lnTo>
                        <a:pt x="495300" y="635000"/>
                      </a:lnTo>
                      <a:lnTo>
                        <a:pt x="508000" y="62230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6134100" y="2120900"/>
                  <a:ext cx="482600" cy="850900"/>
                </a:xfrm>
                <a:custGeom>
                  <a:avLst/>
                  <a:gdLst>
                    <a:gd name="connsiteX0" fmla="*/ 0 w 482600"/>
                    <a:gd name="connsiteY0" fmla="*/ 850900 h 850900"/>
                    <a:gd name="connsiteX1" fmla="*/ 165100 w 482600"/>
                    <a:gd name="connsiteY1" fmla="*/ 520700 h 850900"/>
                    <a:gd name="connsiteX2" fmla="*/ 165100 w 482600"/>
                    <a:gd name="connsiteY2" fmla="*/ 152400 h 850900"/>
                    <a:gd name="connsiteX3" fmla="*/ 482600 w 482600"/>
                    <a:gd name="connsiteY3" fmla="*/ 0 h 850900"/>
                    <a:gd name="connsiteX4" fmla="*/ 482600 w 482600"/>
                    <a:gd name="connsiteY4" fmla="*/ 0 h 850900"/>
                    <a:gd name="connsiteX5" fmla="*/ 482600 w 482600"/>
                    <a:gd name="connsiteY5" fmla="*/ 0 h 850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2600" h="850900">
                      <a:moveTo>
                        <a:pt x="0" y="850900"/>
                      </a:moveTo>
                      <a:cubicBezTo>
                        <a:pt x="68791" y="744008"/>
                        <a:pt x="137583" y="637117"/>
                        <a:pt x="165100" y="520700"/>
                      </a:cubicBezTo>
                      <a:cubicBezTo>
                        <a:pt x="192617" y="404283"/>
                        <a:pt x="112183" y="239183"/>
                        <a:pt x="165100" y="152400"/>
                      </a:cubicBezTo>
                      <a:cubicBezTo>
                        <a:pt x="218017" y="65617"/>
                        <a:pt x="482600" y="0"/>
                        <a:pt x="482600" y="0"/>
                      </a:cubicBezTo>
                      <a:lnTo>
                        <a:pt x="482600" y="0"/>
                      </a:lnTo>
                      <a:lnTo>
                        <a:pt x="482600" y="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7607300" y="1930400"/>
                  <a:ext cx="192617" cy="736600"/>
                </a:xfrm>
                <a:custGeom>
                  <a:avLst/>
                  <a:gdLst>
                    <a:gd name="connsiteX0" fmla="*/ 50800 w 192617"/>
                    <a:gd name="connsiteY0" fmla="*/ 0 h 736600"/>
                    <a:gd name="connsiteX1" fmla="*/ 190500 w 192617"/>
                    <a:gd name="connsiteY1" fmla="*/ 241300 h 736600"/>
                    <a:gd name="connsiteX2" fmla="*/ 63500 w 192617"/>
                    <a:gd name="connsiteY2" fmla="*/ 482600 h 736600"/>
                    <a:gd name="connsiteX3" fmla="*/ 0 w 192617"/>
                    <a:gd name="connsiteY3" fmla="*/ 685800 h 736600"/>
                    <a:gd name="connsiteX4" fmla="*/ 63500 w 192617"/>
                    <a:gd name="connsiteY4" fmla="*/ 736600 h 736600"/>
                    <a:gd name="connsiteX5" fmla="*/ 63500 w 192617"/>
                    <a:gd name="connsiteY5" fmla="*/ 736600 h 736600"/>
                    <a:gd name="connsiteX6" fmla="*/ 63500 w 192617"/>
                    <a:gd name="connsiteY6" fmla="*/ 723900 h 736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2617" h="736600">
                      <a:moveTo>
                        <a:pt x="50800" y="0"/>
                      </a:moveTo>
                      <a:cubicBezTo>
                        <a:pt x="119591" y="80433"/>
                        <a:pt x="188383" y="160867"/>
                        <a:pt x="190500" y="241300"/>
                      </a:cubicBezTo>
                      <a:cubicBezTo>
                        <a:pt x="192617" y="321733"/>
                        <a:pt x="95250" y="408517"/>
                        <a:pt x="63500" y="482600"/>
                      </a:cubicBezTo>
                      <a:cubicBezTo>
                        <a:pt x="31750" y="556683"/>
                        <a:pt x="0" y="643467"/>
                        <a:pt x="0" y="685800"/>
                      </a:cubicBezTo>
                      <a:cubicBezTo>
                        <a:pt x="0" y="728133"/>
                        <a:pt x="63500" y="736600"/>
                        <a:pt x="63500" y="736600"/>
                      </a:cubicBezTo>
                      <a:lnTo>
                        <a:pt x="63500" y="736600"/>
                      </a:lnTo>
                      <a:lnTo>
                        <a:pt x="63500" y="72390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6096000" y="1979612"/>
                  <a:ext cx="872164" cy="1588"/>
                </a:xfrm>
                <a:prstGeom prst="line">
                  <a:avLst/>
                </a:pr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Freeform 41"/>
                <p:cNvSpPr/>
                <p:nvPr/>
              </p:nvSpPr>
              <p:spPr>
                <a:xfrm>
                  <a:off x="7315200" y="2956983"/>
                  <a:ext cx="429683" cy="1767417"/>
                </a:xfrm>
                <a:custGeom>
                  <a:avLst/>
                  <a:gdLst>
                    <a:gd name="connsiteX0" fmla="*/ 0 w 429683"/>
                    <a:gd name="connsiteY0" fmla="*/ 1767417 h 1767417"/>
                    <a:gd name="connsiteX1" fmla="*/ 368300 w 429683"/>
                    <a:gd name="connsiteY1" fmla="*/ 1653117 h 1767417"/>
                    <a:gd name="connsiteX2" fmla="*/ 368300 w 429683"/>
                    <a:gd name="connsiteY2" fmla="*/ 1145117 h 1767417"/>
                    <a:gd name="connsiteX3" fmla="*/ 368300 w 429683"/>
                    <a:gd name="connsiteY3" fmla="*/ 1119717 h 1767417"/>
                    <a:gd name="connsiteX4" fmla="*/ 228600 w 429683"/>
                    <a:gd name="connsiteY4" fmla="*/ 357717 h 1767417"/>
                    <a:gd name="connsiteX5" fmla="*/ 355600 w 429683"/>
                    <a:gd name="connsiteY5" fmla="*/ 52917 h 1767417"/>
                    <a:gd name="connsiteX6" fmla="*/ 355600 w 429683"/>
                    <a:gd name="connsiteY6" fmla="*/ 40217 h 1767417"/>
                    <a:gd name="connsiteX7" fmla="*/ 368300 w 429683"/>
                    <a:gd name="connsiteY7" fmla="*/ 52917 h 1767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29683" h="1767417">
                      <a:moveTo>
                        <a:pt x="0" y="1767417"/>
                      </a:moveTo>
                      <a:cubicBezTo>
                        <a:pt x="153458" y="1762125"/>
                        <a:pt x="306917" y="1756834"/>
                        <a:pt x="368300" y="1653117"/>
                      </a:cubicBezTo>
                      <a:cubicBezTo>
                        <a:pt x="429683" y="1549400"/>
                        <a:pt x="368300" y="1145117"/>
                        <a:pt x="368300" y="1145117"/>
                      </a:cubicBezTo>
                      <a:cubicBezTo>
                        <a:pt x="368300" y="1056217"/>
                        <a:pt x="391583" y="1250950"/>
                        <a:pt x="368300" y="1119717"/>
                      </a:cubicBezTo>
                      <a:cubicBezTo>
                        <a:pt x="345017" y="988484"/>
                        <a:pt x="230717" y="535517"/>
                        <a:pt x="228600" y="357717"/>
                      </a:cubicBezTo>
                      <a:cubicBezTo>
                        <a:pt x="226483" y="179917"/>
                        <a:pt x="334433" y="105834"/>
                        <a:pt x="355600" y="52917"/>
                      </a:cubicBezTo>
                      <a:cubicBezTo>
                        <a:pt x="376767" y="0"/>
                        <a:pt x="353483" y="40217"/>
                        <a:pt x="355600" y="40217"/>
                      </a:cubicBezTo>
                      <a:cubicBezTo>
                        <a:pt x="357717" y="40217"/>
                        <a:pt x="363008" y="46567"/>
                        <a:pt x="368300" y="52917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7061200" y="2844800"/>
                  <a:ext cx="952500" cy="850900"/>
                </a:xfrm>
                <a:custGeom>
                  <a:avLst/>
                  <a:gdLst>
                    <a:gd name="connsiteX0" fmla="*/ 0 w 952500"/>
                    <a:gd name="connsiteY0" fmla="*/ 850900 h 850900"/>
                    <a:gd name="connsiteX1" fmla="*/ 165100 w 952500"/>
                    <a:gd name="connsiteY1" fmla="*/ 571500 h 850900"/>
                    <a:gd name="connsiteX2" fmla="*/ 139700 w 952500"/>
                    <a:gd name="connsiteY2" fmla="*/ 127000 h 850900"/>
                    <a:gd name="connsiteX3" fmla="*/ 952500 w 952500"/>
                    <a:gd name="connsiteY3" fmla="*/ 0 h 850900"/>
                    <a:gd name="connsiteX4" fmla="*/ 952500 w 952500"/>
                    <a:gd name="connsiteY4" fmla="*/ 0 h 850900"/>
                    <a:gd name="connsiteX5" fmla="*/ 952500 w 952500"/>
                    <a:gd name="connsiteY5" fmla="*/ 0 h 850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52500" h="850900">
                      <a:moveTo>
                        <a:pt x="0" y="850900"/>
                      </a:moveTo>
                      <a:cubicBezTo>
                        <a:pt x="70908" y="771525"/>
                        <a:pt x="141817" y="692150"/>
                        <a:pt x="165100" y="571500"/>
                      </a:cubicBezTo>
                      <a:cubicBezTo>
                        <a:pt x="188383" y="450850"/>
                        <a:pt x="8467" y="222250"/>
                        <a:pt x="139700" y="127000"/>
                      </a:cubicBezTo>
                      <a:cubicBezTo>
                        <a:pt x="270933" y="31750"/>
                        <a:pt x="952500" y="0"/>
                        <a:pt x="952500" y="0"/>
                      </a:cubicBezTo>
                      <a:lnTo>
                        <a:pt x="952500" y="0"/>
                      </a:lnTo>
                      <a:lnTo>
                        <a:pt x="95250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>
                  <a:off x="4965700" y="1968500"/>
                  <a:ext cx="381000" cy="0"/>
                </a:xfrm>
                <a:custGeom>
                  <a:avLst/>
                  <a:gdLst>
                    <a:gd name="connsiteX0" fmla="*/ 381000 w 381000"/>
                    <a:gd name="connsiteY0" fmla="*/ 0 h 0"/>
                    <a:gd name="connsiteX1" fmla="*/ 0 w 381000"/>
                    <a:gd name="connsiteY1" fmla="*/ 0 h 0"/>
                    <a:gd name="connsiteX2" fmla="*/ 0 w 381000"/>
                    <a:gd name="connsiteY2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>
                      <a:moveTo>
                        <a:pt x="38100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>
                  <a:off x="5067300" y="3708400"/>
                  <a:ext cx="1054100" cy="0"/>
                </a:xfrm>
                <a:custGeom>
                  <a:avLst/>
                  <a:gdLst>
                    <a:gd name="connsiteX0" fmla="*/ 1054100 w 1054100"/>
                    <a:gd name="connsiteY0" fmla="*/ 0 h 0"/>
                    <a:gd name="connsiteX1" fmla="*/ 0 w 1054100"/>
                    <a:gd name="connsiteY1" fmla="*/ 0 h 0"/>
                    <a:gd name="connsiteX2" fmla="*/ 0 w 1054100"/>
                    <a:gd name="connsiteY2" fmla="*/ 0 h 0"/>
                    <a:gd name="connsiteX3" fmla="*/ 0 w 1054100"/>
                    <a:gd name="connsiteY3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54100">
                      <a:moveTo>
                        <a:pt x="105410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Freeform 45"/>
              <p:cNvSpPr/>
              <p:nvPr/>
            </p:nvSpPr>
            <p:spPr>
              <a:xfrm>
                <a:off x="5181600" y="4902200"/>
                <a:ext cx="1028700" cy="499533"/>
              </a:xfrm>
              <a:custGeom>
                <a:avLst/>
                <a:gdLst>
                  <a:gd name="connsiteX0" fmla="*/ 1028700 w 1028700"/>
                  <a:gd name="connsiteY0" fmla="*/ 0 h 499533"/>
                  <a:gd name="connsiteX1" fmla="*/ 749300 w 1028700"/>
                  <a:gd name="connsiteY1" fmla="*/ 190500 h 499533"/>
                  <a:gd name="connsiteX2" fmla="*/ 381000 w 1028700"/>
                  <a:gd name="connsiteY2" fmla="*/ 457200 h 499533"/>
                  <a:gd name="connsiteX3" fmla="*/ 0 w 1028700"/>
                  <a:gd name="connsiteY3" fmla="*/ 444500 h 499533"/>
                  <a:gd name="connsiteX4" fmla="*/ 0 w 1028700"/>
                  <a:gd name="connsiteY4" fmla="*/ 444500 h 499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8700" h="499533">
                    <a:moveTo>
                      <a:pt x="1028700" y="0"/>
                    </a:moveTo>
                    <a:cubicBezTo>
                      <a:pt x="942975" y="57150"/>
                      <a:pt x="857250" y="114300"/>
                      <a:pt x="749300" y="190500"/>
                    </a:cubicBezTo>
                    <a:cubicBezTo>
                      <a:pt x="641350" y="266700"/>
                      <a:pt x="505883" y="414867"/>
                      <a:pt x="381000" y="457200"/>
                    </a:cubicBezTo>
                    <a:cubicBezTo>
                      <a:pt x="256117" y="499533"/>
                      <a:pt x="0" y="444500"/>
                      <a:pt x="0" y="444500"/>
                    </a:cubicBezTo>
                    <a:lnTo>
                      <a:pt x="0" y="444500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8534400" y="2706469"/>
              <a:ext cx="3922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latin typeface="Chalkboard"/>
                  <a:cs typeface="Chalkboard"/>
                </a:rPr>
                <a:t>?</a:t>
              </a:r>
              <a:endParaRPr lang="en-US" sz="3600" b="1" dirty="0">
                <a:latin typeface="Chalkboard"/>
                <a:cs typeface="Chalkboard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155382" y="990600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 flipH="1">
              <a:off x="3962400" y="2033600"/>
              <a:ext cx="762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231582" y="3168134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343400" y="5345668"/>
              <a:ext cx="4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ON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95532" y="12954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171732" y="2827865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171732" y="37338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343400" y="4595336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6" name="Rectangle 85"/>
          <p:cNvSpPr/>
          <p:nvPr/>
        </p:nvSpPr>
        <p:spPr>
          <a:xfrm>
            <a:off x="623173" y="3276597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542266" y="2753377"/>
            <a:ext cx="1924268" cy="1295398"/>
            <a:chOff x="437932" y="304800"/>
            <a:chExt cx="1924268" cy="1295398"/>
          </a:xfrm>
        </p:grpSpPr>
        <p:grpSp>
          <p:nvGrpSpPr>
            <p:cNvPr id="63" name="Group 62"/>
            <p:cNvGrpSpPr/>
            <p:nvPr/>
          </p:nvGrpSpPr>
          <p:grpSpPr>
            <a:xfrm>
              <a:off x="457200" y="304800"/>
              <a:ext cx="1905000" cy="1295398"/>
              <a:chOff x="457200" y="685800"/>
              <a:chExt cx="1905000" cy="1295398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914400" y="1219197"/>
                <a:ext cx="1447800" cy="762001"/>
                <a:chOff x="914400" y="1219197"/>
                <a:chExt cx="1447800" cy="762001"/>
              </a:xfrm>
            </p:grpSpPr>
            <p:pic>
              <p:nvPicPr>
                <p:cNvPr id="3" name="Picture 2"/>
                <p:cNvPicPr/>
                <p:nvPr/>
              </p:nvPicPr>
              <p:blipFill>
                <a:blip r:embed="rId5"/>
                <a:srcRect l="16058" r="29748"/>
                <a:stretch>
                  <a:fillRect/>
                </a:stretch>
              </p:blipFill>
              <p:spPr bwMode="auto">
                <a:xfrm>
                  <a:off x="914400" y="1219197"/>
                  <a:ext cx="1066800" cy="762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20" name="Straight Connector 19"/>
                <p:cNvCxnSpPr/>
                <p:nvPr/>
              </p:nvCxnSpPr>
              <p:spPr>
                <a:xfrm rot="10800000" flipH="1" flipV="1">
                  <a:off x="1981200" y="1600201"/>
                  <a:ext cx="381000" cy="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Oval 54"/>
              <p:cNvSpPr/>
              <p:nvPr/>
            </p:nvSpPr>
            <p:spPr>
              <a:xfrm>
                <a:off x="457200" y="685800"/>
                <a:ext cx="533400" cy="533400"/>
              </a:xfrm>
              <a:prstGeom prst="ellipse">
                <a:avLst/>
              </a:prstGeom>
              <a:solidFill>
                <a:srgbClr val="3366FF"/>
              </a:solidFill>
              <a:ln w="127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sp>
          <p:nvSpPr>
            <p:cNvPr id="87" name="Rectangle 86"/>
            <p:cNvSpPr/>
            <p:nvPr/>
          </p:nvSpPr>
          <p:spPr>
            <a:xfrm>
              <a:off x="437932" y="1219200"/>
              <a:ext cx="5526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b="1" cap="none" spc="0" dirty="0" smtClean="0">
                  <a:ln w="1905"/>
                  <a:solidFill>
                    <a:srgbClr val="0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OFF</a:t>
              </a:r>
              <a:endParaRPr lang="en-GB" b="1" cap="none" spc="0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620937" y="4379298"/>
            <a:ext cx="68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cap="none" spc="0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OFF</a:t>
            </a:r>
            <a:endParaRPr lang="en-GB" b="1" cap="none" spc="0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9" name="Picture 88"/>
          <p:cNvPicPr/>
          <p:nvPr/>
        </p:nvPicPr>
        <p:blipFill>
          <a:blip r:embed="rId3"/>
          <a:srcRect l="32635" t="-27582" r="29054" b="-14365"/>
          <a:stretch>
            <a:fillRect/>
          </a:stretch>
        </p:blipFill>
        <p:spPr bwMode="auto">
          <a:xfrm>
            <a:off x="2470540" y="3318527"/>
            <a:ext cx="800100" cy="138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6" name="Group 95"/>
          <p:cNvGrpSpPr/>
          <p:nvPr/>
        </p:nvGrpSpPr>
        <p:grpSpPr>
          <a:xfrm>
            <a:off x="4787900" y="5550932"/>
            <a:ext cx="4171290" cy="1307068"/>
            <a:chOff x="4430887" y="5257800"/>
            <a:chExt cx="4528303" cy="1600200"/>
          </a:xfrm>
        </p:grpSpPr>
        <p:pic>
          <p:nvPicPr>
            <p:cNvPr id="94" name="Picture 93"/>
            <p:cNvPicPr/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315200" y="5257800"/>
              <a:ext cx="1643990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" name="Oval Callout 94"/>
            <p:cNvSpPr/>
            <p:nvPr/>
          </p:nvSpPr>
          <p:spPr>
            <a:xfrm>
              <a:off x="4430887" y="5269468"/>
              <a:ext cx="2655713" cy="814864"/>
            </a:xfrm>
            <a:prstGeom prst="wedgeEllipseCallout">
              <a:avLst>
                <a:gd name="adj1" fmla="val 68281"/>
                <a:gd name="adj2" fmla="val 4475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</a:rPr>
                <a:t>The output is ON or OFF ?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90" name="Rectangle 89"/>
          <p:cNvSpPr/>
          <p:nvPr/>
        </p:nvSpPr>
        <p:spPr>
          <a:xfrm>
            <a:off x="1110595" y="-150340"/>
            <a:ext cx="59816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 2</a:t>
            </a:r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en-GB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Remember on = 1, off =0</a:t>
            </a:r>
            <a:endParaRPr lang="en-GB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1534" y="5080678"/>
            <a:ext cx="2138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S=</a:t>
            </a:r>
            <a:r>
              <a:rPr lang="en-GB" b="1" dirty="0">
                <a:solidFill>
                  <a:srgbClr val="FF0000"/>
                </a:solidFill>
              </a:rPr>
              <a:t>(</a:t>
            </a:r>
            <a:r>
              <a:rPr lang="en-GB" b="1" dirty="0" err="1">
                <a:solidFill>
                  <a:srgbClr val="FF0000"/>
                </a:solidFill>
              </a:rPr>
              <a:t>AvB</a:t>
            </a:r>
            <a:r>
              <a:rPr lang="en-GB" b="1" dirty="0" smtClean="0">
                <a:solidFill>
                  <a:srgbClr val="FF0000"/>
                </a:solidFill>
              </a:rPr>
              <a:t>) ^ ¬(C^D)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1952" y="367791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63057" y="328677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4841" y="41462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8892" y="437929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</TotalTime>
  <Words>691</Words>
  <Application>Microsoft Office PowerPoint</Application>
  <PresentationFormat>On-screen Show (4:3)</PresentationFormat>
  <Paragraphs>215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Chalkboard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Truth Tables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Anikina</dc:creator>
  <cp:lastModifiedBy>Jon Whight</cp:lastModifiedBy>
  <cp:revision>166</cp:revision>
  <cp:lastPrinted>2013-02-01T13:02:47Z</cp:lastPrinted>
  <dcterms:created xsi:type="dcterms:W3CDTF">2011-10-17T17:49:42Z</dcterms:created>
  <dcterms:modified xsi:type="dcterms:W3CDTF">2020-12-02T09:01:45Z</dcterms:modified>
</cp:coreProperties>
</file>