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 varScale="1">
        <p:scale>
          <a:sx n="70" d="100"/>
          <a:sy n="70" d="100"/>
        </p:scale>
        <p:origin x="4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4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11E81-5001-448F-ACD2-98CC131DE013}" type="datetimeFigureOut">
              <a:rPr lang="en-GB" smtClean="0"/>
              <a:t>02/12/20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E50FA-78F3-49D2-9BB7-86119EB4D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428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4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BD97D-0119-4F06-8C61-36DA9559F149}" type="datetimeFigureOut">
              <a:rPr lang="en-GB" smtClean="0"/>
              <a:pPr/>
              <a:t>02/12/20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Binary Logic 1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Regulated by the processor’s clock, pulses of electricity move along the internal wiring of the computer carrying data.</a:t>
            </a:r>
          </a:p>
          <a:p>
            <a:r>
              <a:rPr lang="en-GB" dirty="0" smtClean="0"/>
              <a:t>The presence of a pulse can be represented by a 1, and the absence 0.</a:t>
            </a:r>
          </a:p>
          <a:p>
            <a:r>
              <a:rPr lang="en-GB" dirty="0" smtClean="0"/>
              <a:t>Inside the processor there are specialised circuits called </a:t>
            </a:r>
            <a:r>
              <a:rPr lang="en-GB" b="1" i="1" dirty="0" smtClean="0"/>
              <a:t>logic gates </a:t>
            </a:r>
            <a:r>
              <a:rPr lang="en-GB" dirty="0" smtClean="0"/>
              <a:t>that are used to manipulate/process some of these pulses.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Notation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517" y="1772816"/>
            <a:ext cx="8229600" cy="990601"/>
          </a:xfrm>
        </p:spPr>
        <p:txBody>
          <a:bodyPr>
            <a:noAutofit/>
          </a:bodyPr>
          <a:lstStyle/>
          <a:p>
            <a:r>
              <a:rPr lang="en-GB" sz="2800" dirty="0" smtClean="0"/>
              <a:t>In an exam, the symbols: ¬, ^ and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˅, </a:t>
            </a:r>
            <a:r>
              <a:rPr lang="en-GB" sz="2800" dirty="0"/>
              <a:t>will be </a:t>
            </a:r>
            <a:r>
              <a:rPr lang="en-GB" sz="2800" dirty="0" smtClean="0"/>
              <a:t>used for NOT, AND </a:t>
            </a:r>
            <a:r>
              <a:rPr lang="en-GB" sz="2800" dirty="0" err="1" smtClean="0"/>
              <a:t>and</a:t>
            </a:r>
            <a:r>
              <a:rPr lang="en-GB" sz="2800" dirty="0" smtClean="0"/>
              <a:t> OR.</a:t>
            </a:r>
          </a:p>
          <a:p>
            <a:endParaRPr lang="en-GB" sz="2800" dirty="0"/>
          </a:p>
          <a:p>
            <a:r>
              <a:rPr lang="en-GB" sz="2800" dirty="0" smtClean="0"/>
              <a:t>So, the following are the same:</a:t>
            </a:r>
          </a:p>
          <a:p>
            <a:pPr marL="0" indent="0">
              <a:buNone/>
            </a:pPr>
            <a:r>
              <a:rPr lang="en-GB" sz="2800" dirty="0" smtClean="0"/>
              <a:t>Q = P AND R		</a:t>
            </a:r>
            <a:r>
              <a:rPr lang="en-GB" sz="2400" dirty="0"/>
              <a:t>is the same as</a:t>
            </a:r>
            <a:r>
              <a:rPr lang="en-GB" sz="2800" dirty="0" smtClean="0"/>
              <a:t>		Q = P ^ R</a:t>
            </a:r>
          </a:p>
          <a:p>
            <a:pPr marL="0" indent="0">
              <a:buNone/>
            </a:pPr>
            <a:r>
              <a:rPr lang="en-GB" sz="2800" dirty="0" smtClean="0"/>
              <a:t>Q = NOT(P OR R)	</a:t>
            </a:r>
            <a:r>
              <a:rPr lang="en-GB" sz="2800" dirty="0"/>
              <a:t> </a:t>
            </a:r>
            <a:r>
              <a:rPr lang="en-GB" sz="2400" dirty="0"/>
              <a:t>is the same as </a:t>
            </a:r>
            <a:r>
              <a:rPr lang="en-GB" sz="2800" dirty="0" smtClean="0"/>
              <a:t>	Q = ¬ (P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˅ </a:t>
            </a:r>
            <a:r>
              <a:rPr lang="en-GB" sz="2800" dirty="0"/>
              <a:t>R)</a:t>
            </a:r>
          </a:p>
        </p:txBody>
      </p:sp>
    </p:spTree>
    <p:extLst>
      <p:ext uri="{BB962C8B-B14F-4D97-AF65-F5344CB8AC3E}">
        <p14:creationId xmlns:p14="http://schemas.microsoft.com/office/powerpoint/2010/main" val="329985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Binary Logic 2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number of wires can bring electric impulses into a logic gate – these are called </a:t>
            </a:r>
            <a:r>
              <a:rPr lang="en-GB" b="1" i="1" dirty="0" smtClean="0"/>
              <a:t>inputs</a:t>
            </a:r>
            <a:r>
              <a:rPr lang="en-GB" dirty="0" smtClean="0"/>
              <a:t>.</a:t>
            </a:r>
          </a:p>
          <a:p>
            <a:r>
              <a:rPr lang="en-GB" dirty="0" smtClean="0"/>
              <a:t>A single wire carries away the </a:t>
            </a:r>
            <a:r>
              <a:rPr lang="en-GB" b="1" i="1" dirty="0" smtClean="0"/>
              <a:t>output</a:t>
            </a:r>
            <a:r>
              <a:rPr lang="en-GB" dirty="0" smtClean="0"/>
              <a:t> of a logic gate.</a:t>
            </a:r>
          </a:p>
          <a:p>
            <a:r>
              <a:rPr lang="en-GB" dirty="0" smtClean="0"/>
              <a:t>The 3 most basic kinds of logic gate are called NOT, AND </a:t>
            </a:r>
            <a:r>
              <a:rPr lang="en-GB" dirty="0" err="1" smtClean="0"/>
              <a:t>and</a:t>
            </a:r>
            <a:r>
              <a:rPr lang="en-GB" dirty="0" smtClean="0"/>
              <a:t> OR.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Binary Logic 3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331236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 NOT gate (symbol  ¬) has one input and one output.  If there is a current on the input wire (1) then the output wire will carry no current (0). If there is no current on the input wire (0) then the gate will produce a current on the output wire (1).  This can be shown in a truth table: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87624" y="4437112"/>
          <a:ext cx="216024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Input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Output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7" name="Picture 1" descr="http://ts4.mm.bing.net/th?id=H.4781175677585623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077072"/>
            <a:ext cx="3384376" cy="17812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716016" y="551723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circuit diagrams, this is the symbol for a NOT gate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Binary Logic 4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2448271"/>
          </a:xfrm>
        </p:spPr>
        <p:txBody>
          <a:bodyPr>
            <a:normAutofit/>
          </a:bodyPr>
          <a:lstStyle/>
          <a:p>
            <a:r>
              <a:rPr lang="en-GB" dirty="0" smtClean="0"/>
              <a:t>An AND (symbol ^ ) gate has two inputs and one output.  Only a current arriving on both inputs produces an output.  This can be shown in truth table: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9592" y="3645024"/>
          <a:ext cx="2664297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099"/>
                <a:gridCol w="888099"/>
                <a:gridCol w="88809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Input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Input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Output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16016" y="551723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circuit diagrams, this is the symbol for an AND gate</a:t>
            </a:r>
            <a:endParaRPr lang="en-GB" dirty="0"/>
          </a:p>
        </p:txBody>
      </p:sp>
      <p:pic>
        <p:nvPicPr>
          <p:cNvPr id="3073" name="Picture 1" descr="http://www.circuitstoday.com/wp-content/uploads/2011/11/AND-GATE-Symb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861048"/>
            <a:ext cx="314675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Binary Logic 5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2448271"/>
          </a:xfrm>
        </p:spPr>
        <p:txBody>
          <a:bodyPr>
            <a:normAutofit/>
          </a:bodyPr>
          <a:lstStyle/>
          <a:p>
            <a:r>
              <a:rPr lang="en-GB" dirty="0" smtClean="0"/>
              <a:t>An OR gate </a:t>
            </a:r>
            <a:r>
              <a:rPr lang="en-GB" dirty="0"/>
              <a:t>(symbol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˅</a:t>
            </a:r>
            <a:r>
              <a:rPr lang="en-GB" dirty="0" smtClean="0"/>
              <a:t> </a:t>
            </a:r>
            <a:r>
              <a:rPr lang="en-GB" dirty="0"/>
              <a:t>) has </a:t>
            </a:r>
            <a:r>
              <a:rPr lang="en-GB" dirty="0" smtClean="0"/>
              <a:t>two inputs and one output.  A current arriving on either of the two inputs produces an output.  This can be shown in truth table: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1600" y="3573016"/>
          <a:ext cx="2664297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099"/>
                <a:gridCol w="888099"/>
                <a:gridCol w="88809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Input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Input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Output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76056" y="551723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circuit diagrams, this is the symbol for </a:t>
            </a:r>
            <a:r>
              <a:rPr lang="en-GB" smtClean="0"/>
              <a:t>a OR </a:t>
            </a:r>
            <a:r>
              <a:rPr lang="en-GB" dirty="0" smtClean="0"/>
              <a:t>gate</a:t>
            </a:r>
            <a:endParaRPr lang="en-GB" dirty="0"/>
          </a:p>
        </p:txBody>
      </p:sp>
      <p:pic>
        <p:nvPicPr>
          <p:cNvPr id="2050" name="Picture 2" descr="http://www.circuitstoday.com/wp-content/uploads/2011/11/OR-Gate-Symb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717032"/>
            <a:ext cx="3557195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Binary Logic 6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9"/>
            <a:ext cx="8229600" cy="2304255"/>
          </a:xfrm>
        </p:spPr>
        <p:txBody>
          <a:bodyPr/>
          <a:lstStyle/>
          <a:p>
            <a:r>
              <a:rPr lang="en-GB" dirty="0" smtClean="0"/>
              <a:t>The outputs from logic gates are recombined and fed into other logic </a:t>
            </a:r>
            <a:r>
              <a:rPr lang="en-GB" smtClean="0"/>
              <a:t>gates as new </a:t>
            </a:r>
            <a:r>
              <a:rPr lang="en-GB" dirty="0" smtClean="0"/>
              <a:t>inputs!</a:t>
            </a:r>
          </a:p>
          <a:p>
            <a:r>
              <a:rPr lang="en-GB" dirty="0" smtClean="0"/>
              <a:t>In this way, complex logical expressions can be created and processed.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915816" y="3645024"/>
            <a:ext cx="2880320" cy="1656184"/>
            <a:chOff x="1979712" y="4293096"/>
            <a:chExt cx="2880320" cy="1656184"/>
          </a:xfrm>
        </p:grpSpPr>
        <p:pic>
          <p:nvPicPr>
            <p:cNvPr id="6" name="Picture 2" descr="http://www.circuitstoday.com/wp-content/uploads/2011/11/OR-Gate-Symbol.jpg"/>
            <p:cNvPicPr>
              <a:picLocks noChangeAspect="1" noChangeArrowheads="1"/>
            </p:cNvPicPr>
            <p:nvPr/>
          </p:nvPicPr>
          <p:blipFill>
            <a:blip r:embed="rId2" cstate="print"/>
            <a:srcRect l="7017" t="19231" r="12281" b="15385"/>
            <a:stretch>
              <a:fillRect/>
            </a:stretch>
          </p:blipFill>
          <p:spPr bwMode="auto">
            <a:xfrm>
              <a:off x="3203848" y="4293096"/>
              <a:ext cx="1656184" cy="1656184"/>
            </a:xfrm>
            <a:prstGeom prst="rect">
              <a:avLst/>
            </a:prstGeom>
            <a:noFill/>
          </p:spPr>
        </p:pic>
        <p:pic>
          <p:nvPicPr>
            <p:cNvPr id="4" name="Picture 1" descr="http://www.circuitstoday.com/wp-content/uploads/2011/11/AND-GATE-Symbol.jpg"/>
            <p:cNvPicPr>
              <a:picLocks noChangeAspect="1" noChangeArrowheads="1"/>
            </p:cNvPicPr>
            <p:nvPr/>
          </p:nvPicPr>
          <p:blipFill>
            <a:blip r:embed="rId3" cstate="print"/>
            <a:srcRect l="7407" r="22222"/>
            <a:stretch>
              <a:fillRect/>
            </a:stretch>
          </p:blipFill>
          <p:spPr bwMode="auto">
            <a:xfrm>
              <a:off x="1979712" y="4293096"/>
              <a:ext cx="1368152" cy="871676"/>
            </a:xfrm>
            <a:prstGeom prst="rect">
              <a:avLst/>
            </a:prstGeom>
            <a:noFill/>
          </p:spPr>
        </p:pic>
        <p:pic>
          <p:nvPicPr>
            <p:cNvPr id="5" name="Picture 2" descr="http://www.circuitstoday.com/wp-content/uploads/2011/11/OR-Gate-Symbol.jpg"/>
            <p:cNvPicPr>
              <a:picLocks noChangeAspect="1" noChangeArrowheads="1"/>
            </p:cNvPicPr>
            <p:nvPr/>
          </p:nvPicPr>
          <p:blipFill>
            <a:blip r:embed="rId2" cstate="print"/>
            <a:srcRect l="18868" t="20000" r="20755" b="13333"/>
            <a:stretch>
              <a:fillRect/>
            </a:stretch>
          </p:blipFill>
          <p:spPr bwMode="auto">
            <a:xfrm>
              <a:off x="2195736" y="5085184"/>
              <a:ext cx="1152128" cy="720080"/>
            </a:xfrm>
            <a:prstGeom prst="rect">
              <a:avLst/>
            </a:prstGeom>
            <a:noFill/>
          </p:spPr>
        </p:pic>
      </p:grpSp>
      <p:sp>
        <p:nvSpPr>
          <p:cNvPr id="8" name="TextBox 7"/>
          <p:cNvSpPr txBox="1"/>
          <p:nvPr/>
        </p:nvSpPr>
        <p:spPr>
          <a:xfrm>
            <a:off x="323528" y="3717032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diagram shows an AND gate and an OR gate feeding into another OR gate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771800" y="378904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771800" y="443711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211960" y="443711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71800" y="414908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0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516216" y="4005064"/>
            <a:ext cx="1916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the inputs are as shown then the combined output will be 1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211960" y="371703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0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771800" y="479715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0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5940152" y="429309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</a:t>
            </a:r>
            <a:endParaRPr lang="en-GB" sz="14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552" y="5709449"/>
            <a:ext cx="8352928" cy="920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GB" sz="2000" dirty="0" smtClean="0"/>
              <a:t>Assuming the inputs are called A, B, C &amp; D (top to bottom).  The logical expression for this circuit is:</a:t>
            </a:r>
          </a:p>
          <a:p>
            <a:pPr marL="0" indent="0" algn="just">
              <a:buFont typeface="Arial" pitchFamily="34" charset="0"/>
              <a:buNone/>
            </a:pPr>
            <a:r>
              <a:rPr lang="en-GB" sz="2000" dirty="0" smtClean="0"/>
              <a:t>Output = (A AND B) OR (C OR D)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87128"/>
            <a:ext cx="381635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850106"/>
          </a:xfrm>
        </p:spPr>
        <p:txBody>
          <a:bodyPr/>
          <a:lstStyle/>
          <a:p>
            <a:r>
              <a:rPr lang="en-GB" dirty="0" smtClean="0"/>
              <a:t>Truth Tables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9062" y="1004714"/>
            <a:ext cx="4464570" cy="1704206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/>
              <a:t>The logical expression for this circuit is:</a:t>
            </a:r>
          </a:p>
          <a:p>
            <a:pPr marL="0" indent="0" algn="just">
              <a:buNone/>
            </a:pPr>
            <a:r>
              <a:rPr lang="en-GB" dirty="0" smtClean="0"/>
              <a:t>E= (A AND B) AND C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537628"/>
            <a:ext cx="100811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A:1</a:t>
            </a:r>
            <a:endParaRPr lang="en-GB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3" y="1988840"/>
            <a:ext cx="10081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B:0</a:t>
            </a:r>
            <a:endParaRPr lang="en-GB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46770" y="2473693"/>
            <a:ext cx="87359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C:1</a:t>
            </a:r>
            <a:endParaRPr lang="en-GB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31777" y="1484784"/>
            <a:ext cx="32399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D</a:t>
            </a:r>
            <a:endParaRPr lang="en-GB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51920" y="1969676"/>
            <a:ext cx="32399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E</a:t>
            </a:r>
            <a:endParaRPr lang="en-GB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959541"/>
              </p:ext>
            </p:extLst>
          </p:nvPr>
        </p:nvGraphicFramePr>
        <p:xfrm>
          <a:off x="396662" y="4581128"/>
          <a:ext cx="519407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815"/>
                <a:gridCol w="1038815"/>
                <a:gridCol w="1038815"/>
                <a:gridCol w="1038815"/>
                <a:gridCol w="10388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B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24128" y="3277684"/>
            <a:ext cx="31395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What would be the values at D and E?</a:t>
            </a:r>
          </a:p>
          <a:p>
            <a:endParaRPr lang="en-GB" sz="3200" b="1" dirty="0"/>
          </a:p>
          <a:p>
            <a:r>
              <a:rPr lang="en-GB" sz="3200" b="1" dirty="0" smtClean="0"/>
              <a:t>Use the table to help you</a:t>
            </a:r>
            <a:endParaRPr lang="en-GB" sz="3200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99592" y="3383445"/>
            <a:ext cx="4464570" cy="11292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GB" sz="2400" dirty="0" smtClean="0"/>
              <a:t>Sometimes it is easiest to draw a truth table to help track the values as 1 or 0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5928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5257800"/>
            <a:ext cx="164399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609600" y="986080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09600" y="2814880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85800" y="4643680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410200" y="4087318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6.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245666" y="947980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410200" y="2510080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5.</a:t>
            </a:r>
            <a:endParaRPr lang="en-US" dirty="0"/>
          </a:p>
        </p:txBody>
      </p:sp>
      <p:grpSp>
        <p:nvGrpSpPr>
          <p:cNvPr id="92" name="Group 91"/>
          <p:cNvGrpSpPr/>
          <p:nvPr/>
        </p:nvGrpSpPr>
        <p:grpSpPr>
          <a:xfrm>
            <a:off x="5450782" y="2891080"/>
            <a:ext cx="3247305" cy="1122646"/>
            <a:chOff x="5450782" y="2590800"/>
            <a:chExt cx="3247305" cy="1122646"/>
          </a:xfrm>
        </p:grpSpPr>
        <p:grpSp>
          <p:nvGrpSpPr>
            <p:cNvPr id="32" name="Group 31"/>
            <p:cNvGrpSpPr/>
            <p:nvPr/>
          </p:nvGrpSpPr>
          <p:grpSpPr>
            <a:xfrm>
              <a:off x="5867400" y="2590800"/>
              <a:ext cx="2388166" cy="1122646"/>
              <a:chOff x="6248400" y="2875246"/>
              <a:chExt cx="2388166" cy="1122646"/>
            </a:xfrm>
          </p:grpSpPr>
          <p:pic>
            <p:nvPicPr>
              <p:cNvPr id="16" name="Picture 15"/>
              <p:cNvPicPr/>
              <p:nvPr/>
            </p:nvPicPr>
            <p:blipFill>
              <a:blip r:embed="rId4"/>
              <a:srcRect l="16216" r="10811"/>
              <a:stretch>
                <a:fillRect/>
              </a:stretch>
            </p:blipFill>
            <p:spPr bwMode="auto">
              <a:xfrm>
                <a:off x="7315200" y="2875246"/>
                <a:ext cx="1321366" cy="11226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" name="Picture 22"/>
              <p:cNvPicPr/>
              <p:nvPr/>
            </p:nvPicPr>
            <p:blipFill>
              <a:blip r:embed="rId5"/>
              <a:srcRect l="16216" t="-27582" r="29054" b="-14365"/>
              <a:stretch>
                <a:fillRect/>
              </a:stretch>
            </p:blipFill>
            <p:spPr bwMode="auto">
              <a:xfrm>
                <a:off x="6248400" y="2971800"/>
                <a:ext cx="1143000" cy="85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8" name="TextBox 37"/>
            <p:cNvSpPr txBox="1"/>
            <p:nvPr/>
          </p:nvSpPr>
          <p:spPr>
            <a:xfrm>
              <a:off x="8305800" y="2801034"/>
              <a:ext cx="39228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latin typeface="Chalkboard"/>
                  <a:cs typeface="Chalkboard"/>
                </a:rPr>
                <a:t>?</a:t>
              </a:r>
              <a:endParaRPr lang="en-US" sz="3600" b="1" dirty="0">
                <a:latin typeface="Chalkboard"/>
                <a:cs typeface="Chalkboard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450782" y="3112532"/>
              <a:ext cx="4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450782" y="2743200"/>
              <a:ext cx="4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197950" y="1214680"/>
            <a:ext cx="3500137" cy="1219200"/>
            <a:chOff x="5197950" y="914400"/>
            <a:chExt cx="3500137" cy="1219200"/>
          </a:xfrm>
        </p:grpSpPr>
        <p:sp>
          <p:nvSpPr>
            <p:cNvPr id="59" name="Freeform 58"/>
            <p:cNvSpPr/>
            <p:nvPr/>
          </p:nvSpPr>
          <p:spPr>
            <a:xfrm>
              <a:off x="5689600" y="1739900"/>
              <a:ext cx="1104900" cy="285750"/>
            </a:xfrm>
            <a:custGeom>
              <a:avLst/>
              <a:gdLst>
                <a:gd name="connsiteX0" fmla="*/ 1104900 w 1104900"/>
                <a:gd name="connsiteY0" fmla="*/ 0 h 285750"/>
                <a:gd name="connsiteX1" fmla="*/ 546100 w 1104900"/>
                <a:gd name="connsiteY1" fmla="*/ 241300 h 285750"/>
                <a:gd name="connsiteX2" fmla="*/ 12700 w 1104900"/>
                <a:gd name="connsiteY2" fmla="*/ 266700 h 285750"/>
                <a:gd name="connsiteX3" fmla="*/ 12700 w 1104900"/>
                <a:gd name="connsiteY3" fmla="*/ 266700 h 285750"/>
                <a:gd name="connsiteX4" fmla="*/ 12700 w 1104900"/>
                <a:gd name="connsiteY4" fmla="*/ 266700 h 285750"/>
                <a:gd name="connsiteX5" fmla="*/ 0 w 1104900"/>
                <a:gd name="connsiteY5" fmla="*/ 25400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4900" h="285750">
                  <a:moveTo>
                    <a:pt x="1104900" y="0"/>
                  </a:moveTo>
                  <a:cubicBezTo>
                    <a:pt x="916516" y="98425"/>
                    <a:pt x="728133" y="196850"/>
                    <a:pt x="546100" y="241300"/>
                  </a:cubicBezTo>
                  <a:cubicBezTo>
                    <a:pt x="364067" y="285750"/>
                    <a:pt x="12700" y="266700"/>
                    <a:pt x="12700" y="266700"/>
                  </a:cubicBezTo>
                  <a:lnTo>
                    <a:pt x="12700" y="266700"/>
                  </a:lnTo>
                  <a:lnTo>
                    <a:pt x="12700" y="266700"/>
                  </a:lnTo>
                  <a:lnTo>
                    <a:pt x="0" y="25400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5197950" y="914400"/>
              <a:ext cx="3500137" cy="1219200"/>
              <a:chOff x="5197950" y="914400"/>
              <a:chExt cx="3500137" cy="1219200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5791200" y="914400"/>
                <a:ext cx="2514600" cy="1143000"/>
                <a:chOff x="5791200" y="1524000"/>
                <a:chExt cx="2514600" cy="1143000"/>
              </a:xfrm>
            </p:grpSpPr>
            <p:pic>
              <p:nvPicPr>
                <p:cNvPr id="17" name="Picture 16"/>
                <p:cNvPicPr/>
                <p:nvPr/>
              </p:nvPicPr>
              <p:blipFill>
                <a:blip r:embed="rId4"/>
                <a:srcRect l="16216" r="34662"/>
                <a:stretch>
                  <a:fillRect/>
                </a:stretch>
              </p:blipFill>
              <p:spPr bwMode="auto">
                <a:xfrm>
                  <a:off x="5791200" y="1524000"/>
                  <a:ext cx="1066800" cy="9144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" name="Picture 19"/>
                <p:cNvPicPr/>
                <p:nvPr/>
              </p:nvPicPr>
              <p:blipFill>
                <a:blip r:embed="rId5"/>
                <a:srcRect l="16216" t="-33938" r="10811" b="-22176"/>
                <a:stretch>
                  <a:fillRect/>
                </a:stretch>
              </p:blipFill>
              <p:spPr bwMode="auto">
                <a:xfrm>
                  <a:off x="6781800" y="1600200"/>
                  <a:ext cx="1524000" cy="10668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7" name="TextBox 36"/>
              <p:cNvSpPr txBox="1"/>
              <p:nvPr/>
            </p:nvSpPr>
            <p:spPr>
              <a:xfrm>
                <a:off x="8305800" y="1411069"/>
                <a:ext cx="3922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latin typeface="Chalkboard"/>
                    <a:cs typeface="Chalkboard"/>
                  </a:rPr>
                  <a:t>?</a:t>
                </a:r>
                <a:endParaRPr lang="en-US" sz="3600" b="1" dirty="0">
                  <a:latin typeface="Chalkboard"/>
                  <a:cs typeface="Chalkboard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5257800" y="1764268"/>
                <a:ext cx="492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ON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197950" y="1143000"/>
                <a:ext cx="552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</p:grpSp>
      <p:grpSp>
        <p:nvGrpSpPr>
          <p:cNvPr id="93" name="Group 92"/>
          <p:cNvGrpSpPr/>
          <p:nvPr/>
        </p:nvGrpSpPr>
        <p:grpSpPr>
          <a:xfrm>
            <a:off x="5467132" y="4491280"/>
            <a:ext cx="3307155" cy="1066800"/>
            <a:chOff x="5467132" y="4191000"/>
            <a:chExt cx="3307155" cy="1066800"/>
          </a:xfrm>
        </p:grpSpPr>
        <p:grpSp>
          <p:nvGrpSpPr>
            <p:cNvPr id="33" name="Group 32"/>
            <p:cNvGrpSpPr/>
            <p:nvPr/>
          </p:nvGrpSpPr>
          <p:grpSpPr>
            <a:xfrm>
              <a:off x="5943600" y="4191000"/>
              <a:ext cx="2438400" cy="1066800"/>
              <a:chOff x="6248400" y="4191000"/>
              <a:chExt cx="2438400" cy="1066800"/>
            </a:xfrm>
          </p:grpSpPr>
          <p:pic>
            <p:nvPicPr>
              <p:cNvPr id="3" name="Picture 2"/>
              <p:cNvPicPr/>
              <p:nvPr/>
            </p:nvPicPr>
            <p:blipFill>
              <a:blip r:embed="rId4"/>
              <a:srcRect l="16216" r="10811"/>
              <a:stretch>
                <a:fillRect/>
              </a:stretch>
            </p:blipFill>
            <p:spPr bwMode="auto">
              <a:xfrm>
                <a:off x="7315200" y="4191000"/>
                <a:ext cx="1371600" cy="1066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" name="Picture 24"/>
              <p:cNvPicPr/>
              <p:nvPr/>
            </p:nvPicPr>
            <p:blipFill>
              <a:blip r:embed="rId5"/>
              <a:srcRect l="16216" t="-27582" r="29054" b="-14365"/>
              <a:stretch>
                <a:fillRect/>
              </a:stretch>
            </p:blipFill>
            <p:spPr bwMode="auto">
              <a:xfrm>
                <a:off x="6248400" y="4246846"/>
                <a:ext cx="1143000" cy="85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9" name="TextBox 38"/>
            <p:cNvSpPr txBox="1"/>
            <p:nvPr/>
          </p:nvSpPr>
          <p:spPr>
            <a:xfrm>
              <a:off x="8382000" y="4320438"/>
              <a:ext cx="39228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latin typeface="Chalkboard"/>
                  <a:cs typeface="Chalkboard"/>
                </a:rPr>
                <a:t>?</a:t>
              </a:r>
              <a:endParaRPr lang="en-US" sz="3600" b="1" dirty="0">
                <a:latin typeface="Chalkboard"/>
                <a:cs typeface="Chalkboard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526982" y="4343400"/>
              <a:ext cx="4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467132" y="4648200"/>
              <a:ext cx="5526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OFF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895132" y="3195880"/>
            <a:ext cx="3535755" cy="1359932"/>
            <a:chOff x="895132" y="2895600"/>
            <a:chExt cx="3535755" cy="1359932"/>
          </a:xfrm>
        </p:grpSpPr>
        <p:sp>
          <p:nvSpPr>
            <p:cNvPr id="61" name="Freeform 60"/>
            <p:cNvSpPr/>
            <p:nvPr/>
          </p:nvSpPr>
          <p:spPr>
            <a:xfrm>
              <a:off x="1409700" y="3829050"/>
              <a:ext cx="1104900" cy="285750"/>
            </a:xfrm>
            <a:custGeom>
              <a:avLst/>
              <a:gdLst>
                <a:gd name="connsiteX0" fmla="*/ 1104900 w 1104900"/>
                <a:gd name="connsiteY0" fmla="*/ 0 h 285750"/>
                <a:gd name="connsiteX1" fmla="*/ 546100 w 1104900"/>
                <a:gd name="connsiteY1" fmla="*/ 241300 h 285750"/>
                <a:gd name="connsiteX2" fmla="*/ 12700 w 1104900"/>
                <a:gd name="connsiteY2" fmla="*/ 266700 h 285750"/>
                <a:gd name="connsiteX3" fmla="*/ 12700 w 1104900"/>
                <a:gd name="connsiteY3" fmla="*/ 266700 h 285750"/>
                <a:gd name="connsiteX4" fmla="*/ 12700 w 1104900"/>
                <a:gd name="connsiteY4" fmla="*/ 266700 h 285750"/>
                <a:gd name="connsiteX5" fmla="*/ 0 w 1104900"/>
                <a:gd name="connsiteY5" fmla="*/ 25400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4900" h="285750">
                  <a:moveTo>
                    <a:pt x="1104900" y="0"/>
                  </a:moveTo>
                  <a:cubicBezTo>
                    <a:pt x="916516" y="98425"/>
                    <a:pt x="728133" y="196850"/>
                    <a:pt x="546100" y="241300"/>
                  </a:cubicBezTo>
                  <a:cubicBezTo>
                    <a:pt x="364067" y="285750"/>
                    <a:pt x="12700" y="266700"/>
                    <a:pt x="12700" y="266700"/>
                  </a:cubicBezTo>
                  <a:lnTo>
                    <a:pt x="12700" y="266700"/>
                  </a:lnTo>
                  <a:lnTo>
                    <a:pt x="12700" y="266700"/>
                  </a:lnTo>
                  <a:lnTo>
                    <a:pt x="0" y="25400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95132" y="2895600"/>
              <a:ext cx="3535755" cy="1359932"/>
              <a:chOff x="895132" y="2895600"/>
              <a:chExt cx="3535755" cy="1359932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1524000" y="2971800"/>
                <a:ext cx="2514600" cy="1081938"/>
                <a:chOff x="1752600" y="3352800"/>
                <a:chExt cx="2514600" cy="1081938"/>
              </a:xfrm>
            </p:grpSpPr>
            <p:pic>
              <p:nvPicPr>
                <p:cNvPr id="5" name="Picture 4"/>
                <p:cNvPicPr/>
                <p:nvPr/>
              </p:nvPicPr>
              <p:blipFill>
                <a:blip r:embed="rId6"/>
                <a:srcRect l="16058" r="29748"/>
                <a:stretch>
                  <a:fillRect/>
                </a:stretch>
              </p:blipFill>
              <p:spPr bwMode="auto">
                <a:xfrm>
                  <a:off x="1752600" y="3352800"/>
                  <a:ext cx="1066800" cy="7620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" name="Picture 18"/>
                <p:cNvPicPr/>
                <p:nvPr/>
              </p:nvPicPr>
              <p:blipFill>
                <a:blip r:embed="rId6"/>
                <a:srcRect l="16058" r="11683"/>
                <a:stretch>
                  <a:fillRect/>
                </a:stretch>
              </p:blipFill>
              <p:spPr bwMode="auto">
                <a:xfrm>
                  <a:off x="2743200" y="3505200"/>
                  <a:ext cx="1524000" cy="9295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5" name="TextBox 34"/>
              <p:cNvSpPr txBox="1"/>
              <p:nvPr/>
            </p:nvSpPr>
            <p:spPr>
              <a:xfrm>
                <a:off x="4038600" y="3222742"/>
                <a:ext cx="3922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latin typeface="Chalkboard"/>
                    <a:cs typeface="Chalkboard"/>
                  </a:rPr>
                  <a:t>?</a:t>
                </a:r>
                <a:endParaRPr lang="en-US" sz="3600" b="1" dirty="0">
                  <a:latin typeface="Chalkboard"/>
                  <a:cs typeface="Chalkboard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107382" y="3352800"/>
                <a:ext cx="492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ON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1047532" y="2895600"/>
                <a:ext cx="552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895132" y="3886200"/>
                <a:ext cx="552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</p:grpSp>
      <p:grpSp>
        <p:nvGrpSpPr>
          <p:cNvPr id="95" name="Group 94"/>
          <p:cNvGrpSpPr/>
          <p:nvPr/>
        </p:nvGrpSpPr>
        <p:grpSpPr>
          <a:xfrm>
            <a:off x="971332" y="5317812"/>
            <a:ext cx="3459555" cy="1207532"/>
            <a:chOff x="971332" y="5017532"/>
            <a:chExt cx="3459555" cy="1207532"/>
          </a:xfrm>
        </p:grpSpPr>
        <p:sp>
          <p:nvSpPr>
            <p:cNvPr id="62" name="Freeform 61"/>
            <p:cNvSpPr/>
            <p:nvPr/>
          </p:nvSpPr>
          <p:spPr>
            <a:xfrm>
              <a:off x="1485900" y="5779532"/>
              <a:ext cx="1104900" cy="285750"/>
            </a:xfrm>
            <a:custGeom>
              <a:avLst/>
              <a:gdLst>
                <a:gd name="connsiteX0" fmla="*/ 1104900 w 1104900"/>
                <a:gd name="connsiteY0" fmla="*/ 0 h 285750"/>
                <a:gd name="connsiteX1" fmla="*/ 546100 w 1104900"/>
                <a:gd name="connsiteY1" fmla="*/ 241300 h 285750"/>
                <a:gd name="connsiteX2" fmla="*/ 12700 w 1104900"/>
                <a:gd name="connsiteY2" fmla="*/ 266700 h 285750"/>
                <a:gd name="connsiteX3" fmla="*/ 12700 w 1104900"/>
                <a:gd name="connsiteY3" fmla="*/ 266700 h 285750"/>
                <a:gd name="connsiteX4" fmla="*/ 12700 w 1104900"/>
                <a:gd name="connsiteY4" fmla="*/ 266700 h 285750"/>
                <a:gd name="connsiteX5" fmla="*/ 0 w 1104900"/>
                <a:gd name="connsiteY5" fmla="*/ 25400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4900" h="285750">
                  <a:moveTo>
                    <a:pt x="1104900" y="0"/>
                  </a:moveTo>
                  <a:cubicBezTo>
                    <a:pt x="916516" y="98425"/>
                    <a:pt x="728133" y="196850"/>
                    <a:pt x="546100" y="241300"/>
                  </a:cubicBezTo>
                  <a:cubicBezTo>
                    <a:pt x="364067" y="285750"/>
                    <a:pt x="12700" y="266700"/>
                    <a:pt x="12700" y="266700"/>
                  </a:cubicBezTo>
                  <a:lnTo>
                    <a:pt x="12700" y="266700"/>
                  </a:lnTo>
                  <a:lnTo>
                    <a:pt x="12700" y="266700"/>
                  </a:lnTo>
                  <a:lnTo>
                    <a:pt x="0" y="25400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971332" y="5017532"/>
              <a:ext cx="3459555" cy="1207532"/>
              <a:chOff x="971332" y="5017532"/>
              <a:chExt cx="3459555" cy="1207532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1524000" y="5017532"/>
                <a:ext cx="2590800" cy="1066800"/>
                <a:chOff x="1676400" y="4796501"/>
                <a:chExt cx="2590800" cy="1066800"/>
              </a:xfrm>
            </p:grpSpPr>
            <p:pic>
              <p:nvPicPr>
                <p:cNvPr id="4" name="Picture 3"/>
                <p:cNvPicPr/>
                <p:nvPr/>
              </p:nvPicPr>
              <p:blipFill>
                <a:blip r:embed="rId5"/>
                <a:srcRect l="16216" t="-33938" r="10811" b="-22176"/>
                <a:stretch>
                  <a:fillRect/>
                </a:stretch>
              </p:blipFill>
              <p:spPr bwMode="auto">
                <a:xfrm>
                  <a:off x="2743200" y="4796501"/>
                  <a:ext cx="1524000" cy="10668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26"/>
                <p:cNvPicPr/>
                <p:nvPr/>
              </p:nvPicPr>
              <p:blipFill>
                <a:blip r:embed="rId6"/>
                <a:srcRect l="16058" r="29748"/>
                <a:stretch>
                  <a:fillRect/>
                </a:stretch>
              </p:blipFill>
              <p:spPr bwMode="auto">
                <a:xfrm>
                  <a:off x="1676400" y="4796501"/>
                  <a:ext cx="1066800" cy="7620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6" name="TextBox 35"/>
              <p:cNvSpPr txBox="1"/>
              <p:nvPr/>
            </p:nvSpPr>
            <p:spPr>
              <a:xfrm>
                <a:off x="4038600" y="5105400"/>
                <a:ext cx="3922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latin typeface="Chalkboard"/>
                    <a:cs typeface="Chalkboard"/>
                  </a:rPr>
                  <a:t>?</a:t>
                </a:r>
                <a:endParaRPr lang="en-US" sz="3600" b="1" dirty="0">
                  <a:latin typeface="Chalkboard"/>
                  <a:cs typeface="Chalkboard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107382" y="5017532"/>
                <a:ext cx="492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ON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990600" y="5410200"/>
                <a:ext cx="552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971332" y="5855732"/>
                <a:ext cx="552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</p:grpSp>
      <p:grpSp>
        <p:nvGrpSpPr>
          <p:cNvPr id="90" name="Group 89"/>
          <p:cNvGrpSpPr/>
          <p:nvPr/>
        </p:nvGrpSpPr>
        <p:grpSpPr>
          <a:xfrm>
            <a:off x="802582" y="1367080"/>
            <a:ext cx="3508361" cy="1207532"/>
            <a:chOff x="802582" y="1066800"/>
            <a:chExt cx="3508361" cy="1207532"/>
          </a:xfrm>
        </p:grpSpPr>
        <p:sp>
          <p:nvSpPr>
            <p:cNvPr id="60" name="Freeform 59"/>
            <p:cNvSpPr/>
            <p:nvPr/>
          </p:nvSpPr>
          <p:spPr>
            <a:xfrm>
              <a:off x="1257300" y="1892300"/>
              <a:ext cx="1104900" cy="285750"/>
            </a:xfrm>
            <a:custGeom>
              <a:avLst/>
              <a:gdLst>
                <a:gd name="connsiteX0" fmla="*/ 1104900 w 1104900"/>
                <a:gd name="connsiteY0" fmla="*/ 0 h 285750"/>
                <a:gd name="connsiteX1" fmla="*/ 546100 w 1104900"/>
                <a:gd name="connsiteY1" fmla="*/ 241300 h 285750"/>
                <a:gd name="connsiteX2" fmla="*/ 12700 w 1104900"/>
                <a:gd name="connsiteY2" fmla="*/ 266700 h 285750"/>
                <a:gd name="connsiteX3" fmla="*/ 12700 w 1104900"/>
                <a:gd name="connsiteY3" fmla="*/ 266700 h 285750"/>
                <a:gd name="connsiteX4" fmla="*/ 12700 w 1104900"/>
                <a:gd name="connsiteY4" fmla="*/ 266700 h 285750"/>
                <a:gd name="connsiteX5" fmla="*/ 0 w 1104900"/>
                <a:gd name="connsiteY5" fmla="*/ 25400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4900" h="285750">
                  <a:moveTo>
                    <a:pt x="1104900" y="0"/>
                  </a:moveTo>
                  <a:cubicBezTo>
                    <a:pt x="916516" y="98425"/>
                    <a:pt x="728133" y="196850"/>
                    <a:pt x="546100" y="241300"/>
                  </a:cubicBezTo>
                  <a:cubicBezTo>
                    <a:pt x="364067" y="285750"/>
                    <a:pt x="12700" y="266700"/>
                    <a:pt x="12700" y="266700"/>
                  </a:cubicBezTo>
                  <a:lnTo>
                    <a:pt x="12700" y="266700"/>
                  </a:lnTo>
                  <a:lnTo>
                    <a:pt x="12700" y="266700"/>
                  </a:lnTo>
                  <a:lnTo>
                    <a:pt x="0" y="25400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802582" y="1066800"/>
              <a:ext cx="3508361" cy="1207532"/>
              <a:chOff x="802582" y="1066800"/>
              <a:chExt cx="3508361" cy="120753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95400" y="1066800"/>
                <a:ext cx="2590800" cy="1143000"/>
                <a:chOff x="1143000" y="1219200"/>
                <a:chExt cx="2590800" cy="1143000"/>
              </a:xfrm>
            </p:grpSpPr>
            <p:pic>
              <p:nvPicPr>
                <p:cNvPr id="21" name="Picture 20"/>
                <p:cNvPicPr/>
                <p:nvPr/>
              </p:nvPicPr>
              <p:blipFill>
                <a:blip r:embed="rId5"/>
                <a:srcRect l="16216" t="-33938" r="10811" b="-22176"/>
                <a:stretch>
                  <a:fillRect/>
                </a:stretch>
              </p:blipFill>
              <p:spPr bwMode="auto">
                <a:xfrm>
                  <a:off x="2209800" y="1295400"/>
                  <a:ext cx="1524000" cy="10668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25"/>
                <p:cNvPicPr/>
                <p:nvPr/>
              </p:nvPicPr>
              <p:blipFill>
                <a:blip r:embed="rId5"/>
                <a:srcRect l="16216" t="-27582" r="29054" b="-14365"/>
                <a:stretch>
                  <a:fillRect/>
                </a:stretch>
              </p:blipFill>
              <p:spPr bwMode="auto">
                <a:xfrm>
                  <a:off x="1143000" y="1219200"/>
                  <a:ext cx="1143000" cy="85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4" name="TextBox 33"/>
              <p:cNvSpPr txBox="1"/>
              <p:nvPr/>
            </p:nvSpPr>
            <p:spPr>
              <a:xfrm>
                <a:off x="3918656" y="1411069"/>
                <a:ext cx="3922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latin typeface="Chalkboard"/>
                    <a:cs typeface="Chalkboard"/>
                  </a:rPr>
                  <a:t>?</a:t>
                </a:r>
                <a:endParaRPr lang="en-US" sz="3600" b="1" dirty="0">
                  <a:latin typeface="Chalkboard"/>
                  <a:cs typeface="Chalkboard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802582" y="1143000"/>
                <a:ext cx="492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ON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38200" y="1905000"/>
                <a:ext cx="492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ON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18932" y="1447800"/>
                <a:ext cx="552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</p:grpSp>
      <p:sp>
        <p:nvSpPr>
          <p:cNvPr id="82" name="Oval Callout 81"/>
          <p:cNvSpPr/>
          <p:nvPr/>
        </p:nvSpPr>
        <p:spPr>
          <a:xfrm>
            <a:off x="4430887" y="5569748"/>
            <a:ext cx="2655713" cy="814864"/>
          </a:xfrm>
          <a:prstGeom prst="wedgeEllipseCallout">
            <a:avLst>
              <a:gd name="adj1" fmla="val 68281"/>
              <a:gd name="adj2" fmla="val 4475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</a:rPr>
              <a:t>Is the output ON or OFF ?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110595" y="-86618"/>
            <a:ext cx="598168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Test 1</a:t>
            </a:r>
            <a:r>
              <a:rPr lang="en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</a:t>
            </a:r>
            <a:r>
              <a:rPr lang="en-GB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Remember on = 1, off =0</a:t>
            </a:r>
            <a:endParaRPr lang="en-GB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889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48"/>
          <p:cNvSpPr/>
          <p:nvPr/>
        </p:nvSpPr>
        <p:spPr>
          <a:xfrm>
            <a:off x="8382000" y="2895600"/>
            <a:ext cx="266700" cy="0"/>
          </a:xfrm>
          <a:custGeom>
            <a:avLst/>
            <a:gdLst>
              <a:gd name="connsiteX0" fmla="*/ 0 w 266700"/>
              <a:gd name="connsiteY0" fmla="*/ 0 h 0"/>
              <a:gd name="connsiteX1" fmla="*/ 266700 w 266700"/>
              <a:gd name="connsiteY1" fmla="*/ 0 h 0"/>
              <a:gd name="connsiteX2" fmla="*/ 266700 w 266700"/>
              <a:gd name="connsiteY2" fmla="*/ 0 h 0"/>
              <a:gd name="connsiteX3" fmla="*/ 266700 w 266700"/>
              <a:gd name="connsiteY3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700">
                <a:moveTo>
                  <a:pt x="0" y="0"/>
                </a:moveTo>
                <a:lnTo>
                  <a:pt x="266700" y="0"/>
                </a:lnTo>
                <a:lnTo>
                  <a:pt x="266700" y="0"/>
                </a:lnTo>
                <a:lnTo>
                  <a:pt x="266700" y="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235700" y="633509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77142" y="4138380"/>
            <a:ext cx="820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cap="none" spc="0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</a:t>
            </a:r>
            <a:endParaRPr lang="en-GB" b="1" cap="none" spc="0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1186165" y="3738283"/>
            <a:ext cx="2376355" cy="869073"/>
            <a:chOff x="762000" y="2613825"/>
            <a:chExt cx="4525656" cy="2643975"/>
          </a:xfrm>
        </p:grpSpPr>
        <p:grpSp>
          <p:nvGrpSpPr>
            <p:cNvPr id="29" name="Group 28"/>
            <p:cNvGrpSpPr/>
            <p:nvPr/>
          </p:nvGrpSpPr>
          <p:grpSpPr>
            <a:xfrm>
              <a:off x="762000" y="3870164"/>
              <a:ext cx="2438400" cy="1387636"/>
              <a:chOff x="647700" y="3316410"/>
              <a:chExt cx="2438400" cy="1387636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1028700" y="3316410"/>
                <a:ext cx="2057400" cy="1387636"/>
                <a:chOff x="1295400" y="4688010"/>
                <a:chExt cx="2057400" cy="1387636"/>
              </a:xfrm>
            </p:grpSpPr>
            <p:pic>
              <p:nvPicPr>
                <p:cNvPr id="7" name="Picture 6"/>
                <p:cNvPicPr/>
                <p:nvPr/>
              </p:nvPicPr>
              <p:blipFill>
                <a:blip r:embed="rId3"/>
                <a:srcRect l="32635" t="-27582" r="29054" b="-14365"/>
                <a:stretch>
                  <a:fillRect/>
                </a:stretch>
              </p:blipFill>
              <p:spPr bwMode="auto">
                <a:xfrm>
                  <a:off x="1295400" y="4688010"/>
                  <a:ext cx="800100" cy="13876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" name="Picture 10"/>
                <p:cNvPicPr/>
                <p:nvPr/>
              </p:nvPicPr>
              <p:blipFill>
                <a:blip r:embed="rId4"/>
                <a:srcRect l="16216" r="10811"/>
                <a:stretch>
                  <a:fillRect/>
                </a:stretch>
              </p:blipFill>
              <p:spPr bwMode="auto">
                <a:xfrm>
                  <a:off x="2031434" y="4876800"/>
                  <a:ext cx="1321366" cy="11226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cxnSp>
            <p:nvCxnSpPr>
              <p:cNvPr id="25" name="Straight Connector 24"/>
              <p:cNvCxnSpPr/>
              <p:nvPr/>
            </p:nvCxnSpPr>
            <p:spPr>
              <a:xfrm rot="10800000" flipH="1" flipV="1">
                <a:off x="647700" y="3810000"/>
                <a:ext cx="381000" cy="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/>
            <p:cNvGrpSpPr/>
            <p:nvPr/>
          </p:nvGrpSpPr>
          <p:grpSpPr>
            <a:xfrm>
              <a:off x="784429" y="2613825"/>
              <a:ext cx="4503227" cy="2262975"/>
              <a:chOff x="784429" y="2613825"/>
              <a:chExt cx="4503227" cy="2262975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4895369" y="2613825"/>
                <a:ext cx="392287" cy="646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latin typeface="Chalkboard"/>
                    <a:cs typeface="Chalkboard"/>
                  </a:rPr>
                  <a:t>?</a:t>
                </a:r>
                <a:endParaRPr lang="en-US" sz="3600" b="1" dirty="0">
                  <a:latin typeface="Chalkboard"/>
                  <a:cs typeface="Chalkboard"/>
                </a:endParaRP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rot="10800000" flipH="1" flipV="1">
                <a:off x="784429" y="4876798"/>
                <a:ext cx="381000" cy="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7" name="Group 96"/>
          <p:cNvGrpSpPr/>
          <p:nvPr/>
        </p:nvGrpSpPr>
        <p:grpSpPr>
          <a:xfrm>
            <a:off x="3962400" y="685800"/>
            <a:ext cx="4964287" cy="4876800"/>
            <a:chOff x="3962400" y="838200"/>
            <a:chExt cx="4964287" cy="4876800"/>
          </a:xfrm>
        </p:grpSpPr>
        <p:grpSp>
          <p:nvGrpSpPr>
            <p:cNvPr id="48" name="Group 47"/>
            <p:cNvGrpSpPr/>
            <p:nvPr/>
          </p:nvGrpSpPr>
          <p:grpSpPr>
            <a:xfrm>
              <a:off x="4572000" y="838200"/>
              <a:ext cx="3835400" cy="4764210"/>
              <a:chOff x="4965700" y="637523"/>
              <a:chExt cx="3835400" cy="4764210"/>
            </a:xfrm>
          </p:grpSpPr>
          <p:pic>
            <p:nvPicPr>
              <p:cNvPr id="8" name="Picture 7"/>
              <p:cNvPicPr/>
              <p:nvPr/>
            </p:nvPicPr>
            <p:blipFill>
              <a:blip r:embed="rId3"/>
              <a:srcRect l="16216" t="-27582" r="29054" b="-14365"/>
              <a:stretch>
                <a:fillRect/>
              </a:stretch>
            </p:blipFill>
            <p:spPr bwMode="auto">
              <a:xfrm>
                <a:off x="4995236" y="637523"/>
                <a:ext cx="1143000" cy="85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47" name="Group 46"/>
              <p:cNvGrpSpPr/>
              <p:nvPr/>
            </p:nvGrpSpPr>
            <p:grpSpPr>
              <a:xfrm>
                <a:off x="4965700" y="1104900"/>
                <a:ext cx="3835400" cy="4056346"/>
                <a:chOff x="4965700" y="1104900"/>
                <a:chExt cx="3835400" cy="4056346"/>
              </a:xfrm>
            </p:grpSpPr>
            <p:pic>
              <p:nvPicPr>
                <p:cNvPr id="4" name="Picture 3"/>
                <p:cNvPicPr/>
                <p:nvPr/>
              </p:nvPicPr>
              <p:blipFill>
                <a:blip r:embed="rId5"/>
                <a:srcRect l="16058" r="29748"/>
                <a:stretch>
                  <a:fillRect/>
                </a:stretch>
              </p:blipFill>
              <p:spPr bwMode="auto">
                <a:xfrm>
                  <a:off x="5071436" y="2590798"/>
                  <a:ext cx="1066800" cy="7620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" name="Picture 4"/>
                <p:cNvPicPr/>
                <p:nvPr/>
              </p:nvPicPr>
              <p:blipFill>
                <a:blip r:embed="rId5"/>
                <a:srcRect l="16058" r="29748"/>
                <a:stretch>
                  <a:fillRect/>
                </a:stretch>
              </p:blipFill>
              <p:spPr bwMode="auto">
                <a:xfrm>
                  <a:off x="6591300" y="1551921"/>
                  <a:ext cx="1066800" cy="7620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" name="Picture 9"/>
                <p:cNvPicPr/>
                <p:nvPr/>
              </p:nvPicPr>
              <p:blipFill>
                <a:blip r:embed="rId3"/>
                <a:srcRect l="16216" t="-27582" r="29054" b="-14365"/>
                <a:stretch>
                  <a:fillRect/>
                </a:stretch>
              </p:blipFill>
              <p:spPr bwMode="auto">
                <a:xfrm>
                  <a:off x="7658100" y="2369766"/>
                  <a:ext cx="1143000" cy="85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32" name="Group 31"/>
                <p:cNvGrpSpPr/>
                <p:nvPr/>
              </p:nvGrpSpPr>
              <p:grpSpPr>
                <a:xfrm>
                  <a:off x="5257800" y="4038600"/>
                  <a:ext cx="2083366" cy="1122646"/>
                  <a:chOff x="6146234" y="4287554"/>
                  <a:chExt cx="2083366" cy="1122646"/>
                </a:xfrm>
              </p:grpSpPr>
              <p:pic>
                <p:nvPicPr>
                  <p:cNvPr id="9" name="Picture 8"/>
                  <p:cNvPicPr/>
                  <p:nvPr/>
                </p:nvPicPr>
                <p:blipFill>
                  <a:blip r:embed="rId3"/>
                  <a:srcRect l="16216" t="-27582" r="29054" b="-14365"/>
                  <a:stretch>
                    <a:fillRect/>
                  </a:stretch>
                </p:blipFill>
                <p:spPr bwMode="auto">
                  <a:xfrm>
                    <a:off x="7086600" y="4523723"/>
                    <a:ext cx="1143000" cy="85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pic>
                <p:nvPicPr>
                  <p:cNvPr id="12" name="Picture 11"/>
                  <p:cNvPicPr/>
                  <p:nvPr/>
                </p:nvPicPr>
                <p:blipFill>
                  <a:blip r:embed="rId4"/>
                  <a:srcRect l="16216" r="10811"/>
                  <a:stretch>
                    <a:fillRect/>
                  </a:stretch>
                </p:blipFill>
                <p:spPr bwMode="auto">
                  <a:xfrm>
                    <a:off x="6146234" y="4287554"/>
                    <a:ext cx="1321366" cy="11226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  <p:pic>
              <p:nvPicPr>
                <p:cNvPr id="13" name="Picture 12"/>
                <p:cNvPicPr/>
                <p:nvPr/>
              </p:nvPicPr>
              <p:blipFill>
                <a:blip r:embed="rId4"/>
                <a:srcRect l="16216" r="29078"/>
                <a:stretch>
                  <a:fillRect/>
                </a:stretch>
              </p:blipFill>
              <p:spPr bwMode="auto">
                <a:xfrm>
                  <a:off x="6096000" y="3228320"/>
                  <a:ext cx="990600" cy="9778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4" name="Picture 13"/>
                <p:cNvPicPr/>
                <p:nvPr/>
              </p:nvPicPr>
              <p:blipFill>
                <a:blip r:embed="rId4"/>
                <a:srcRect l="16216" r="32439"/>
                <a:stretch>
                  <a:fillRect/>
                </a:stretch>
              </p:blipFill>
              <p:spPr bwMode="auto">
                <a:xfrm>
                  <a:off x="5334000" y="1524000"/>
                  <a:ext cx="804236" cy="8940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3" name="Freeform 32"/>
                <p:cNvSpPr/>
                <p:nvPr/>
              </p:nvSpPr>
              <p:spPr>
                <a:xfrm>
                  <a:off x="6121400" y="1104900"/>
                  <a:ext cx="508000" cy="635000"/>
                </a:xfrm>
                <a:custGeom>
                  <a:avLst/>
                  <a:gdLst>
                    <a:gd name="connsiteX0" fmla="*/ 0 w 508000"/>
                    <a:gd name="connsiteY0" fmla="*/ 0 h 635000"/>
                    <a:gd name="connsiteX1" fmla="*/ 279400 w 508000"/>
                    <a:gd name="connsiteY1" fmla="*/ 190500 h 635000"/>
                    <a:gd name="connsiteX2" fmla="*/ 495300 w 508000"/>
                    <a:gd name="connsiteY2" fmla="*/ 635000 h 635000"/>
                    <a:gd name="connsiteX3" fmla="*/ 495300 w 508000"/>
                    <a:gd name="connsiteY3" fmla="*/ 635000 h 635000"/>
                    <a:gd name="connsiteX4" fmla="*/ 508000 w 508000"/>
                    <a:gd name="connsiteY4" fmla="*/ 622300 h 63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08000" h="635000">
                      <a:moveTo>
                        <a:pt x="0" y="0"/>
                      </a:moveTo>
                      <a:cubicBezTo>
                        <a:pt x="98425" y="42333"/>
                        <a:pt x="196850" y="84667"/>
                        <a:pt x="279400" y="190500"/>
                      </a:cubicBezTo>
                      <a:cubicBezTo>
                        <a:pt x="361950" y="296333"/>
                        <a:pt x="495300" y="635000"/>
                        <a:pt x="495300" y="635000"/>
                      </a:cubicBezTo>
                      <a:lnTo>
                        <a:pt x="495300" y="635000"/>
                      </a:lnTo>
                      <a:lnTo>
                        <a:pt x="508000" y="622300"/>
                      </a:ln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Freeform 33"/>
                <p:cNvSpPr/>
                <p:nvPr/>
              </p:nvSpPr>
              <p:spPr>
                <a:xfrm>
                  <a:off x="6134100" y="2120900"/>
                  <a:ext cx="482600" cy="850900"/>
                </a:xfrm>
                <a:custGeom>
                  <a:avLst/>
                  <a:gdLst>
                    <a:gd name="connsiteX0" fmla="*/ 0 w 482600"/>
                    <a:gd name="connsiteY0" fmla="*/ 850900 h 850900"/>
                    <a:gd name="connsiteX1" fmla="*/ 165100 w 482600"/>
                    <a:gd name="connsiteY1" fmla="*/ 520700 h 850900"/>
                    <a:gd name="connsiteX2" fmla="*/ 165100 w 482600"/>
                    <a:gd name="connsiteY2" fmla="*/ 152400 h 850900"/>
                    <a:gd name="connsiteX3" fmla="*/ 482600 w 482600"/>
                    <a:gd name="connsiteY3" fmla="*/ 0 h 850900"/>
                    <a:gd name="connsiteX4" fmla="*/ 482600 w 482600"/>
                    <a:gd name="connsiteY4" fmla="*/ 0 h 850900"/>
                    <a:gd name="connsiteX5" fmla="*/ 482600 w 482600"/>
                    <a:gd name="connsiteY5" fmla="*/ 0 h 850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82600" h="850900">
                      <a:moveTo>
                        <a:pt x="0" y="850900"/>
                      </a:moveTo>
                      <a:cubicBezTo>
                        <a:pt x="68791" y="744008"/>
                        <a:pt x="137583" y="637117"/>
                        <a:pt x="165100" y="520700"/>
                      </a:cubicBezTo>
                      <a:cubicBezTo>
                        <a:pt x="192617" y="404283"/>
                        <a:pt x="112183" y="239183"/>
                        <a:pt x="165100" y="152400"/>
                      </a:cubicBezTo>
                      <a:cubicBezTo>
                        <a:pt x="218017" y="65617"/>
                        <a:pt x="482600" y="0"/>
                        <a:pt x="482600" y="0"/>
                      </a:cubicBezTo>
                      <a:lnTo>
                        <a:pt x="482600" y="0"/>
                      </a:lnTo>
                      <a:lnTo>
                        <a:pt x="482600" y="0"/>
                      </a:ln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Freeform 34"/>
                <p:cNvSpPr/>
                <p:nvPr/>
              </p:nvSpPr>
              <p:spPr>
                <a:xfrm>
                  <a:off x="7607300" y="1930400"/>
                  <a:ext cx="192617" cy="736600"/>
                </a:xfrm>
                <a:custGeom>
                  <a:avLst/>
                  <a:gdLst>
                    <a:gd name="connsiteX0" fmla="*/ 50800 w 192617"/>
                    <a:gd name="connsiteY0" fmla="*/ 0 h 736600"/>
                    <a:gd name="connsiteX1" fmla="*/ 190500 w 192617"/>
                    <a:gd name="connsiteY1" fmla="*/ 241300 h 736600"/>
                    <a:gd name="connsiteX2" fmla="*/ 63500 w 192617"/>
                    <a:gd name="connsiteY2" fmla="*/ 482600 h 736600"/>
                    <a:gd name="connsiteX3" fmla="*/ 0 w 192617"/>
                    <a:gd name="connsiteY3" fmla="*/ 685800 h 736600"/>
                    <a:gd name="connsiteX4" fmla="*/ 63500 w 192617"/>
                    <a:gd name="connsiteY4" fmla="*/ 736600 h 736600"/>
                    <a:gd name="connsiteX5" fmla="*/ 63500 w 192617"/>
                    <a:gd name="connsiteY5" fmla="*/ 736600 h 736600"/>
                    <a:gd name="connsiteX6" fmla="*/ 63500 w 192617"/>
                    <a:gd name="connsiteY6" fmla="*/ 723900 h 736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92617" h="736600">
                      <a:moveTo>
                        <a:pt x="50800" y="0"/>
                      </a:moveTo>
                      <a:cubicBezTo>
                        <a:pt x="119591" y="80433"/>
                        <a:pt x="188383" y="160867"/>
                        <a:pt x="190500" y="241300"/>
                      </a:cubicBezTo>
                      <a:cubicBezTo>
                        <a:pt x="192617" y="321733"/>
                        <a:pt x="95250" y="408517"/>
                        <a:pt x="63500" y="482600"/>
                      </a:cubicBezTo>
                      <a:cubicBezTo>
                        <a:pt x="31750" y="556683"/>
                        <a:pt x="0" y="643467"/>
                        <a:pt x="0" y="685800"/>
                      </a:cubicBezTo>
                      <a:cubicBezTo>
                        <a:pt x="0" y="728133"/>
                        <a:pt x="63500" y="736600"/>
                        <a:pt x="63500" y="736600"/>
                      </a:cubicBezTo>
                      <a:lnTo>
                        <a:pt x="63500" y="736600"/>
                      </a:lnTo>
                      <a:lnTo>
                        <a:pt x="63500" y="723900"/>
                      </a:ln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6096000" y="1979612"/>
                  <a:ext cx="872164" cy="1588"/>
                </a:xfrm>
                <a:prstGeom prst="line">
                  <a:avLst/>
                </a:prstGeom>
                <a:ln w="38100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Freeform 41"/>
                <p:cNvSpPr/>
                <p:nvPr/>
              </p:nvSpPr>
              <p:spPr>
                <a:xfrm>
                  <a:off x="7315200" y="2956983"/>
                  <a:ext cx="429683" cy="1767417"/>
                </a:xfrm>
                <a:custGeom>
                  <a:avLst/>
                  <a:gdLst>
                    <a:gd name="connsiteX0" fmla="*/ 0 w 429683"/>
                    <a:gd name="connsiteY0" fmla="*/ 1767417 h 1767417"/>
                    <a:gd name="connsiteX1" fmla="*/ 368300 w 429683"/>
                    <a:gd name="connsiteY1" fmla="*/ 1653117 h 1767417"/>
                    <a:gd name="connsiteX2" fmla="*/ 368300 w 429683"/>
                    <a:gd name="connsiteY2" fmla="*/ 1145117 h 1767417"/>
                    <a:gd name="connsiteX3" fmla="*/ 368300 w 429683"/>
                    <a:gd name="connsiteY3" fmla="*/ 1119717 h 1767417"/>
                    <a:gd name="connsiteX4" fmla="*/ 228600 w 429683"/>
                    <a:gd name="connsiteY4" fmla="*/ 357717 h 1767417"/>
                    <a:gd name="connsiteX5" fmla="*/ 355600 w 429683"/>
                    <a:gd name="connsiteY5" fmla="*/ 52917 h 1767417"/>
                    <a:gd name="connsiteX6" fmla="*/ 355600 w 429683"/>
                    <a:gd name="connsiteY6" fmla="*/ 40217 h 1767417"/>
                    <a:gd name="connsiteX7" fmla="*/ 368300 w 429683"/>
                    <a:gd name="connsiteY7" fmla="*/ 52917 h 17674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29683" h="1767417">
                      <a:moveTo>
                        <a:pt x="0" y="1767417"/>
                      </a:moveTo>
                      <a:cubicBezTo>
                        <a:pt x="153458" y="1762125"/>
                        <a:pt x="306917" y="1756834"/>
                        <a:pt x="368300" y="1653117"/>
                      </a:cubicBezTo>
                      <a:cubicBezTo>
                        <a:pt x="429683" y="1549400"/>
                        <a:pt x="368300" y="1145117"/>
                        <a:pt x="368300" y="1145117"/>
                      </a:cubicBezTo>
                      <a:cubicBezTo>
                        <a:pt x="368300" y="1056217"/>
                        <a:pt x="391583" y="1250950"/>
                        <a:pt x="368300" y="1119717"/>
                      </a:cubicBezTo>
                      <a:cubicBezTo>
                        <a:pt x="345017" y="988484"/>
                        <a:pt x="230717" y="535517"/>
                        <a:pt x="228600" y="357717"/>
                      </a:cubicBezTo>
                      <a:cubicBezTo>
                        <a:pt x="226483" y="179917"/>
                        <a:pt x="334433" y="105834"/>
                        <a:pt x="355600" y="52917"/>
                      </a:cubicBezTo>
                      <a:cubicBezTo>
                        <a:pt x="376767" y="0"/>
                        <a:pt x="353483" y="40217"/>
                        <a:pt x="355600" y="40217"/>
                      </a:cubicBezTo>
                      <a:cubicBezTo>
                        <a:pt x="357717" y="40217"/>
                        <a:pt x="363008" y="46567"/>
                        <a:pt x="368300" y="52917"/>
                      </a:cubicBez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Freeform 42"/>
                <p:cNvSpPr/>
                <p:nvPr/>
              </p:nvSpPr>
              <p:spPr>
                <a:xfrm>
                  <a:off x="7061200" y="2844800"/>
                  <a:ext cx="952500" cy="850900"/>
                </a:xfrm>
                <a:custGeom>
                  <a:avLst/>
                  <a:gdLst>
                    <a:gd name="connsiteX0" fmla="*/ 0 w 952500"/>
                    <a:gd name="connsiteY0" fmla="*/ 850900 h 850900"/>
                    <a:gd name="connsiteX1" fmla="*/ 165100 w 952500"/>
                    <a:gd name="connsiteY1" fmla="*/ 571500 h 850900"/>
                    <a:gd name="connsiteX2" fmla="*/ 139700 w 952500"/>
                    <a:gd name="connsiteY2" fmla="*/ 127000 h 850900"/>
                    <a:gd name="connsiteX3" fmla="*/ 952500 w 952500"/>
                    <a:gd name="connsiteY3" fmla="*/ 0 h 850900"/>
                    <a:gd name="connsiteX4" fmla="*/ 952500 w 952500"/>
                    <a:gd name="connsiteY4" fmla="*/ 0 h 850900"/>
                    <a:gd name="connsiteX5" fmla="*/ 952500 w 952500"/>
                    <a:gd name="connsiteY5" fmla="*/ 0 h 850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52500" h="850900">
                      <a:moveTo>
                        <a:pt x="0" y="850900"/>
                      </a:moveTo>
                      <a:cubicBezTo>
                        <a:pt x="70908" y="771525"/>
                        <a:pt x="141817" y="692150"/>
                        <a:pt x="165100" y="571500"/>
                      </a:cubicBezTo>
                      <a:cubicBezTo>
                        <a:pt x="188383" y="450850"/>
                        <a:pt x="8467" y="222250"/>
                        <a:pt x="139700" y="127000"/>
                      </a:cubicBezTo>
                      <a:cubicBezTo>
                        <a:pt x="270933" y="31750"/>
                        <a:pt x="952500" y="0"/>
                        <a:pt x="952500" y="0"/>
                      </a:cubicBezTo>
                      <a:lnTo>
                        <a:pt x="952500" y="0"/>
                      </a:lnTo>
                      <a:lnTo>
                        <a:pt x="952500" y="0"/>
                      </a:lnTo>
                    </a:path>
                  </a:pathLst>
                </a:custGeom>
                <a:ln w="38100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Freeform 43"/>
                <p:cNvSpPr/>
                <p:nvPr/>
              </p:nvSpPr>
              <p:spPr>
                <a:xfrm>
                  <a:off x="4965700" y="1968500"/>
                  <a:ext cx="381000" cy="0"/>
                </a:xfrm>
                <a:custGeom>
                  <a:avLst/>
                  <a:gdLst>
                    <a:gd name="connsiteX0" fmla="*/ 381000 w 381000"/>
                    <a:gd name="connsiteY0" fmla="*/ 0 h 0"/>
                    <a:gd name="connsiteX1" fmla="*/ 0 w 381000"/>
                    <a:gd name="connsiteY1" fmla="*/ 0 h 0"/>
                    <a:gd name="connsiteX2" fmla="*/ 0 w 381000"/>
                    <a:gd name="connsiteY2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81000">
                      <a:moveTo>
                        <a:pt x="381000" y="0"/>
                      </a:move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ln w="38100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Freeform 44"/>
                <p:cNvSpPr/>
                <p:nvPr/>
              </p:nvSpPr>
              <p:spPr>
                <a:xfrm>
                  <a:off x="5067300" y="3708400"/>
                  <a:ext cx="1054100" cy="0"/>
                </a:xfrm>
                <a:custGeom>
                  <a:avLst/>
                  <a:gdLst>
                    <a:gd name="connsiteX0" fmla="*/ 1054100 w 1054100"/>
                    <a:gd name="connsiteY0" fmla="*/ 0 h 0"/>
                    <a:gd name="connsiteX1" fmla="*/ 0 w 1054100"/>
                    <a:gd name="connsiteY1" fmla="*/ 0 h 0"/>
                    <a:gd name="connsiteX2" fmla="*/ 0 w 1054100"/>
                    <a:gd name="connsiteY2" fmla="*/ 0 h 0"/>
                    <a:gd name="connsiteX3" fmla="*/ 0 w 1054100"/>
                    <a:gd name="connsiteY3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54100">
                      <a:moveTo>
                        <a:pt x="105410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ln w="38100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Freeform 45"/>
              <p:cNvSpPr/>
              <p:nvPr/>
            </p:nvSpPr>
            <p:spPr>
              <a:xfrm>
                <a:off x="5181600" y="4902200"/>
                <a:ext cx="1028700" cy="499533"/>
              </a:xfrm>
              <a:custGeom>
                <a:avLst/>
                <a:gdLst>
                  <a:gd name="connsiteX0" fmla="*/ 1028700 w 1028700"/>
                  <a:gd name="connsiteY0" fmla="*/ 0 h 499533"/>
                  <a:gd name="connsiteX1" fmla="*/ 749300 w 1028700"/>
                  <a:gd name="connsiteY1" fmla="*/ 190500 h 499533"/>
                  <a:gd name="connsiteX2" fmla="*/ 381000 w 1028700"/>
                  <a:gd name="connsiteY2" fmla="*/ 457200 h 499533"/>
                  <a:gd name="connsiteX3" fmla="*/ 0 w 1028700"/>
                  <a:gd name="connsiteY3" fmla="*/ 444500 h 499533"/>
                  <a:gd name="connsiteX4" fmla="*/ 0 w 1028700"/>
                  <a:gd name="connsiteY4" fmla="*/ 444500 h 499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28700" h="499533">
                    <a:moveTo>
                      <a:pt x="1028700" y="0"/>
                    </a:moveTo>
                    <a:cubicBezTo>
                      <a:pt x="942975" y="57150"/>
                      <a:pt x="857250" y="114300"/>
                      <a:pt x="749300" y="190500"/>
                    </a:cubicBezTo>
                    <a:cubicBezTo>
                      <a:pt x="641350" y="266700"/>
                      <a:pt x="505883" y="414867"/>
                      <a:pt x="381000" y="457200"/>
                    </a:cubicBezTo>
                    <a:cubicBezTo>
                      <a:pt x="256117" y="499533"/>
                      <a:pt x="0" y="444500"/>
                      <a:pt x="0" y="444500"/>
                    </a:cubicBezTo>
                    <a:lnTo>
                      <a:pt x="0" y="444500"/>
                    </a:ln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8534400" y="2706469"/>
              <a:ext cx="39228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latin typeface="Chalkboard"/>
                  <a:cs typeface="Chalkboard"/>
                </a:rPr>
                <a:t>?</a:t>
              </a:r>
              <a:endParaRPr lang="en-US" sz="3600" b="1" dirty="0">
                <a:latin typeface="Chalkboard"/>
                <a:cs typeface="Chalkboard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155382" y="990600"/>
              <a:ext cx="4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 flipH="1">
              <a:off x="3962400" y="2033600"/>
              <a:ext cx="762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231582" y="3168134"/>
              <a:ext cx="4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343400" y="5345668"/>
              <a:ext cx="4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095532" y="1295400"/>
              <a:ext cx="5526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OFF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171732" y="2827865"/>
              <a:ext cx="5526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OFF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171732" y="3733800"/>
              <a:ext cx="5526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OFF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343400" y="4595336"/>
              <a:ext cx="5526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OFF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86" name="Rectangle 85"/>
          <p:cNvSpPr/>
          <p:nvPr/>
        </p:nvSpPr>
        <p:spPr>
          <a:xfrm>
            <a:off x="623173" y="3276597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cap="none" spc="0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</a:t>
            </a:r>
            <a:endParaRPr lang="en-GB" b="1" cap="none" spc="0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542266" y="2753377"/>
            <a:ext cx="1924268" cy="1295398"/>
            <a:chOff x="437932" y="304800"/>
            <a:chExt cx="1924268" cy="1295398"/>
          </a:xfrm>
        </p:grpSpPr>
        <p:grpSp>
          <p:nvGrpSpPr>
            <p:cNvPr id="63" name="Group 62"/>
            <p:cNvGrpSpPr/>
            <p:nvPr/>
          </p:nvGrpSpPr>
          <p:grpSpPr>
            <a:xfrm>
              <a:off x="457200" y="304800"/>
              <a:ext cx="1905000" cy="1295398"/>
              <a:chOff x="457200" y="685800"/>
              <a:chExt cx="1905000" cy="1295398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914400" y="1219197"/>
                <a:ext cx="1447800" cy="762001"/>
                <a:chOff x="914400" y="1219197"/>
                <a:chExt cx="1447800" cy="762001"/>
              </a:xfrm>
            </p:grpSpPr>
            <p:pic>
              <p:nvPicPr>
                <p:cNvPr id="3" name="Picture 2"/>
                <p:cNvPicPr/>
                <p:nvPr/>
              </p:nvPicPr>
              <p:blipFill>
                <a:blip r:embed="rId5"/>
                <a:srcRect l="16058" r="29748"/>
                <a:stretch>
                  <a:fillRect/>
                </a:stretch>
              </p:blipFill>
              <p:spPr bwMode="auto">
                <a:xfrm>
                  <a:off x="914400" y="1219197"/>
                  <a:ext cx="1066800" cy="7620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20" name="Straight Connector 19"/>
                <p:cNvCxnSpPr/>
                <p:nvPr/>
              </p:nvCxnSpPr>
              <p:spPr>
                <a:xfrm rot="10800000" flipH="1" flipV="1">
                  <a:off x="1981200" y="1600201"/>
                  <a:ext cx="381000" cy="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" name="Oval 54"/>
              <p:cNvSpPr/>
              <p:nvPr/>
            </p:nvSpPr>
            <p:spPr>
              <a:xfrm>
                <a:off x="457200" y="685800"/>
                <a:ext cx="533400" cy="533400"/>
              </a:xfrm>
              <a:prstGeom prst="ellipse">
                <a:avLst/>
              </a:prstGeom>
              <a:solidFill>
                <a:srgbClr val="3366FF"/>
              </a:solidFill>
              <a:ln w="127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p:grpSp>
        <p:sp>
          <p:nvSpPr>
            <p:cNvPr id="87" name="Rectangle 86"/>
            <p:cNvSpPr/>
            <p:nvPr/>
          </p:nvSpPr>
          <p:spPr>
            <a:xfrm>
              <a:off x="437932" y="1219200"/>
              <a:ext cx="5526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OFF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620937" y="4379298"/>
            <a:ext cx="68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cap="none" spc="0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OFF</a:t>
            </a:r>
            <a:endParaRPr lang="en-GB" b="1" cap="none" spc="0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9" name="Picture 88"/>
          <p:cNvPicPr/>
          <p:nvPr/>
        </p:nvPicPr>
        <p:blipFill>
          <a:blip r:embed="rId3"/>
          <a:srcRect l="32635" t="-27582" r="29054" b="-14365"/>
          <a:stretch>
            <a:fillRect/>
          </a:stretch>
        </p:blipFill>
        <p:spPr bwMode="auto">
          <a:xfrm>
            <a:off x="2470540" y="3318527"/>
            <a:ext cx="800100" cy="1387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6" name="Group 95"/>
          <p:cNvGrpSpPr/>
          <p:nvPr/>
        </p:nvGrpSpPr>
        <p:grpSpPr>
          <a:xfrm>
            <a:off x="4787900" y="5550932"/>
            <a:ext cx="4171290" cy="1307068"/>
            <a:chOff x="4430887" y="5257800"/>
            <a:chExt cx="4528303" cy="1600200"/>
          </a:xfrm>
        </p:grpSpPr>
        <p:pic>
          <p:nvPicPr>
            <p:cNvPr id="94" name="Picture 93"/>
            <p:cNvPicPr/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315200" y="5257800"/>
              <a:ext cx="1643990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" name="Oval Callout 94"/>
            <p:cNvSpPr/>
            <p:nvPr/>
          </p:nvSpPr>
          <p:spPr>
            <a:xfrm>
              <a:off x="4430887" y="5269468"/>
              <a:ext cx="2655713" cy="814864"/>
            </a:xfrm>
            <a:prstGeom prst="wedgeEllipseCallout">
              <a:avLst>
                <a:gd name="adj1" fmla="val 68281"/>
                <a:gd name="adj2" fmla="val 44756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000000"/>
                  </a:solidFill>
                </a:rPr>
                <a:t>Is the output ON or OFF ?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90" name="Rectangle 89"/>
          <p:cNvSpPr/>
          <p:nvPr/>
        </p:nvSpPr>
        <p:spPr>
          <a:xfrm>
            <a:off x="1110595" y="-150340"/>
            <a:ext cx="598168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Test 2</a:t>
            </a:r>
            <a:r>
              <a:rPr lang="en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</a:t>
            </a:r>
            <a:r>
              <a:rPr lang="en-GB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Remember on = 1, off =0</a:t>
            </a:r>
            <a:endParaRPr lang="en-GB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380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630</Words>
  <Application>Microsoft Office PowerPoint</Application>
  <PresentationFormat>On-screen Show (4:3)</PresentationFormat>
  <Paragraphs>142</Paragraphs>
  <Slides>10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Chalkboard</vt:lpstr>
      <vt:lpstr>Office Theme</vt:lpstr>
      <vt:lpstr>Binary Logic 1</vt:lpstr>
      <vt:lpstr>Binary Logic 2</vt:lpstr>
      <vt:lpstr>Binary Logic 3</vt:lpstr>
      <vt:lpstr>Binary Logic 4</vt:lpstr>
      <vt:lpstr>Binary Logic 5</vt:lpstr>
      <vt:lpstr>Binary Logic 6</vt:lpstr>
      <vt:lpstr>Truth Tables</vt:lpstr>
      <vt:lpstr>PowerPoint Presentation</vt:lpstr>
      <vt:lpstr>PowerPoint Presentation</vt:lpstr>
      <vt:lpstr>Notation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Jon Whight</cp:lastModifiedBy>
  <cp:revision>35</cp:revision>
  <dcterms:created xsi:type="dcterms:W3CDTF">2012-11-22T17:41:35Z</dcterms:created>
  <dcterms:modified xsi:type="dcterms:W3CDTF">2020-12-02T09:01:23Z</dcterms:modified>
</cp:coreProperties>
</file>