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4" r:id="rId5"/>
    <p:sldId id="265" r:id="rId6"/>
    <p:sldId id="266" r:id="rId7"/>
    <p:sldId id="267" r:id="rId8"/>
    <p:sldId id="271" r:id="rId9"/>
    <p:sldId id="268" r:id="rId10"/>
    <p:sldId id="269" r:id="rId11"/>
    <p:sldId id="273" r:id="rId12"/>
    <p:sldId id="270"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80" autoAdjust="0"/>
  </p:normalViewPr>
  <p:slideViewPr>
    <p:cSldViewPr>
      <p:cViewPr varScale="1">
        <p:scale>
          <a:sx n="64" d="100"/>
          <a:sy n="64" d="100"/>
        </p:scale>
        <p:origin x="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6703EEA-C78F-44B0-824F-C9846822CF8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703EEA-C78F-44B0-824F-C9846822CF8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703EEA-C78F-44B0-824F-C9846822CF8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703EEA-C78F-44B0-824F-C9846822CF8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703EEA-C78F-44B0-824F-C9846822CF81}" type="datetimeFigureOut">
              <a:rPr lang="en-GB" smtClean="0"/>
              <a:pPr/>
              <a:t>02/12/20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6703EEA-C78F-44B0-824F-C9846822CF81}" type="datetimeFigureOut">
              <a:rPr lang="en-GB" smtClean="0"/>
              <a:pPr/>
              <a:t>02/12/20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6703EEA-C78F-44B0-824F-C9846822CF81}" type="datetimeFigureOut">
              <a:rPr lang="en-GB" smtClean="0"/>
              <a:pPr/>
              <a:t>02/12/20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6703EEA-C78F-44B0-824F-C9846822CF81}" type="datetimeFigureOut">
              <a:rPr lang="en-GB" smtClean="0"/>
              <a:pPr/>
              <a:t>02/12/20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03EEA-C78F-44B0-824F-C9846822CF81}" type="datetimeFigureOut">
              <a:rPr lang="en-GB" smtClean="0"/>
              <a:pPr/>
              <a:t>02/12/20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03EEA-C78F-44B0-824F-C9846822CF81}" type="datetimeFigureOut">
              <a:rPr lang="en-GB" smtClean="0"/>
              <a:pPr/>
              <a:t>02/12/20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03EEA-C78F-44B0-824F-C9846822CF81}" type="datetimeFigureOut">
              <a:rPr lang="en-GB" smtClean="0"/>
              <a:pPr/>
              <a:t>02/12/20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96B4C-5523-4F6B-BFF1-15D260898B5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03EEA-C78F-44B0-824F-C9846822CF81}" type="datetimeFigureOut">
              <a:rPr lang="en-GB" smtClean="0"/>
              <a:pPr/>
              <a:t>02/12/20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96B4C-5523-4F6B-BFF1-15D260898B5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sciitabl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nicode.org/standard/WhatIsUnicod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ketchpad.net/basics4.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eb.eecs.utk.edu/research/cs100modules/module4/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are data represented?</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Representing text 1</a:t>
            </a:r>
            <a:endParaRPr lang="en-GB" u="sng" dirty="0"/>
          </a:p>
        </p:txBody>
      </p:sp>
      <p:sp>
        <p:nvSpPr>
          <p:cNvPr id="3" name="Content Placeholder 2"/>
          <p:cNvSpPr>
            <a:spLocks noGrp="1"/>
          </p:cNvSpPr>
          <p:nvPr>
            <p:ph idx="1"/>
          </p:nvPr>
        </p:nvSpPr>
        <p:spPr/>
        <p:txBody>
          <a:bodyPr/>
          <a:lstStyle/>
          <a:p>
            <a:r>
              <a:rPr lang="en-GB" dirty="0" smtClean="0"/>
              <a:t>All characters used in a language can be given a unique number.  In the early days of computing the </a:t>
            </a:r>
            <a:r>
              <a:rPr lang="en-GB" b="1" i="1" dirty="0" smtClean="0">
                <a:hlinkClick r:id="rId2"/>
              </a:rPr>
              <a:t>ASCII</a:t>
            </a:r>
            <a:r>
              <a:rPr lang="en-GB" dirty="0" smtClean="0">
                <a:hlinkClick r:id="rId2"/>
              </a:rPr>
              <a:t> code </a:t>
            </a:r>
            <a:r>
              <a:rPr lang="en-GB" dirty="0" smtClean="0"/>
              <a:t>was used to code characters of the English language.</a:t>
            </a:r>
          </a:p>
          <a:p>
            <a:r>
              <a:rPr lang="en-GB" dirty="0" smtClean="0"/>
              <a:t>ASCII was originally a 7-bit code providing 128 unique  codes.  However, an 8</a:t>
            </a:r>
            <a:r>
              <a:rPr lang="en-GB" baseline="30000" dirty="0" smtClean="0"/>
              <a:t>th</a:t>
            </a:r>
            <a:r>
              <a:rPr lang="en-GB" dirty="0" smtClean="0"/>
              <a:t> bit was added on to each code later.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Representing text 2</a:t>
            </a:r>
            <a:endParaRPr lang="en-GB" u="sng" dirty="0"/>
          </a:p>
        </p:txBody>
      </p:sp>
      <p:sp>
        <p:nvSpPr>
          <p:cNvPr id="3" name="Content Placeholder 2"/>
          <p:cNvSpPr>
            <a:spLocks noGrp="1"/>
          </p:cNvSpPr>
          <p:nvPr>
            <p:ph idx="1"/>
          </p:nvPr>
        </p:nvSpPr>
        <p:spPr/>
        <p:txBody>
          <a:bodyPr/>
          <a:lstStyle/>
          <a:p>
            <a:r>
              <a:rPr lang="en-GB" dirty="0" smtClean="0"/>
              <a:t>More recently </a:t>
            </a:r>
            <a:r>
              <a:rPr lang="en-GB" b="1" i="1" dirty="0" smtClean="0">
                <a:hlinkClick r:id="rId2"/>
              </a:rPr>
              <a:t>Unicode</a:t>
            </a:r>
            <a:r>
              <a:rPr lang="en-GB" dirty="0" smtClean="0"/>
              <a:t> was devised.  Unicode uses at least 16-bit numbers and so can provide many more codes.  This allows Unicode to code characters used in most world languages.</a:t>
            </a:r>
            <a:endParaRPr lang="en-GB" dirty="0"/>
          </a:p>
        </p:txBody>
      </p:sp>
    </p:spTree>
    <p:extLst>
      <p:ext uri="{BB962C8B-B14F-4D97-AF65-F5344CB8AC3E}">
        <p14:creationId xmlns:p14="http://schemas.microsoft.com/office/powerpoint/2010/main" val="338744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Representing colours</a:t>
            </a:r>
            <a:endParaRPr lang="en-GB" u="sng" dirty="0"/>
          </a:p>
        </p:txBody>
      </p:sp>
      <p:sp>
        <p:nvSpPr>
          <p:cNvPr id="3" name="Content Placeholder 2"/>
          <p:cNvSpPr>
            <a:spLocks noGrp="1"/>
          </p:cNvSpPr>
          <p:nvPr>
            <p:ph idx="1"/>
          </p:nvPr>
        </p:nvSpPr>
        <p:spPr/>
        <p:txBody>
          <a:bodyPr/>
          <a:lstStyle/>
          <a:p>
            <a:r>
              <a:rPr lang="en-GB" dirty="0" smtClean="0"/>
              <a:t>All colours can be made from a combination of red, green and blue dots.  This is called the </a:t>
            </a:r>
            <a:r>
              <a:rPr lang="en-GB" dirty="0" smtClean="0">
                <a:hlinkClick r:id="rId2"/>
              </a:rPr>
              <a:t>RGB system </a:t>
            </a:r>
            <a:r>
              <a:rPr lang="en-GB" dirty="0" smtClean="0"/>
              <a:t>(note: there are other systems for representing colours)</a:t>
            </a:r>
          </a:p>
          <a:p>
            <a:r>
              <a:rPr lang="en-GB" dirty="0" smtClean="0"/>
              <a:t>If the system allows the amount of red, green or blue to range from 0 to a maximum of 255.  Then this allows 256 x 256 x 256 colours, i.e. 16,777,216 colours</a:t>
            </a:r>
          </a:p>
          <a:p>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Next…..</a:t>
            </a:r>
            <a:endParaRPr lang="en-GB" u="sng" dirty="0"/>
          </a:p>
        </p:txBody>
      </p:sp>
      <p:sp>
        <p:nvSpPr>
          <p:cNvPr id="3" name="Content Placeholder 2"/>
          <p:cNvSpPr>
            <a:spLocks noGrp="1"/>
          </p:cNvSpPr>
          <p:nvPr>
            <p:ph idx="1"/>
          </p:nvPr>
        </p:nvSpPr>
        <p:spPr/>
        <p:txBody>
          <a:bodyPr/>
          <a:lstStyle/>
          <a:p>
            <a:r>
              <a:rPr lang="en-GB" dirty="0" smtClean="0"/>
              <a:t>Go through the slides on the linked website below.</a:t>
            </a:r>
          </a:p>
          <a:p>
            <a:r>
              <a:rPr lang="en-GB" dirty="0" smtClean="0"/>
              <a:t>They will take you through how images and sound are represented and stored in a computer.  See how much you know already.</a:t>
            </a:r>
          </a:p>
          <a:p>
            <a:endParaRPr lang="en-GB" dirty="0" smtClean="0"/>
          </a:p>
          <a:p>
            <a:pPr algn="ctr">
              <a:buNone/>
            </a:pPr>
            <a:r>
              <a:rPr lang="en-GB" dirty="0" smtClean="0">
                <a:hlinkClick r:id="rId2"/>
              </a:rPr>
              <a:t>Link</a:t>
            </a:r>
            <a:endParaRPr lang="en-GB" dirty="0" smtClean="0"/>
          </a:p>
          <a:p>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Computers</a:t>
            </a:r>
            <a:endParaRPr lang="en-GB" dirty="0"/>
          </a:p>
        </p:txBody>
      </p:sp>
      <p:sp>
        <p:nvSpPr>
          <p:cNvPr id="3" name="Content Placeholder 2"/>
          <p:cNvSpPr>
            <a:spLocks noGrp="1"/>
          </p:cNvSpPr>
          <p:nvPr>
            <p:ph idx="1"/>
          </p:nvPr>
        </p:nvSpPr>
        <p:spPr/>
        <p:txBody>
          <a:bodyPr/>
          <a:lstStyle/>
          <a:p>
            <a:r>
              <a:rPr lang="en-GB" dirty="0" smtClean="0"/>
              <a:t>Computers are programmable machines</a:t>
            </a:r>
          </a:p>
          <a:p>
            <a:r>
              <a:rPr lang="en-GB" dirty="0" smtClean="0"/>
              <a:t>Programmes (or software) are written by programmers and control what the computer does.</a:t>
            </a:r>
          </a:p>
          <a:p>
            <a:r>
              <a:rPr lang="en-GB" dirty="0" smtClean="0"/>
              <a:t>Programmes are stored on media such as Hard Disks, Memory sticks, memory chips.</a:t>
            </a:r>
          </a:p>
          <a:p>
            <a:r>
              <a:rPr lang="en-GB" dirty="0" smtClean="0"/>
              <a:t>Computers process “data”.</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Computer System</a:t>
            </a:r>
            <a:endParaRPr lang="en-GB" dirty="0"/>
          </a:p>
        </p:txBody>
      </p:sp>
      <p:sp>
        <p:nvSpPr>
          <p:cNvPr id="4" name="Rectangle 3"/>
          <p:cNvSpPr/>
          <p:nvPr/>
        </p:nvSpPr>
        <p:spPr>
          <a:xfrm>
            <a:off x="323528"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Input Devices</a:t>
            </a:r>
            <a:endParaRPr lang="en-GB" sz="2800" dirty="0"/>
          </a:p>
        </p:txBody>
      </p:sp>
      <p:sp>
        <p:nvSpPr>
          <p:cNvPr id="5" name="Rectangle 4"/>
          <p:cNvSpPr/>
          <p:nvPr/>
        </p:nvSpPr>
        <p:spPr>
          <a:xfrm>
            <a:off x="3275856"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Processing Devices</a:t>
            </a:r>
            <a:endParaRPr lang="en-GB" sz="2800" dirty="0"/>
          </a:p>
        </p:txBody>
      </p:sp>
      <p:sp>
        <p:nvSpPr>
          <p:cNvPr id="6" name="Rectangle 5"/>
          <p:cNvSpPr/>
          <p:nvPr/>
        </p:nvSpPr>
        <p:spPr>
          <a:xfrm>
            <a:off x="3275856" y="4293096"/>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Storage Devices</a:t>
            </a:r>
            <a:endParaRPr lang="en-GB" sz="2800" dirty="0"/>
          </a:p>
        </p:txBody>
      </p:sp>
      <p:sp>
        <p:nvSpPr>
          <p:cNvPr id="7" name="Rectangle 6"/>
          <p:cNvSpPr/>
          <p:nvPr/>
        </p:nvSpPr>
        <p:spPr>
          <a:xfrm>
            <a:off x="6156176"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Output Devices</a:t>
            </a:r>
            <a:endParaRPr lang="en-GB" sz="2800" dirty="0"/>
          </a:p>
        </p:txBody>
      </p:sp>
      <p:sp>
        <p:nvSpPr>
          <p:cNvPr id="8" name="Right Arrow 7"/>
          <p:cNvSpPr/>
          <p:nvPr/>
        </p:nvSpPr>
        <p:spPr>
          <a:xfrm>
            <a:off x="2699792" y="27809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5724128" y="27809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rot="5400000">
            <a:off x="4644008" y="371703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16200000">
            <a:off x="3923928" y="371703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 Computer System does</a:t>
            </a:r>
            <a:endParaRPr lang="en-GB" dirty="0"/>
          </a:p>
        </p:txBody>
      </p:sp>
      <p:sp>
        <p:nvSpPr>
          <p:cNvPr id="4" name="Rectangle 3"/>
          <p:cNvSpPr/>
          <p:nvPr/>
        </p:nvSpPr>
        <p:spPr>
          <a:xfrm>
            <a:off x="179512" y="2420888"/>
            <a:ext cx="237626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smtClean="0">
                <a:solidFill>
                  <a:srgbClr val="FFFF00"/>
                </a:solidFill>
              </a:rPr>
              <a:t>Data</a:t>
            </a:r>
            <a:r>
              <a:rPr lang="en-GB" sz="2400" dirty="0" smtClean="0">
                <a:solidFill>
                  <a:srgbClr val="FFFF00"/>
                </a:solidFill>
              </a:rPr>
              <a:t> is input using</a:t>
            </a:r>
          </a:p>
          <a:p>
            <a:pPr algn="ctr"/>
            <a:r>
              <a:rPr lang="en-GB" sz="2400" b="1" dirty="0" smtClean="0"/>
              <a:t>Input Devices</a:t>
            </a:r>
          </a:p>
        </p:txBody>
      </p:sp>
      <p:sp>
        <p:nvSpPr>
          <p:cNvPr id="5" name="Rectangle 4"/>
          <p:cNvSpPr/>
          <p:nvPr/>
        </p:nvSpPr>
        <p:spPr>
          <a:xfrm>
            <a:off x="3131840" y="2420888"/>
            <a:ext cx="280831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smtClean="0">
                <a:solidFill>
                  <a:srgbClr val="FFFF00"/>
                </a:solidFill>
              </a:rPr>
              <a:t>Data </a:t>
            </a:r>
            <a:r>
              <a:rPr lang="en-GB" sz="2400" dirty="0" smtClean="0">
                <a:solidFill>
                  <a:srgbClr val="FFFF00"/>
                </a:solidFill>
              </a:rPr>
              <a:t>is changed by</a:t>
            </a:r>
          </a:p>
          <a:p>
            <a:pPr algn="ctr"/>
            <a:r>
              <a:rPr lang="en-GB" sz="2400" b="1" dirty="0" smtClean="0"/>
              <a:t>Processing Devices</a:t>
            </a:r>
            <a:endParaRPr lang="en-GB" sz="2800" b="1" dirty="0">
              <a:solidFill>
                <a:srgbClr val="FFFF00"/>
              </a:solidFill>
            </a:endParaRPr>
          </a:p>
        </p:txBody>
      </p:sp>
      <p:sp>
        <p:nvSpPr>
          <p:cNvPr id="6" name="Rectangle 5"/>
          <p:cNvSpPr/>
          <p:nvPr/>
        </p:nvSpPr>
        <p:spPr>
          <a:xfrm>
            <a:off x="3275856" y="4293096"/>
            <a:ext cx="266429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smtClean="0">
                <a:solidFill>
                  <a:srgbClr val="FFFF00"/>
                </a:solidFill>
              </a:rPr>
              <a:t>data</a:t>
            </a:r>
            <a:r>
              <a:rPr lang="en-GB" sz="2400" dirty="0" smtClean="0">
                <a:solidFill>
                  <a:srgbClr val="FFFF00"/>
                </a:solidFill>
              </a:rPr>
              <a:t> is stored by</a:t>
            </a:r>
          </a:p>
          <a:p>
            <a:pPr algn="ctr"/>
            <a:r>
              <a:rPr lang="en-GB" sz="2400" b="1" dirty="0" smtClean="0"/>
              <a:t>Storage Devices</a:t>
            </a:r>
            <a:endParaRPr lang="en-GB" sz="2800" b="1" dirty="0">
              <a:solidFill>
                <a:srgbClr val="FFFF00"/>
              </a:solidFill>
            </a:endParaRPr>
          </a:p>
        </p:txBody>
      </p:sp>
      <p:sp>
        <p:nvSpPr>
          <p:cNvPr id="7" name="Rectangle 6"/>
          <p:cNvSpPr/>
          <p:nvPr/>
        </p:nvSpPr>
        <p:spPr>
          <a:xfrm>
            <a:off x="6516216" y="2420888"/>
            <a:ext cx="237626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smtClean="0">
                <a:solidFill>
                  <a:srgbClr val="FFFF00"/>
                </a:solidFill>
              </a:rPr>
              <a:t>Information</a:t>
            </a:r>
            <a:r>
              <a:rPr lang="en-GB" sz="2400" dirty="0" smtClean="0">
                <a:solidFill>
                  <a:srgbClr val="FFFF00"/>
                </a:solidFill>
              </a:rPr>
              <a:t> is output by</a:t>
            </a:r>
          </a:p>
          <a:p>
            <a:pPr algn="ctr"/>
            <a:r>
              <a:rPr lang="en-GB" sz="2400" b="1" dirty="0" smtClean="0"/>
              <a:t>Output Devices</a:t>
            </a:r>
            <a:endParaRPr lang="en-GB" sz="2800" b="1" dirty="0">
              <a:solidFill>
                <a:srgbClr val="FFFF00"/>
              </a:solidFill>
            </a:endParaRPr>
          </a:p>
        </p:txBody>
      </p:sp>
      <p:sp>
        <p:nvSpPr>
          <p:cNvPr id="8" name="Right Arrow 7"/>
          <p:cNvSpPr/>
          <p:nvPr/>
        </p:nvSpPr>
        <p:spPr>
          <a:xfrm>
            <a:off x="2555776" y="27809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Arrow 8"/>
          <p:cNvSpPr/>
          <p:nvPr/>
        </p:nvSpPr>
        <p:spPr>
          <a:xfrm>
            <a:off x="6012160" y="2780928"/>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ight Arrow 9"/>
          <p:cNvSpPr/>
          <p:nvPr/>
        </p:nvSpPr>
        <p:spPr>
          <a:xfrm rot="5400000">
            <a:off x="4644008" y="371703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rot="16200000">
            <a:off x="3923928" y="371703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Data </a:t>
            </a:r>
            <a:r>
              <a:rPr lang="en-GB" u="sng" dirty="0" err="1" smtClean="0"/>
              <a:t>vs</a:t>
            </a:r>
            <a:r>
              <a:rPr lang="en-GB" u="sng" dirty="0" smtClean="0"/>
              <a:t> Information</a:t>
            </a:r>
            <a:endParaRPr lang="en-GB" u="sng" dirty="0"/>
          </a:p>
        </p:txBody>
      </p:sp>
      <p:sp>
        <p:nvSpPr>
          <p:cNvPr id="3" name="Content Placeholder 2"/>
          <p:cNvSpPr>
            <a:spLocks noGrp="1"/>
          </p:cNvSpPr>
          <p:nvPr>
            <p:ph idx="1"/>
          </p:nvPr>
        </p:nvSpPr>
        <p:spPr/>
        <p:txBody>
          <a:bodyPr/>
          <a:lstStyle/>
          <a:p>
            <a:r>
              <a:rPr lang="en-GB" b="1" i="1" dirty="0" smtClean="0"/>
              <a:t>Information</a:t>
            </a:r>
            <a:r>
              <a:rPr lang="en-GB" dirty="0" smtClean="0"/>
              <a:t> must be broken down into </a:t>
            </a:r>
            <a:r>
              <a:rPr lang="en-GB" b="1" i="1" dirty="0" smtClean="0"/>
              <a:t>data</a:t>
            </a:r>
            <a:r>
              <a:rPr lang="en-GB" dirty="0" smtClean="0"/>
              <a:t> before it is input into a computer system.</a:t>
            </a:r>
          </a:p>
          <a:p>
            <a:r>
              <a:rPr lang="en-GB" dirty="0" smtClean="0"/>
              <a:t>“information” is meaningful when you look at it.  You can understand what it is.</a:t>
            </a:r>
          </a:p>
          <a:p>
            <a:r>
              <a:rPr lang="en-GB" dirty="0" smtClean="0"/>
              <a:t>If you strip away the context and structure from information you end up with “data”.</a:t>
            </a:r>
          </a:p>
          <a:p>
            <a:r>
              <a:rPr lang="en-GB" dirty="0" smtClean="0"/>
              <a:t>Data is meaningless when you look at it.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Data </a:t>
            </a:r>
            <a:r>
              <a:rPr lang="en-GB" u="sng" dirty="0" err="1" smtClean="0"/>
              <a:t>vs</a:t>
            </a:r>
            <a:r>
              <a:rPr lang="en-GB" u="sng" dirty="0" smtClean="0"/>
              <a:t> Information</a:t>
            </a:r>
            <a:endParaRPr lang="en-GB" u="sng" dirty="0"/>
          </a:p>
        </p:txBody>
      </p:sp>
      <p:sp>
        <p:nvSpPr>
          <p:cNvPr id="3" name="Content Placeholder 2"/>
          <p:cNvSpPr>
            <a:spLocks noGrp="1"/>
          </p:cNvSpPr>
          <p:nvPr>
            <p:ph idx="1"/>
          </p:nvPr>
        </p:nvSpPr>
        <p:spPr/>
        <p:txBody>
          <a:bodyPr/>
          <a:lstStyle/>
          <a:p>
            <a:r>
              <a:rPr lang="en-GB" dirty="0" smtClean="0"/>
              <a:t>E.g. </a:t>
            </a:r>
            <a:r>
              <a:rPr lang="en-GB" b="1" i="1" dirty="0" smtClean="0"/>
              <a:t>160365</a:t>
            </a:r>
            <a:r>
              <a:rPr lang="en-GB" dirty="0" smtClean="0"/>
              <a:t> is an item of data.  Why?  Because we don’t know what it means.</a:t>
            </a:r>
          </a:p>
          <a:p>
            <a:r>
              <a:rPr lang="en-GB" dirty="0"/>
              <a:t>P</a:t>
            </a:r>
            <a:r>
              <a:rPr lang="en-GB" dirty="0" smtClean="0"/>
              <a:t>utting back some structure we get: </a:t>
            </a:r>
            <a:r>
              <a:rPr lang="en-GB" b="1" i="1" dirty="0" smtClean="0"/>
              <a:t>16/03/65</a:t>
            </a:r>
            <a:r>
              <a:rPr lang="en-GB" dirty="0" smtClean="0"/>
              <a:t>.  Clearly now a date, but not completely understandable.</a:t>
            </a:r>
          </a:p>
          <a:p>
            <a:r>
              <a:rPr lang="en-GB" dirty="0" smtClean="0"/>
              <a:t>Now, putting back the context: </a:t>
            </a:r>
            <a:r>
              <a:rPr lang="en-GB" b="1" i="1" dirty="0" smtClean="0"/>
              <a:t>16/03/65 is the date when Mr </a:t>
            </a:r>
            <a:r>
              <a:rPr lang="en-GB" b="1" i="1" dirty="0" err="1" smtClean="0"/>
              <a:t>Whight</a:t>
            </a:r>
            <a:r>
              <a:rPr lang="en-GB" b="1" i="1" dirty="0" smtClean="0"/>
              <a:t> was born</a:t>
            </a:r>
            <a:r>
              <a:rPr lang="en-GB" dirty="0" smtClean="0"/>
              <a:t>.  We now have information!</a:t>
            </a:r>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Data Representation</a:t>
            </a:r>
            <a:endParaRPr lang="en-GB" u="sng" dirty="0"/>
          </a:p>
        </p:txBody>
      </p:sp>
      <p:sp>
        <p:nvSpPr>
          <p:cNvPr id="3" name="Content Placeholder 2"/>
          <p:cNvSpPr>
            <a:spLocks noGrp="1"/>
          </p:cNvSpPr>
          <p:nvPr>
            <p:ph idx="1"/>
          </p:nvPr>
        </p:nvSpPr>
        <p:spPr/>
        <p:txBody>
          <a:bodyPr/>
          <a:lstStyle/>
          <a:p>
            <a:r>
              <a:rPr lang="en-GB" dirty="0" smtClean="0"/>
              <a:t>Information is anything that tells us something.</a:t>
            </a:r>
          </a:p>
          <a:p>
            <a:r>
              <a:rPr lang="en-GB" dirty="0" smtClean="0"/>
              <a:t>Information can be text, pictures, colours, sounds, smells.</a:t>
            </a:r>
          </a:p>
          <a:p>
            <a:r>
              <a:rPr lang="en-GB" dirty="0" smtClean="0"/>
              <a:t>Once broken down into data…</a:t>
            </a:r>
          </a:p>
          <a:p>
            <a:pPr marL="273050" indent="0">
              <a:buNone/>
            </a:pPr>
            <a:r>
              <a:rPr lang="en-GB" sz="4400" b="1" dirty="0" smtClean="0"/>
              <a:t>… All data can be represented by numbers.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Data Processing</a:t>
            </a:r>
            <a:endParaRPr lang="en-GB" u="sng" dirty="0"/>
          </a:p>
        </p:txBody>
      </p:sp>
      <p:sp>
        <p:nvSpPr>
          <p:cNvPr id="3" name="Content Placeholder 2"/>
          <p:cNvSpPr>
            <a:spLocks noGrp="1"/>
          </p:cNvSpPr>
          <p:nvPr>
            <p:ph idx="1"/>
          </p:nvPr>
        </p:nvSpPr>
        <p:spPr>
          <a:xfrm>
            <a:off x="457200" y="1600200"/>
            <a:ext cx="8229600" cy="4637111"/>
          </a:xfrm>
        </p:spPr>
        <p:txBody>
          <a:bodyPr>
            <a:normAutofit fontScale="85000" lnSpcReduction="10000"/>
          </a:bodyPr>
          <a:lstStyle/>
          <a:p>
            <a:r>
              <a:rPr lang="en-GB" dirty="0" smtClean="0"/>
              <a:t>Computers are data processing machines.</a:t>
            </a:r>
          </a:p>
          <a:p>
            <a:r>
              <a:rPr lang="en-GB" dirty="0" smtClean="0"/>
              <a:t>We feed data into them (input)</a:t>
            </a:r>
          </a:p>
          <a:p>
            <a:r>
              <a:rPr lang="en-GB" dirty="0" smtClean="0"/>
              <a:t>They change the data (process it) in a desired way as set out by a programme.</a:t>
            </a:r>
          </a:p>
          <a:p>
            <a:r>
              <a:rPr lang="en-GB" dirty="0" smtClean="0"/>
              <a:t>They return the processed data to us in the form of meaningful information (output)</a:t>
            </a:r>
          </a:p>
          <a:p>
            <a:r>
              <a:rPr lang="en-GB" dirty="0" smtClean="0"/>
              <a:t>Computers do not understand what they are doing (as yet).  They don’t know whether they are processing text or pictures or sound.  They don’t know what these things are.  They work with data, where all the meaning has been stripped away.</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Two state systems</a:t>
            </a:r>
            <a:endParaRPr lang="en-GB" u="sng" dirty="0"/>
          </a:p>
        </p:txBody>
      </p:sp>
      <p:sp>
        <p:nvSpPr>
          <p:cNvPr id="3" name="Content Placeholder 2"/>
          <p:cNvSpPr>
            <a:spLocks noGrp="1"/>
          </p:cNvSpPr>
          <p:nvPr>
            <p:ph idx="1"/>
          </p:nvPr>
        </p:nvSpPr>
        <p:spPr/>
        <p:txBody>
          <a:bodyPr/>
          <a:lstStyle/>
          <a:p>
            <a:r>
              <a:rPr lang="en-GB" dirty="0" smtClean="0"/>
              <a:t>All aspects of digital computers are based on two state systems: </a:t>
            </a:r>
          </a:p>
          <a:p>
            <a:pPr indent="12700">
              <a:buFont typeface="Wingdings" pitchFamily="2" charset="2"/>
              <a:buChar char="Ø"/>
            </a:pPr>
            <a:r>
              <a:rPr lang="en-GB" dirty="0"/>
              <a:t>Switches</a:t>
            </a:r>
            <a:r>
              <a:rPr lang="en-GB" dirty="0" smtClean="0"/>
              <a:t> (in memory) are either on or off</a:t>
            </a:r>
          </a:p>
          <a:p>
            <a:pPr marL="355600" indent="0">
              <a:buFont typeface="Wingdings" pitchFamily="2" charset="2"/>
              <a:buChar char="Ø"/>
            </a:pPr>
            <a:r>
              <a:rPr lang="en-GB" dirty="0"/>
              <a:t>Magnetic spots on a HDD are either present or </a:t>
            </a:r>
            <a:r>
              <a:rPr lang="en-GB" dirty="0" smtClean="0"/>
              <a:t>absent</a:t>
            </a:r>
          </a:p>
          <a:p>
            <a:pPr marL="355600" indent="0">
              <a:buFont typeface="Wingdings" pitchFamily="2" charset="2"/>
              <a:buChar char="Ø"/>
            </a:pPr>
            <a:r>
              <a:rPr lang="en-GB" dirty="0" smtClean="0"/>
              <a:t>There is either current on a wire or not</a:t>
            </a:r>
            <a:endParaRPr lang="en-GB" dirty="0"/>
          </a:p>
          <a:p>
            <a:r>
              <a:rPr lang="en-GB" b="1" dirty="0" smtClean="0"/>
              <a:t>This means that the binary number system is the best way of representing these states</a:t>
            </a:r>
            <a:endParaRPr lang="en-GB"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610</Words>
  <Application>Microsoft Office PowerPoint</Application>
  <PresentationFormat>On-screen Show (4:3)</PresentationFormat>
  <Paragraphs>59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How are data represented?</vt:lpstr>
      <vt:lpstr>Computers</vt:lpstr>
      <vt:lpstr>A Computer System</vt:lpstr>
      <vt:lpstr>What a Computer System does</vt:lpstr>
      <vt:lpstr>Data vs Information</vt:lpstr>
      <vt:lpstr>Data vs Information</vt:lpstr>
      <vt:lpstr>Data Representation</vt:lpstr>
      <vt:lpstr>Data Processing</vt:lpstr>
      <vt:lpstr>Two state systems</vt:lpstr>
      <vt:lpstr>Representing text 1</vt:lpstr>
      <vt:lpstr>Representing text 2</vt:lpstr>
      <vt:lpstr>Representing colours</vt:lpstr>
      <vt:lpstr>Next…..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jwhight</dc:creator>
  <cp:lastModifiedBy>Jon Whight</cp:lastModifiedBy>
  <cp:revision>33</cp:revision>
  <dcterms:created xsi:type="dcterms:W3CDTF">2012-06-13T10:13:20Z</dcterms:created>
  <dcterms:modified xsi:type="dcterms:W3CDTF">2020-12-02T09:00:59Z</dcterms:modified>
</cp:coreProperties>
</file>