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 id="2147483816" r:id="rId15"/>
    <p:sldMasterId id="2147483828" r:id="rId16"/>
    <p:sldMasterId id="2147483840" r:id="rId17"/>
    <p:sldMasterId id="2147483852" r:id="rId18"/>
    <p:sldMasterId id="2147483864" r:id="rId19"/>
    <p:sldMasterId id="2147483876" r:id="rId20"/>
    <p:sldMasterId id="2147483888" r:id="rId21"/>
    <p:sldMasterId id="2147483900" r:id="rId22"/>
    <p:sldMasterId id="2147483912" r:id="rId23"/>
    <p:sldMasterId id="2147483924" r:id="rId24"/>
  </p:sldMasterIdLst>
  <p:notesMasterIdLst>
    <p:notesMasterId r:id="rId128"/>
  </p:notesMasterIdLst>
  <p:sldIdLst>
    <p:sldId id="256" r:id="rId25"/>
    <p:sldId id="258" r:id="rId26"/>
    <p:sldId id="260" r:id="rId27"/>
    <p:sldId id="259" r:id="rId28"/>
    <p:sldId id="261" r:id="rId29"/>
    <p:sldId id="262" r:id="rId30"/>
    <p:sldId id="263" r:id="rId31"/>
    <p:sldId id="264" r:id="rId32"/>
    <p:sldId id="265" r:id="rId33"/>
    <p:sldId id="266" r:id="rId34"/>
    <p:sldId id="267" r:id="rId35"/>
    <p:sldId id="268" r:id="rId36"/>
    <p:sldId id="269" r:id="rId37"/>
    <p:sldId id="270" r:id="rId38"/>
    <p:sldId id="271" r:id="rId39"/>
    <p:sldId id="272" r:id="rId40"/>
    <p:sldId id="273" r:id="rId41"/>
    <p:sldId id="274" r:id="rId42"/>
    <p:sldId id="275" r:id="rId43"/>
    <p:sldId id="276" r:id="rId44"/>
    <p:sldId id="277" r:id="rId45"/>
    <p:sldId id="278" r:id="rId46"/>
    <p:sldId id="257" r:id="rId47"/>
    <p:sldId id="279" r:id="rId48"/>
    <p:sldId id="280" r:id="rId49"/>
    <p:sldId id="281" r:id="rId50"/>
    <p:sldId id="282" r:id="rId51"/>
    <p:sldId id="283" r:id="rId52"/>
    <p:sldId id="286" r:id="rId53"/>
    <p:sldId id="284" r:id="rId54"/>
    <p:sldId id="285" r:id="rId55"/>
    <p:sldId id="287" r:id="rId56"/>
    <p:sldId id="288" r:id="rId57"/>
    <p:sldId id="289" r:id="rId58"/>
    <p:sldId id="290" r:id="rId59"/>
    <p:sldId id="291" r:id="rId60"/>
    <p:sldId id="292" r:id="rId61"/>
    <p:sldId id="293" r:id="rId62"/>
    <p:sldId id="294" r:id="rId63"/>
    <p:sldId id="295" r:id="rId64"/>
    <p:sldId id="296" r:id="rId65"/>
    <p:sldId id="297" r:id="rId66"/>
    <p:sldId id="298" r:id="rId67"/>
    <p:sldId id="299" r:id="rId68"/>
    <p:sldId id="300" r:id="rId69"/>
    <p:sldId id="301" r:id="rId70"/>
    <p:sldId id="302" r:id="rId71"/>
    <p:sldId id="303" r:id="rId72"/>
    <p:sldId id="304" r:id="rId73"/>
    <p:sldId id="305" r:id="rId74"/>
    <p:sldId id="306" r:id="rId75"/>
    <p:sldId id="307" r:id="rId76"/>
    <p:sldId id="308" r:id="rId77"/>
    <p:sldId id="309" r:id="rId78"/>
    <p:sldId id="310" r:id="rId79"/>
    <p:sldId id="311" r:id="rId80"/>
    <p:sldId id="312" r:id="rId81"/>
    <p:sldId id="313" r:id="rId82"/>
    <p:sldId id="314" r:id="rId83"/>
    <p:sldId id="315" r:id="rId84"/>
    <p:sldId id="316" r:id="rId85"/>
    <p:sldId id="317" r:id="rId86"/>
    <p:sldId id="318" r:id="rId87"/>
    <p:sldId id="319" r:id="rId88"/>
    <p:sldId id="320" r:id="rId89"/>
    <p:sldId id="321" r:id="rId90"/>
    <p:sldId id="322" r:id="rId91"/>
    <p:sldId id="323" r:id="rId92"/>
    <p:sldId id="324" r:id="rId93"/>
    <p:sldId id="325" r:id="rId94"/>
    <p:sldId id="326" r:id="rId95"/>
    <p:sldId id="327" r:id="rId96"/>
    <p:sldId id="328" r:id="rId97"/>
    <p:sldId id="329" r:id="rId98"/>
    <p:sldId id="330" r:id="rId99"/>
    <p:sldId id="331" r:id="rId100"/>
    <p:sldId id="332" r:id="rId101"/>
    <p:sldId id="346" r:id="rId102"/>
    <p:sldId id="347" r:id="rId103"/>
    <p:sldId id="348" r:id="rId104"/>
    <p:sldId id="349" r:id="rId105"/>
    <p:sldId id="350" r:id="rId106"/>
    <p:sldId id="351" r:id="rId107"/>
    <p:sldId id="352" r:id="rId108"/>
    <p:sldId id="353" r:id="rId109"/>
    <p:sldId id="333" r:id="rId110"/>
    <p:sldId id="334" r:id="rId111"/>
    <p:sldId id="335" r:id="rId112"/>
    <p:sldId id="336" r:id="rId113"/>
    <p:sldId id="344" r:id="rId114"/>
    <p:sldId id="337" r:id="rId115"/>
    <p:sldId id="338" r:id="rId116"/>
    <p:sldId id="339" r:id="rId117"/>
    <p:sldId id="340" r:id="rId118"/>
    <p:sldId id="341" r:id="rId119"/>
    <p:sldId id="342" r:id="rId120"/>
    <p:sldId id="343" r:id="rId121"/>
    <p:sldId id="354" r:id="rId122"/>
    <p:sldId id="355" r:id="rId123"/>
    <p:sldId id="356" r:id="rId124"/>
    <p:sldId id="357" r:id="rId125"/>
    <p:sldId id="358" r:id="rId126"/>
    <p:sldId id="345" r:id="rId1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6" d="100"/>
          <a:sy n="66" d="100"/>
        </p:scale>
        <p:origin x="72"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3.xml"/><Relationship Id="rId21" Type="http://schemas.openxmlformats.org/officeDocument/2006/relationships/slideMaster" Target="slideMasters/slideMaster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slide" Target="slides/slide60.xml"/><Relationship Id="rId89" Type="http://schemas.openxmlformats.org/officeDocument/2006/relationships/slide" Target="slides/slide65.xml"/><Relationship Id="rId112" Type="http://schemas.openxmlformats.org/officeDocument/2006/relationships/slide" Target="slides/slide88.xml"/><Relationship Id="rId16" Type="http://schemas.openxmlformats.org/officeDocument/2006/relationships/slideMaster" Target="slideMasters/slideMaster16.xml"/><Relationship Id="rId107" Type="http://schemas.openxmlformats.org/officeDocument/2006/relationships/slide" Target="slides/slide83.xml"/><Relationship Id="rId11" Type="http://schemas.openxmlformats.org/officeDocument/2006/relationships/slideMaster" Target="slideMasters/slideMaster11.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102" Type="http://schemas.openxmlformats.org/officeDocument/2006/relationships/slide" Target="slides/slide78.xml"/><Relationship Id="rId123" Type="http://schemas.openxmlformats.org/officeDocument/2006/relationships/slide" Target="slides/slide99.xml"/><Relationship Id="rId128"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66.xml"/><Relationship Id="rId95" Type="http://schemas.openxmlformats.org/officeDocument/2006/relationships/slide" Target="slides/slide71.xml"/><Relationship Id="rId22" Type="http://schemas.openxmlformats.org/officeDocument/2006/relationships/slideMaster" Target="slideMasters/slideMaster22.xml"/><Relationship Id="rId27" Type="http://schemas.openxmlformats.org/officeDocument/2006/relationships/slide" Target="slides/slide3.xml"/><Relationship Id="rId43" Type="http://schemas.openxmlformats.org/officeDocument/2006/relationships/slide" Target="slides/slide19.xml"/><Relationship Id="rId48" Type="http://schemas.openxmlformats.org/officeDocument/2006/relationships/slide" Target="slides/slide24.xml"/><Relationship Id="rId64" Type="http://schemas.openxmlformats.org/officeDocument/2006/relationships/slide" Target="slides/slide40.xml"/><Relationship Id="rId69" Type="http://schemas.openxmlformats.org/officeDocument/2006/relationships/slide" Target="slides/slide45.xml"/><Relationship Id="rId113" Type="http://schemas.openxmlformats.org/officeDocument/2006/relationships/slide" Target="slides/slide89.xml"/><Relationship Id="rId118" Type="http://schemas.openxmlformats.org/officeDocument/2006/relationships/slide" Target="slides/slide94.xml"/><Relationship Id="rId80" Type="http://schemas.openxmlformats.org/officeDocument/2006/relationships/slide" Target="slides/slide56.xml"/><Relationship Id="rId85" Type="http://schemas.openxmlformats.org/officeDocument/2006/relationships/slide" Target="slides/slide6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9.xml"/><Relationship Id="rId38" Type="http://schemas.openxmlformats.org/officeDocument/2006/relationships/slide" Target="slides/slide14.xml"/><Relationship Id="rId59" Type="http://schemas.openxmlformats.org/officeDocument/2006/relationships/slide" Target="slides/slide35.xml"/><Relationship Id="rId103" Type="http://schemas.openxmlformats.org/officeDocument/2006/relationships/slide" Target="slides/slide79.xml"/><Relationship Id="rId108" Type="http://schemas.openxmlformats.org/officeDocument/2006/relationships/slide" Target="slides/slide84.xml"/><Relationship Id="rId124" Type="http://schemas.openxmlformats.org/officeDocument/2006/relationships/slide" Target="slides/slide100.xml"/><Relationship Id="rId129" Type="http://schemas.openxmlformats.org/officeDocument/2006/relationships/presProps" Target="presProps.xml"/><Relationship Id="rId54" Type="http://schemas.openxmlformats.org/officeDocument/2006/relationships/slide" Target="slides/slide30.xml"/><Relationship Id="rId70" Type="http://schemas.openxmlformats.org/officeDocument/2006/relationships/slide" Target="slides/slide46.xml"/><Relationship Id="rId75" Type="http://schemas.openxmlformats.org/officeDocument/2006/relationships/slide" Target="slides/slide51.xml"/><Relationship Id="rId91" Type="http://schemas.openxmlformats.org/officeDocument/2006/relationships/slide" Target="slides/slide67.xml"/><Relationship Id="rId96"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4.xml"/><Relationship Id="rId49" Type="http://schemas.openxmlformats.org/officeDocument/2006/relationships/slide" Target="slides/slide25.xml"/><Relationship Id="rId114" Type="http://schemas.openxmlformats.org/officeDocument/2006/relationships/slide" Target="slides/slide90.xml"/><Relationship Id="rId119" Type="http://schemas.openxmlformats.org/officeDocument/2006/relationships/slide" Target="slides/slide95.xml"/><Relationship Id="rId44" Type="http://schemas.openxmlformats.org/officeDocument/2006/relationships/slide" Target="slides/slide20.xml"/><Relationship Id="rId60" Type="http://schemas.openxmlformats.org/officeDocument/2006/relationships/slide" Target="slides/slide36.xml"/><Relationship Id="rId65" Type="http://schemas.openxmlformats.org/officeDocument/2006/relationships/slide" Target="slides/slide41.xml"/><Relationship Id="rId81" Type="http://schemas.openxmlformats.org/officeDocument/2006/relationships/slide" Target="slides/slide57.xml"/><Relationship Id="rId86" Type="http://schemas.openxmlformats.org/officeDocument/2006/relationships/slide" Target="slides/slide62.xml"/><Relationship Id="rId130"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109" Type="http://schemas.openxmlformats.org/officeDocument/2006/relationships/slide" Target="slides/slide8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120" Type="http://schemas.openxmlformats.org/officeDocument/2006/relationships/slide" Target="slides/slide96.xml"/><Relationship Id="rId125" Type="http://schemas.openxmlformats.org/officeDocument/2006/relationships/slide" Target="slides/slide101.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15" Type="http://schemas.openxmlformats.org/officeDocument/2006/relationships/slide" Target="slides/slide91.xml"/><Relationship Id="rId131" Type="http://schemas.openxmlformats.org/officeDocument/2006/relationships/theme" Target="theme/theme1.xml"/><Relationship Id="rId61" Type="http://schemas.openxmlformats.org/officeDocument/2006/relationships/slide" Target="slides/slide37.xml"/><Relationship Id="rId82" Type="http://schemas.openxmlformats.org/officeDocument/2006/relationships/slide" Target="slides/slide5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126" Type="http://schemas.openxmlformats.org/officeDocument/2006/relationships/slide" Target="slides/slide102.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98" Type="http://schemas.openxmlformats.org/officeDocument/2006/relationships/slide" Target="slides/slide74.xml"/><Relationship Id="rId121" Type="http://schemas.openxmlformats.org/officeDocument/2006/relationships/slide" Target="slides/slide97.xml"/><Relationship Id="rId3" Type="http://schemas.openxmlformats.org/officeDocument/2006/relationships/slideMaster" Target="slideMasters/slideMaster3.xml"/><Relationship Id="rId25" Type="http://schemas.openxmlformats.org/officeDocument/2006/relationships/slide" Target="slides/slide1.xml"/><Relationship Id="rId46" Type="http://schemas.openxmlformats.org/officeDocument/2006/relationships/slide" Target="slides/slide22.xml"/><Relationship Id="rId67" Type="http://schemas.openxmlformats.org/officeDocument/2006/relationships/slide" Target="slides/slide43.xml"/><Relationship Id="rId116" Type="http://schemas.openxmlformats.org/officeDocument/2006/relationships/slide" Target="slides/slide92.xml"/><Relationship Id="rId20" Type="http://schemas.openxmlformats.org/officeDocument/2006/relationships/slideMaster" Target="slideMasters/slideMaster20.xml"/><Relationship Id="rId41" Type="http://schemas.openxmlformats.org/officeDocument/2006/relationships/slide" Target="slides/slide17.xml"/><Relationship Id="rId62" Type="http://schemas.openxmlformats.org/officeDocument/2006/relationships/slide" Target="slides/slide38.xml"/><Relationship Id="rId83" Type="http://schemas.openxmlformats.org/officeDocument/2006/relationships/slide" Target="slides/slide59.xml"/><Relationship Id="rId88" Type="http://schemas.openxmlformats.org/officeDocument/2006/relationships/slide" Target="slides/slide64.xml"/><Relationship Id="rId111" Type="http://schemas.openxmlformats.org/officeDocument/2006/relationships/slide" Target="slides/slide87.xml"/><Relationship Id="rId132"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 Target="slides/slide12.xml"/><Relationship Id="rId57" Type="http://schemas.openxmlformats.org/officeDocument/2006/relationships/slide" Target="slides/slide33.xml"/><Relationship Id="rId106" Type="http://schemas.openxmlformats.org/officeDocument/2006/relationships/slide" Target="slides/slide82.xml"/><Relationship Id="rId127" Type="http://schemas.openxmlformats.org/officeDocument/2006/relationships/slide" Target="slides/slide103.xml"/><Relationship Id="rId10" Type="http://schemas.openxmlformats.org/officeDocument/2006/relationships/slideMaster" Target="slideMasters/slideMaster10.xml"/><Relationship Id="rId31" Type="http://schemas.openxmlformats.org/officeDocument/2006/relationships/slide" Target="slides/slide7.xml"/><Relationship Id="rId52" Type="http://schemas.openxmlformats.org/officeDocument/2006/relationships/slide" Target="slides/slide28.xml"/><Relationship Id="rId73" Type="http://schemas.openxmlformats.org/officeDocument/2006/relationships/slide" Target="slides/slide49.xml"/><Relationship Id="rId78" Type="http://schemas.openxmlformats.org/officeDocument/2006/relationships/slide" Target="slides/slide54.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122" Type="http://schemas.openxmlformats.org/officeDocument/2006/relationships/slide" Target="slides/slide9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A2584C-F98A-4D58-AABC-16D533D04DE5}" type="datetimeFigureOut">
              <a:rPr lang="en-GB" smtClean="0"/>
              <a:t>18/09/20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5EF3BA-16D3-4AED-AD08-80B9F2C76ED1}" type="slidenum">
              <a:rPr lang="en-GB" smtClean="0"/>
              <a:t>‹#›</a:t>
            </a:fld>
            <a:endParaRPr lang="en-GB"/>
          </a:p>
        </p:txBody>
      </p:sp>
    </p:spTree>
    <p:extLst>
      <p:ext uri="{BB962C8B-B14F-4D97-AF65-F5344CB8AC3E}">
        <p14:creationId xmlns:p14="http://schemas.microsoft.com/office/powerpoint/2010/main" val="9578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 by showing the clip. Ask</a:t>
            </a:r>
            <a:r>
              <a:rPr lang="en-GB" baseline="0" dirty="0"/>
              <a:t> students how they would develop and or improve the definition of family. What does this tell us about families in general? Display the family tree. Model how the family tree works, using your own family (or make one up if necessary, but it is probably better to use your own family where possible). Hand out sheets. Students can use the template or make their own if they wish, but should then create their own family tree with members of their family and extended family. They may have to add extra branches </a:t>
            </a:r>
            <a:r>
              <a:rPr lang="en-GB" baseline="0" dirty="0" err="1"/>
              <a:t>etc</a:t>
            </a:r>
            <a:r>
              <a:rPr lang="en-GB" baseline="0" dirty="0"/>
              <a:t> but this is ok.</a:t>
            </a:r>
            <a:endParaRPr lang="en-GB" dirty="0"/>
          </a:p>
        </p:txBody>
      </p:sp>
      <p:sp>
        <p:nvSpPr>
          <p:cNvPr id="4" name="Slide Number Placeholder 3"/>
          <p:cNvSpPr>
            <a:spLocks noGrp="1"/>
          </p:cNvSpPr>
          <p:nvPr>
            <p:ph type="sldNum" sz="quarter" idx="10"/>
          </p:nvPr>
        </p:nvSpPr>
        <p:spPr/>
        <p:txBody>
          <a:bodyPr/>
          <a:lstStyle/>
          <a:p>
            <a:fld id="{4431F49A-12F2-4ECC-B4A1-C42EAB3B0794}"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1565063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the members of their family from</a:t>
            </a:r>
            <a:r>
              <a:rPr lang="en-GB" baseline="0" dirty="0"/>
              <a:t> their family tree, students should complete the table (it can be done on the back of their family tree sheet). Again, it would be helpful if you model this first. Be as honest and open as you can. Practical contributions can include money, jobs around the house, just being there to talk to etc. Once students have completed this table it should be easier for them to do the group work on the following slide.</a:t>
            </a:r>
            <a:endParaRPr lang="en-GB" dirty="0"/>
          </a:p>
        </p:txBody>
      </p:sp>
      <p:sp>
        <p:nvSpPr>
          <p:cNvPr id="4" name="Slide Number Placeholder 3"/>
          <p:cNvSpPr>
            <a:spLocks noGrp="1"/>
          </p:cNvSpPr>
          <p:nvPr>
            <p:ph type="sldNum" sz="quarter" idx="10"/>
          </p:nvPr>
        </p:nvSpPr>
        <p:spPr/>
        <p:txBody>
          <a:bodyPr/>
          <a:lstStyle/>
          <a:p>
            <a:fld id="{4431F49A-12F2-4ECC-B4A1-C42EAB3B0794}"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1420767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9/18/2020</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9/18/2020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3027702-ADA3-4364-AE05-A6CFFE25B8B4}"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B0A35B4-CA24-41F8-80D9-BF20D3FF21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419547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3027702-ADA3-4364-AE05-A6CFFE25B8B4}"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B0A35B4-CA24-41F8-80D9-BF20D3FF21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936773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027702-ADA3-4364-AE05-A6CFFE25B8B4}"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B0A35B4-CA24-41F8-80D9-BF20D3FF21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850689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3027702-ADA3-4364-AE05-A6CFFE25B8B4}" type="datetimeFigureOut">
              <a:rPr lang="en-GB" smtClean="0">
                <a:solidFill>
                  <a:prstClr val="black">
                    <a:tint val="75000"/>
                  </a:prstClr>
                </a:solidFill>
              </a:rPr>
              <a:pPr/>
              <a:t>18/09/20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B0A35B4-CA24-41F8-80D9-BF20D3FF21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764319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3027702-ADA3-4364-AE05-A6CFFE25B8B4}" type="datetimeFigureOut">
              <a:rPr lang="en-GB" smtClean="0">
                <a:solidFill>
                  <a:prstClr val="black">
                    <a:tint val="75000"/>
                  </a:prstClr>
                </a:solidFill>
              </a:rPr>
              <a:pPr/>
              <a:t>18/09/20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B0A35B4-CA24-41F8-80D9-BF20D3FF21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508048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3027702-ADA3-4364-AE05-A6CFFE25B8B4}" type="datetimeFigureOut">
              <a:rPr lang="en-GB" smtClean="0">
                <a:solidFill>
                  <a:prstClr val="black">
                    <a:tint val="75000"/>
                  </a:prstClr>
                </a:solidFill>
              </a:rPr>
              <a:pPr/>
              <a:t>18/09/20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B0A35B4-CA24-41F8-80D9-BF20D3FF21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525403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027702-ADA3-4364-AE05-A6CFFE25B8B4}" type="datetimeFigureOut">
              <a:rPr lang="en-GB" smtClean="0">
                <a:solidFill>
                  <a:prstClr val="black">
                    <a:tint val="75000"/>
                  </a:prstClr>
                </a:solidFill>
              </a:rPr>
              <a:pPr/>
              <a:t>18/09/20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B0A35B4-CA24-41F8-80D9-BF20D3FF21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829859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027702-ADA3-4364-AE05-A6CFFE25B8B4}" type="datetimeFigureOut">
              <a:rPr lang="en-GB" smtClean="0">
                <a:solidFill>
                  <a:prstClr val="black">
                    <a:tint val="75000"/>
                  </a:prstClr>
                </a:solidFill>
              </a:rPr>
              <a:pPr/>
              <a:t>18/09/20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B0A35B4-CA24-41F8-80D9-BF20D3FF21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044296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027702-ADA3-4364-AE05-A6CFFE25B8B4}" type="datetimeFigureOut">
              <a:rPr lang="en-GB" smtClean="0">
                <a:solidFill>
                  <a:prstClr val="black">
                    <a:tint val="75000"/>
                  </a:prstClr>
                </a:solidFill>
              </a:rPr>
              <a:pPr/>
              <a:t>18/09/20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B0A35B4-CA24-41F8-80D9-BF20D3FF21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300194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3027702-ADA3-4364-AE05-A6CFFE25B8B4}"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B0A35B4-CA24-41F8-80D9-BF20D3FF21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25118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9/18/2020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3027702-ADA3-4364-AE05-A6CFFE25B8B4}"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B0A35B4-CA24-41F8-80D9-BF20D3FF21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264578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514C385-EE03-4938-8981-0AACA4FFCD2B}"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8D0045-304D-4E2F-BBB1-8803106145F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664172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514C385-EE03-4938-8981-0AACA4FFCD2B}"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8D0045-304D-4E2F-BBB1-8803106145F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103022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14C385-EE03-4938-8981-0AACA4FFCD2B}"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8D0045-304D-4E2F-BBB1-8803106145F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440273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514C385-EE03-4938-8981-0AACA4FFCD2B}" type="datetimeFigureOut">
              <a:rPr lang="en-GB" smtClean="0">
                <a:solidFill>
                  <a:prstClr val="black">
                    <a:tint val="75000"/>
                  </a:prstClr>
                </a:solidFill>
              </a:rPr>
              <a:pPr/>
              <a:t>18/09/20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8D0045-304D-4E2F-BBB1-8803106145F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35646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514C385-EE03-4938-8981-0AACA4FFCD2B}" type="datetimeFigureOut">
              <a:rPr lang="en-GB" smtClean="0">
                <a:solidFill>
                  <a:prstClr val="black">
                    <a:tint val="75000"/>
                  </a:prstClr>
                </a:solidFill>
              </a:rPr>
              <a:pPr/>
              <a:t>18/09/20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38D0045-304D-4E2F-BBB1-8803106145F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169539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514C385-EE03-4938-8981-0AACA4FFCD2B}" type="datetimeFigureOut">
              <a:rPr lang="en-GB" smtClean="0">
                <a:solidFill>
                  <a:prstClr val="black">
                    <a:tint val="75000"/>
                  </a:prstClr>
                </a:solidFill>
              </a:rPr>
              <a:pPr/>
              <a:t>18/09/20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38D0045-304D-4E2F-BBB1-8803106145F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907155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14C385-EE03-4938-8981-0AACA4FFCD2B}" type="datetimeFigureOut">
              <a:rPr lang="en-GB" smtClean="0">
                <a:solidFill>
                  <a:prstClr val="black">
                    <a:tint val="75000"/>
                  </a:prstClr>
                </a:solidFill>
              </a:rPr>
              <a:pPr/>
              <a:t>18/09/20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38D0045-304D-4E2F-BBB1-8803106145F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896135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14C385-EE03-4938-8981-0AACA4FFCD2B}" type="datetimeFigureOut">
              <a:rPr lang="en-GB" smtClean="0">
                <a:solidFill>
                  <a:prstClr val="black">
                    <a:tint val="75000"/>
                  </a:prstClr>
                </a:solidFill>
              </a:rPr>
              <a:pPr/>
              <a:t>18/09/20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8D0045-304D-4E2F-BBB1-8803106145F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658751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14C385-EE03-4938-8981-0AACA4FFCD2B}" type="datetimeFigureOut">
              <a:rPr lang="en-GB" smtClean="0">
                <a:solidFill>
                  <a:prstClr val="black">
                    <a:tint val="75000"/>
                  </a:prstClr>
                </a:solidFill>
              </a:rPr>
              <a:pPr/>
              <a:t>18/09/20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38D0045-304D-4E2F-BBB1-8803106145F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11243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248710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514C385-EE03-4938-8981-0AACA4FFCD2B}"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8D0045-304D-4E2F-BBB1-8803106145F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129608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514C385-EE03-4938-8981-0AACA4FFCD2B}"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38D0045-304D-4E2F-BBB1-8803106145F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2444592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27A0FF2-495C-40A6-8678-BC14758DD12D}"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41F4855-7239-4879-B847-045E8B8A710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198069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27A0FF2-495C-40A6-8678-BC14758DD12D}"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41F4855-7239-4879-B847-045E8B8A710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602651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7A0FF2-495C-40A6-8678-BC14758DD12D}"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41F4855-7239-4879-B847-045E8B8A710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11425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27A0FF2-495C-40A6-8678-BC14758DD12D}" type="datetimeFigureOut">
              <a:rPr lang="en-GB" smtClean="0">
                <a:solidFill>
                  <a:prstClr val="black">
                    <a:tint val="75000"/>
                  </a:prstClr>
                </a:solidFill>
              </a:rPr>
              <a:pPr/>
              <a:t>18/09/20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41F4855-7239-4879-B847-045E8B8A710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11604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27A0FF2-495C-40A6-8678-BC14758DD12D}" type="datetimeFigureOut">
              <a:rPr lang="en-GB" smtClean="0">
                <a:solidFill>
                  <a:prstClr val="black">
                    <a:tint val="75000"/>
                  </a:prstClr>
                </a:solidFill>
              </a:rPr>
              <a:pPr/>
              <a:t>18/09/20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041F4855-7239-4879-B847-045E8B8A710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465501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27A0FF2-495C-40A6-8678-BC14758DD12D}" type="datetimeFigureOut">
              <a:rPr lang="en-GB" smtClean="0">
                <a:solidFill>
                  <a:prstClr val="black">
                    <a:tint val="75000"/>
                  </a:prstClr>
                </a:solidFill>
              </a:rPr>
              <a:pPr/>
              <a:t>18/09/20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041F4855-7239-4879-B847-045E8B8A710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5878565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7A0FF2-495C-40A6-8678-BC14758DD12D}" type="datetimeFigureOut">
              <a:rPr lang="en-GB" smtClean="0">
                <a:solidFill>
                  <a:prstClr val="black">
                    <a:tint val="75000"/>
                  </a:prstClr>
                </a:solidFill>
              </a:rPr>
              <a:pPr/>
              <a:t>18/09/20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041F4855-7239-4879-B847-045E8B8A710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128198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7A0FF2-495C-40A6-8678-BC14758DD12D}" type="datetimeFigureOut">
              <a:rPr lang="en-GB" smtClean="0">
                <a:solidFill>
                  <a:prstClr val="black">
                    <a:tint val="75000"/>
                  </a:prstClr>
                </a:solidFill>
              </a:rPr>
              <a:pPr/>
              <a:t>18/09/20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41F4855-7239-4879-B847-045E8B8A710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52698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612532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7A0FF2-495C-40A6-8678-BC14758DD12D}" type="datetimeFigureOut">
              <a:rPr lang="en-GB" smtClean="0">
                <a:solidFill>
                  <a:prstClr val="black">
                    <a:tint val="75000"/>
                  </a:prstClr>
                </a:solidFill>
              </a:rPr>
              <a:pPr/>
              <a:t>18/09/20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41F4855-7239-4879-B847-045E8B8A710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86398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27A0FF2-495C-40A6-8678-BC14758DD12D}"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41F4855-7239-4879-B847-045E8B8A710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5618664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27A0FF2-495C-40A6-8678-BC14758DD12D}"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41F4855-7239-4879-B847-045E8B8A710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9676150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7E33624-981C-4F30-B4CA-D2FD53320E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97013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4017D41-9D78-4E99-98E8-7070ECFAE0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76329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6A3586-6EF5-4787-9B68-FF281788F2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24255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206F2B-4831-4C5B-B28B-07F185CF00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76801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36F5B41-F18D-4445-991E-93DCF4BC51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68489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3186C9D-6CB1-42C9-94DF-A0C1199D47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67112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A754970-D856-4864-8E1A-2F06ECAA37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9910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6002171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909F999-DBC9-4F8F-8BF9-55919A577D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81032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B64AF85-572A-4414-A0D5-415322EE0E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23616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448268-302F-41F1-9455-E368DD0AA7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573455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0720907-CC52-472D-9DC9-FF557BAD2A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50414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E905E37-73FC-440E-B0AE-8775973A57FF}" type="datetimeFigureOut">
              <a:rPr lang="en-US" smtClean="0">
                <a:solidFill>
                  <a:prstClr val="black">
                    <a:tint val="75000"/>
                  </a:prstClr>
                </a:solidFill>
              </a:rPr>
              <a:pPr/>
              <a:t>9/18/2020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9A49A3-1E5A-4F28-B9AE-FF56332B3B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0586798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E905E37-73FC-440E-B0AE-8775973A57FF}" type="datetimeFigureOut">
              <a:rPr lang="en-US" smtClean="0">
                <a:solidFill>
                  <a:prstClr val="black">
                    <a:tint val="75000"/>
                  </a:prstClr>
                </a:solidFill>
              </a:rPr>
              <a:pPr/>
              <a:t>9/18/2020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9A49A3-1E5A-4F28-B9AE-FF56332B3B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295189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905E37-73FC-440E-B0AE-8775973A57FF}" type="datetimeFigureOut">
              <a:rPr lang="en-US" smtClean="0">
                <a:solidFill>
                  <a:prstClr val="black">
                    <a:tint val="75000"/>
                  </a:prstClr>
                </a:solidFill>
              </a:rPr>
              <a:pPr/>
              <a:t>9/18/2020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9A49A3-1E5A-4F28-B9AE-FF56332B3B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694974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E905E37-73FC-440E-B0AE-8775973A57FF}" type="datetimeFigureOut">
              <a:rPr lang="en-US" smtClean="0">
                <a:solidFill>
                  <a:prstClr val="black">
                    <a:tint val="75000"/>
                  </a:prstClr>
                </a:solidFill>
              </a:rPr>
              <a:pPr/>
              <a:t>9/18/2020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69A49A3-1E5A-4F28-B9AE-FF56332B3B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0206232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E905E37-73FC-440E-B0AE-8775973A57FF}" type="datetimeFigureOut">
              <a:rPr lang="en-US" smtClean="0">
                <a:solidFill>
                  <a:prstClr val="black">
                    <a:tint val="75000"/>
                  </a:prstClr>
                </a:solidFill>
              </a:rPr>
              <a:pPr/>
              <a:t>9/18/2020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169A49A3-1E5A-4F28-B9AE-FF56332B3B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6991239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E905E37-73FC-440E-B0AE-8775973A57FF}" type="datetimeFigureOut">
              <a:rPr lang="en-US" smtClean="0">
                <a:solidFill>
                  <a:prstClr val="black">
                    <a:tint val="75000"/>
                  </a:prstClr>
                </a:solidFill>
              </a:rPr>
              <a:pPr/>
              <a:t>9/18/2020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169A49A3-1E5A-4F28-B9AE-FF56332B3B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60674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613836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905E37-73FC-440E-B0AE-8775973A57FF}" type="datetimeFigureOut">
              <a:rPr lang="en-US" smtClean="0">
                <a:solidFill>
                  <a:prstClr val="black">
                    <a:tint val="75000"/>
                  </a:prstClr>
                </a:solidFill>
              </a:rPr>
              <a:pPr/>
              <a:t>9/18/2020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169A49A3-1E5A-4F28-B9AE-FF56332B3B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4175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905E37-73FC-440E-B0AE-8775973A57FF}" type="datetimeFigureOut">
              <a:rPr lang="en-US" smtClean="0">
                <a:solidFill>
                  <a:prstClr val="black">
                    <a:tint val="75000"/>
                  </a:prstClr>
                </a:solidFill>
              </a:rPr>
              <a:pPr/>
              <a:t>9/18/2020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69A49A3-1E5A-4F28-B9AE-FF56332B3B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410664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905E37-73FC-440E-B0AE-8775973A57FF}" type="datetimeFigureOut">
              <a:rPr lang="en-US" smtClean="0">
                <a:solidFill>
                  <a:prstClr val="black">
                    <a:tint val="75000"/>
                  </a:prstClr>
                </a:solidFill>
              </a:rPr>
              <a:pPr/>
              <a:t>9/18/2020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69A49A3-1E5A-4F28-B9AE-FF56332B3B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01573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E905E37-73FC-440E-B0AE-8775973A57FF}" type="datetimeFigureOut">
              <a:rPr lang="en-US" smtClean="0">
                <a:solidFill>
                  <a:prstClr val="black">
                    <a:tint val="75000"/>
                  </a:prstClr>
                </a:solidFill>
              </a:rPr>
              <a:pPr/>
              <a:t>9/18/2020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9A49A3-1E5A-4F28-B9AE-FF56332B3B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074776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E905E37-73FC-440E-B0AE-8775973A57FF}" type="datetimeFigureOut">
              <a:rPr lang="en-US" smtClean="0">
                <a:solidFill>
                  <a:prstClr val="black">
                    <a:tint val="75000"/>
                  </a:prstClr>
                </a:solidFill>
              </a:rPr>
              <a:pPr/>
              <a:t>9/18/2020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9A49A3-1E5A-4F28-B9AE-FF56332B3B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3193304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CAF382-2AD0-4100-842F-D73AB0B6450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7237451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540898-65FC-4640-83A2-FD24C171A09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11863170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314B99-F037-4461-873C-5BD63C959C7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640993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8FFEB7-7EE7-44D9-BE35-92D5BC8C8A7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564981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C20BDB-06C1-49BF-9435-B4D58773B8E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70245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7714181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31C214-D6D5-4A13-AD8A-BD746BE9C5F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879091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C1E585-18C7-48E7-9AE5-8C89B7804DD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8522520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1CF1C8-74A0-4EDA-BC3E-6AB9F5B9F8E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5287965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726D5E-3FA2-40C5-8892-BADFB89FBC3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86498663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AAF297-D717-49C7-9E37-E21F07E9956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3562963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22FBF7-4CA2-4FDA-AD48-56F7B4DBB54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944559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E905E37-73FC-440E-B0AE-8775973A57FF}" type="datetimeFigureOut">
              <a:rPr lang="en-US" smtClean="0">
                <a:solidFill>
                  <a:prstClr val="black">
                    <a:tint val="75000"/>
                  </a:prstClr>
                </a:solidFill>
              </a:rPr>
              <a:pPr/>
              <a:t>9/18/2020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9A49A3-1E5A-4F28-B9AE-FF56332B3B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6159645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E905E37-73FC-440E-B0AE-8775973A57FF}" type="datetimeFigureOut">
              <a:rPr lang="en-US" smtClean="0">
                <a:solidFill>
                  <a:prstClr val="black">
                    <a:tint val="75000"/>
                  </a:prstClr>
                </a:solidFill>
              </a:rPr>
              <a:pPr/>
              <a:t>9/18/2020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9A49A3-1E5A-4F28-B9AE-FF56332B3B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409365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905E37-73FC-440E-B0AE-8775973A57FF}" type="datetimeFigureOut">
              <a:rPr lang="en-US" smtClean="0">
                <a:solidFill>
                  <a:prstClr val="black">
                    <a:tint val="75000"/>
                  </a:prstClr>
                </a:solidFill>
              </a:rPr>
              <a:pPr/>
              <a:t>9/18/2020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9A49A3-1E5A-4F28-B9AE-FF56332B3B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0544463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E905E37-73FC-440E-B0AE-8775973A57FF}" type="datetimeFigureOut">
              <a:rPr lang="en-US" smtClean="0">
                <a:solidFill>
                  <a:prstClr val="black">
                    <a:tint val="75000"/>
                  </a:prstClr>
                </a:solidFill>
              </a:rPr>
              <a:pPr/>
              <a:t>9/18/2020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69A49A3-1E5A-4F28-B9AE-FF56332B3B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68485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8620806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E905E37-73FC-440E-B0AE-8775973A57FF}" type="datetimeFigureOut">
              <a:rPr lang="en-US" smtClean="0">
                <a:solidFill>
                  <a:prstClr val="black">
                    <a:tint val="75000"/>
                  </a:prstClr>
                </a:solidFill>
              </a:rPr>
              <a:pPr/>
              <a:t>9/18/2020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169A49A3-1E5A-4F28-B9AE-FF56332B3B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8834713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E905E37-73FC-440E-B0AE-8775973A57FF}" type="datetimeFigureOut">
              <a:rPr lang="en-US" smtClean="0">
                <a:solidFill>
                  <a:prstClr val="black">
                    <a:tint val="75000"/>
                  </a:prstClr>
                </a:solidFill>
              </a:rPr>
              <a:pPr/>
              <a:t>9/18/2020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169A49A3-1E5A-4F28-B9AE-FF56332B3B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7382875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905E37-73FC-440E-B0AE-8775973A57FF}" type="datetimeFigureOut">
              <a:rPr lang="en-US" smtClean="0">
                <a:solidFill>
                  <a:prstClr val="black">
                    <a:tint val="75000"/>
                  </a:prstClr>
                </a:solidFill>
              </a:rPr>
              <a:pPr/>
              <a:t>9/18/2020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169A49A3-1E5A-4F28-B9AE-FF56332B3B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0856755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905E37-73FC-440E-B0AE-8775973A57FF}" type="datetimeFigureOut">
              <a:rPr lang="en-US" smtClean="0">
                <a:solidFill>
                  <a:prstClr val="black">
                    <a:tint val="75000"/>
                  </a:prstClr>
                </a:solidFill>
              </a:rPr>
              <a:pPr/>
              <a:t>9/18/2020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69A49A3-1E5A-4F28-B9AE-FF56332B3B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4606168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905E37-73FC-440E-B0AE-8775973A57FF}" type="datetimeFigureOut">
              <a:rPr lang="en-US" smtClean="0">
                <a:solidFill>
                  <a:prstClr val="black">
                    <a:tint val="75000"/>
                  </a:prstClr>
                </a:solidFill>
              </a:rPr>
              <a:pPr/>
              <a:t>9/18/2020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69A49A3-1E5A-4F28-B9AE-FF56332B3B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9392612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E905E37-73FC-440E-B0AE-8775973A57FF}" type="datetimeFigureOut">
              <a:rPr lang="en-US" smtClean="0">
                <a:solidFill>
                  <a:prstClr val="black">
                    <a:tint val="75000"/>
                  </a:prstClr>
                </a:solidFill>
              </a:rPr>
              <a:pPr/>
              <a:t>9/18/2020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9A49A3-1E5A-4F28-B9AE-FF56332B3B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6586687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E905E37-73FC-440E-B0AE-8775973A57FF}" type="datetimeFigureOut">
              <a:rPr lang="en-US" smtClean="0">
                <a:solidFill>
                  <a:prstClr val="black">
                    <a:tint val="75000"/>
                  </a:prstClr>
                </a:solidFill>
              </a:rPr>
              <a:pPr/>
              <a:t>9/18/2020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9A49A3-1E5A-4F28-B9AE-FF56332B3B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3352452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7E33624-981C-4F30-B4CA-D2FD53320E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2137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4017D41-9D78-4E99-98E8-7070ECFAE0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927876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6A3586-6EF5-4787-9B68-FF281788F2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3646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3854586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206F2B-4831-4C5B-B28B-07F185CF00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381449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36F5B41-F18D-4445-991E-93DCF4BC51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02935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3186C9D-6CB1-42C9-94DF-A0C1199D47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449980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A754970-D856-4864-8E1A-2F06ECAA37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763368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909F999-DBC9-4F8F-8BF9-55919A577D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506783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B64AF85-572A-4414-A0D5-415322EE0E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207160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448268-302F-41F1-9455-E368DD0AA7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013359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0720907-CC52-472D-9DC9-FF557BAD2A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332530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7E33624-981C-4F30-B4CA-D2FD53320E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968169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4017D41-9D78-4E99-98E8-7070ECFAE0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3968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646216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6A3586-6EF5-4787-9B68-FF281788F2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593376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206F2B-4831-4C5B-B28B-07F185CF00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980410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36F5B41-F18D-4445-991E-93DCF4BC51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357591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3186C9D-6CB1-42C9-94DF-A0C1199D47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933149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A754970-D856-4864-8E1A-2F06ECAA37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036639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909F999-DBC9-4F8F-8BF9-55919A577D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319197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B64AF85-572A-4414-A0D5-415322EE0E3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211768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448268-302F-41F1-9455-E368DD0AA7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065720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0720907-CC52-472D-9DC9-FF557BAD2A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698391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CAF382-2AD0-4100-842F-D73AB0B6450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398600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9/18/2020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84618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540898-65FC-4640-83A2-FD24C171A09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1499687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314B99-F037-4461-873C-5BD63C959C7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19547552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8FFEB7-7EE7-44D9-BE35-92D5BC8C8A7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0395695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C20BDB-06C1-49BF-9435-B4D58773B8E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40739659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31C214-D6D5-4A13-AD8A-BD746BE9C5F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3780155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C1E585-18C7-48E7-9AE5-8C89B7804DD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2204939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1CF1C8-74A0-4EDA-BC3E-6AB9F5B9F8E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6060863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726D5E-3FA2-40C5-8892-BADFB89FBC3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802259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AAF297-D717-49C7-9E37-E21F07E9956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4216728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22FBF7-4CA2-4FDA-AD48-56F7B4DBB54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961880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4744480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2997CE-C1EE-4866-BB8F-18C9871D601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223903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012D61-3DCC-452F-8AEB-9357A9CC77F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3997703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B8E6E-38C3-4442-801C-7D6A7FFA451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5359683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FE6D38-9F3A-4BBB-8154-9370624C962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1025322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AD35BBD-E935-443B-9170-EC5C2C38A9B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663163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D5B3F8-2B0B-4B10-B259-02F0FAEDDCC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3071371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C1E1364-FA96-4A87-A663-9F0C2A77233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1265870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C200E4-7117-45AD-A70A-54018822B9F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07068317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7F95CA-F1B0-43EC-A590-3737083B3A4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1385548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972718-82AE-4645-8FEE-BB02A0599F8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73298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3066394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7AFE3F-A266-431F-A300-A0E6A31C181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5927240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6023A84-788A-4AC9-A962-402A21390B8F}"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453984E-4FFF-4571-B3E3-6848C918E19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5358395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a:ln w="38100">
            <a:solidFill>
              <a:srgbClr val="FF99FF"/>
            </a:solidFill>
          </a:ln>
          <a:effectLst>
            <a:glow rad="101600">
              <a:schemeClr val="accent2">
                <a:satMod val="175000"/>
                <a:alpha val="40000"/>
              </a:schemeClr>
            </a:glow>
          </a:effectLst>
        </p:spPr>
        <p:txBody>
          <a:bodyPr/>
          <a:lstStyle/>
          <a:p>
            <a:r>
              <a:rPr lang="en-US"/>
              <a:t>Click to edit Master title style</a:t>
            </a:r>
            <a:endParaRPr lang="en-GB"/>
          </a:p>
        </p:txBody>
      </p:sp>
      <p:sp>
        <p:nvSpPr>
          <p:cNvPr id="3" name="Content Placeholder 2"/>
          <p:cNvSpPr>
            <a:spLocks noGrp="1"/>
          </p:cNvSpPr>
          <p:nvPr>
            <p:ph idx="1"/>
          </p:nvPr>
        </p:nvSpPr>
        <p:spPr>
          <a:solidFill>
            <a:schemeClr val="bg1"/>
          </a:solidFill>
          <a:ln w="38100">
            <a:solidFill>
              <a:srgbClr val="FF99FF"/>
            </a:solidFill>
          </a:ln>
          <a:effectLst>
            <a:glow rad="101600">
              <a:schemeClr val="accent2">
                <a:satMod val="175000"/>
                <a:alpha val="40000"/>
              </a:schemeClr>
            </a:glow>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6023A84-788A-4AC9-A962-402A21390B8F}"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453984E-4FFF-4571-B3E3-6848C918E19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5507731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023A84-788A-4AC9-A962-402A21390B8F}"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453984E-4FFF-4571-B3E3-6848C918E19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9662656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6023A84-788A-4AC9-A962-402A21390B8F}" type="datetimeFigureOut">
              <a:rPr lang="en-GB" smtClean="0">
                <a:solidFill>
                  <a:prstClr val="black">
                    <a:tint val="75000"/>
                  </a:prstClr>
                </a:solidFill>
              </a:rPr>
              <a:pPr/>
              <a:t>18/09/20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453984E-4FFF-4571-B3E3-6848C918E19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5848008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6023A84-788A-4AC9-A962-402A21390B8F}" type="datetimeFigureOut">
              <a:rPr lang="en-GB" smtClean="0">
                <a:solidFill>
                  <a:prstClr val="black">
                    <a:tint val="75000"/>
                  </a:prstClr>
                </a:solidFill>
              </a:rPr>
              <a:pPr/>
              <a:t>18/09/20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6453984E-4FFF-4571-B3E3-6848C918E19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3230804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6023A84-788A-4AC9-A962-402A21390B8F}" type="datetimeFigureOut">
              <a:rPr lang="en-GB" smtClean="0">
                <a:solidFill>
                  <a:prstClr val="black">
                    <a:tint val="75000"/>
                  </a:prstClr>
                </a:solidFill>
              </a:rPr>
              <a:pPr/>
              <a:t>18/09/20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6453984E-4FFF-4571-B3E3-6848C918E19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3399120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023A84-788A-4AC9-A962-402A21390B8F}" type="datetimeFigureOut">
              <a:rPr lang="en-GB" smtClean="0">
                <a:solidFill>
                  <a:prstClr val="black">
                    <a:tint val="75000"/>
                  </a:prstClr>
                </a:solidFill>
              </a:rPr>
              <a:pPr/>
              <a:t>18/09/20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6453984E-4FFF-4571-B3E3-6848C918E19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8045210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023A84-788A-4AC9-A962-402A21390B8F}" type="datetimeFigureOut">
              <a:rPr lang="en-GB" smtClean="0">
                <a:solidFill>
                  <a:prstClr val="black">
                    <a:tint val="75000"/>
                  </a:prstClr>
                </a:solidFill>
              </a:rPr>
              <a:pPr/>
              <a:t>18/09/20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453984E-4FFF-4571-B3E3-6848C918E19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8834068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023A84-788A-4AC9-A962-402A21390B8F}" type="datetimeFigureOut">
              <a:rPr lang="en-GB" smtClean="0">
                <a:solidFill>
                  <a:prstClr val="black">
                    <a:tint val="75000"/>
                  </a:prstClr>
                </a:solidFill>
              </a:rPr>
              <a:pPr/>
              <a:t>18/09/20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453984E-4FFF-4571-B3E3-6848C918E19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25091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1682157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6023A84-788A-4AC9-A962-402A21390B8F}"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453984E-4FFF-4571-B3E3-6848C918E19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6991212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6023A84-788A-4AC9-A962-402A21390B8F}"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453984E-4FFF-4571-B3E3-6848C918E19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7220070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F7E3292-B1E1-4273-A840-D8A8C429F159}" type="datetimeFigureOut">
              <a:rPr lang="en-US" smtClean="0">
                <a:solidFill>
                  <a:prstClr val="black">
                    <a:tint val="75000"/>
                  </a:prstClr>
                </a:solidFill>
              </a:rPr>
              <a:pPr/>
              <a:t>9/18/2020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12868B-D541-426F-BEAA-13E95FA4C5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0077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7E3292-B1E1-4273-A840-D8A8C429F159}" type="datetimeFigureOut">
              <a:rPr lang="en-US" smtClean="0">
                <a:solidFill>
                  <a:prstClr val="black">
                    <a:tint val="75000"/>
                  </a:prstClr>
                </a:solidFill>
              </a:rPr>
              <a:pPr/>
              <a:t>9/18/2020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12868B-D541-426F-BEAA-13E95FA4C5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659396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7E3292-B1E1-4273-A840-D8A8C429F159}" type="datetimeFigureOut">
              <a:rPr lang="en-US" smtClean="0">
                <a:solidFill>
                  <a:prstClr val="black">
                    <a:tint val="75000"/>
                  </a:prstClr>
                </a:solidFill>
              </a:rPr>
              <a:pPr/>
              <a:t>9/18/2020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12868B-D541-426F-BEAA-13E95FA4C5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909079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7E3292-B1E1-4273-A840-D8A8C429F159}" type="datetimeFigureOut">
              <a:rPr lang="en-US" smtClean="0">
                <a:solidFill>
                  <a:prstClr val="black">
                    <a:tint val="75000"/>
                  </a:prstClr>
                </a:solidFill>
              </a:rPr>
              <a:pPr/>
              <a:t>9/18/2020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12868B-D541-426F-BEAA-13E95FA4C5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682668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7E3292-B1E1-4273-A840-D8A8C429F159}" type="datetimeFigureOut">
              <a:rPr lang="en-US" smtClean="0">
                <a:solidFill>
                  <a:prstClr val="black">
                    <a:tint val="75000"/>
                  </a:prstClr>
                </a:solidFill>
              </a:rPr>
              <a:pPr/>
              <a:t>9/18/2020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12868B-D541-426F-BEAA-13E95FA4C5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36886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7E3292-B1E1-4273-A840-D8A8C429F159}" type="datetimeFigureOut">
              <a:rPr lang="en-US" smtClean="0">
                <a:solidFill>
                  <a:prstClr val="black">
                    <a:tint val="75000"/>
                  </a:prstClr>
                </a:solidFill>
              </a:rPr>
              <a:pPr/>
              <a:t>9/18/2020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12868B-D541-426F-BEAA-13E95FA4C5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343023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7E3292-B1E1-4273-A840-D8A8C429F159}" type="datetimeFigureOut">
              <a:rPr lang="en-US" smtClean="0">
                <a:solidFill>
                  <a:prstClr val="black">
                    <a:tint val="75000"/>
                  </a:prstClr>
                </a:solidFill>
              </a:rPr>
              <a:pPr/>
              <a:t>9/18/2020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12868B-D541-426F-BEAA-13E95FA4C5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521491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7E3292-B1E1-4273-A840-D8A8C429F159}" type="datetimeFigureOut">
              <a:rPr lang="en-US" smtClean="0">
                <a:solidFill>
                  <a:prstClr val="black">
                    <a:tint val="75000"/>
                  </a:prstClr>
                </a:solidFill>
              </a:rPr>
              <a:pPr/>
              <a:t>9/18/2020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12868B-D541-426F-BEAA-13E95FA4C5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485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3578091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7E3292-B1E1-4273-A840-D8A8C429F159}" type="datetimeFigureOut">
              <a:rPr lang="en-US" smtClean="0">
                <a:solidFill>
                  <a:prstClr val="black">
                    <a:tint val="75000"/>
                  </a:prstClr>
                </a:solidFill>
              </a:rPr>
              <a:pPr/>
              <a:t>9/18/2020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12868B-D541-426F-BEAA-13E95FA4C5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544246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7E3292-B1E1-4273-A840-D8A8C429F159}" type="datetimeFigureOut">
              <a:rPr lang="en-US" smtClean="0">
                <a:solidFill>
                  <a:prstClr val="black">
                    <a:tint val="75000"/>
                  </a:prstClr>
                </a:solidFill>
              </a:rPr>
              <a:pPr/>
              <a:t>9/18/2020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12868B-D541-426F-BEAA-13E95FA4C5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21437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7E3292-B1E1-4273-A840-D8A8C429F159}" type="datetimeFigureOut">
              <a:rPr lang="en-US" smtClean="0">
                <a:solidFill>
                  <a:prstClr val="black">
                    <a:tint val="75000"/>
                  </a:prstClr>
                </a:solidFill>
              </a:rPr>
              <a:pPr/>
              <a:t>9/18/2020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12868B-D541-426F-BEAA-13E95FA4C5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183113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2E012C-0D38-4A69-9875-8161BE97820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1935690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24A8AD-B462-4A84-8C48-F2F698321CF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1499758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7A3426-4353-4CD7-AA04-1EF0289CAA6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8582890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9D1023-694E-4035-AB01-3D16251CF68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0049234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F8CDF5-D34D-4ED5-BAF6-439E4D8F3F9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7012897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F464FD-B965-4152-964D-26001391E8B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1954597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B27FA3C-75DC-4028-A2E4-6D35F03EC8A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213446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34102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DE0962-5B00-4F6E-9F7A-7FAE01BBE04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1325387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A5FA9AF-CB3E-4FD9-BBAA-973A335A2FA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8226353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241BA2-3BB2-4C49-A736-2423867FA05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3777819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1CD861-9F83-4CF9-9DBB-FA362CEFCC5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8052345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6B4E68-EEDA-4AB4-A53A-16936754A8A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1795017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F748DF-30F1-44C4-A6D7-3B8D10AB5D7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2937743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D27D3-0A11-4042-B73D-052C74ECC14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2472047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7677D5-7340-4988-A461-A4105FAC0CD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7668534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EDD21AD-CD98-4697-9ADD-3BE6C22CAA1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4619571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D50F442-261D-42BA-A24D-0AB09F54E5C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044826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3577620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1BBB4A5-4B3F-4687-AFF1-C4F63CBAD80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333802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54BAF0-A2D5-4CC7-9003-23121B6E495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0856118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62888B-BAF6-4757-9087-774D90D7565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0971378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3995D6-3C16-4D08-AEC6-52C1E0DB241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8482105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56CCCA-B406-45F0-87BC-8C183835CB0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40619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17070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58912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33111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9/18/2020</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694261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82544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04096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1580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615598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794974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064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178762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438304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69999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9/18/2020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761218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224220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724757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458132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131D73B-28B0-4E41-814C-2B437103339E}"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940601C-E9CC-401D-B61D-07B2BF0E2C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340584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C6C902-F44A-42C6-A8FC-3C3B9EE2647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563394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25349D-D50B-40AA-ACEB-9DCD44FCE5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428936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F68DCD-F20D-408B-AB7C-71F5D698FD2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348547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5D2D4E-9922-4CB5-BF25-DC85414B537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395779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1CD4BF7-AE6D-4438-99F8-8DDF340D02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5973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9/18/2020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3408609-D4CD-4EFB-B2CE-278A12F965F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681702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F09757-5E1E-44F3-ABFF-830CEE58553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609289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BC6215-6510-4C40-A943-D4E7D452968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047395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7CCF267-850C-4A80-9CB0-5972052AABA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955455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37295C-A4F0-4E09-813B-4D3E189C0E7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236239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DF7C12-8324-4D29-B5DD-2245F5FA56E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458243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F73B452-B97D-4D33-8899-8807ED8F1C42}" type="datetimeFigureOut">
              <a:rPr lang="en-US" smtClean="0">
                <a:solidFill>
                  <a:prstClr val="white">
                    <a:tint val="75000"/>
                  </a:prstClr>
                </a:solidFill>
              </a:rPr>
              <a:pPr/>
              <a:t>9/18/2020</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004904AD-D5F3-4077-BEC6-F916F7DD3304}"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15175427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73B452-B97D-4D33-8899-8807ED8F1C42}" type="datetimeFigureOut">
              <a:rPr lang="en-US" smtClean="0">
                <a:solidFill>
                  <a:prstClr val="white">
                    <a:tint val="75000"/>
                  </a:prstClr>
                </a:solidFill>
              </a:rPr>
              <a:pPr/>
              <a:t>9/18/2020</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004904AD-D5F3-4077-BEC6-F916F7DD3304}"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11105127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73B452-B97D-4D33-8899-8807ED8F1C42}" type="datetimeFigureOut">
              <a:rPr lang="en-US" smtClean="0">
                <a:solidFill>
                  <a:prstClr val="white">
                    <a:tint val="75000"/>
                  </a:prstClr>
                </a:solidFill>
              </a:rPr>
              <a:pPr/>
              <a:t>9/18/2020</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004904AD-D5F3-4077-BEC6-F916F7DD3304}"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760899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F73B452-B97D-4D33-8899-8807ED8F1C42}" type="datetimeFigureOut">
              <a:rPr lang="en-US" smtClean="0">
                <a:solidFill>
                  <a:prstClr val="white">
                    <a:tint val="75000"/>
                  </a:prstClr>
                </a:solidFill>
              </a:rPr>
              <a:pPr/>
              <a:t>9/18/2020</a:t>
            </a:fld>
            <a:endParaRPr lang="en-GB">
              <a:solidFill>
                <a:prstClr val="white">
                  <a:tint val="75000"/>
                </a:prstClr>
              </a:solidFill>
            </a:endParaRPr>
          </a:p>
        </p:txBody>
      </p:sp>
      <p:sp>
        <p:nvSpPr>
          <p:cNvPr id="6" name="Footer Placeholder 5"/>
          <p:cNvSpPr>
            <a:spLocks noGrp="1"/>
          </p:cNvSpPr>
          <p:nvPr>
            <p:ph type="ftr" sz="quarter" idx="11"/>
          </p:nvPr>
        </p:nvSpPr>
        <p:spPr/>
        <p:txBody>
          <a:bodyPr/>
          <a:lstStyle/>
          <a:p>
            <a:endParaRPr lang="en-GB">
              <a:solidFill>
                <a:prstClr val="white">
                  <a:tint val="75000"/>
                </a:prstClr>
              </a:solidFill>
            </a:endParaRPr>
          </a:p>
        </p:txBody>
      </p:sp>
      <p:sp>
        <p:nvSpPr>
          <p:cNvPr id="7" name="Slide Number Placeholder 6"/>
          <p:cNvSpPr>
            <a:spLocks noGrp="1"/>
          </p:cNvSpPr>
          <p:nvPr>
            <p:ph type="sldNum" sz="quarter" idx="12"/>
          </p:nvPr>
        </p:nvSpPr>
        <p:spPr/>
        <p:txBody>
          <a:bodyPr/>
          <a:lstStyle/>
          <a:p>
            <a:fld id="{004904AD-D5F3-4077-BEC6-F916F7DD3304}"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177875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9/18/2020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F73B452-B97D-4D33-8899-8807ED8F1C42}" type="datetimeFigureOut">
              <a:rPr lang="en-US" smtClean="0">
                <a:solidFill>
                  <a:prstClr val="white">
                    <a:tint val="75000"/>
                  </a:prstClr>
                </a:solidFill>
              </a:rPr>
              <a:pPr/>
              <a:t>9/18/2020</a:t>
            </a:fld>
            <a:endParaRPr lang="en-GB">
              <a:solidFill>
                <a:prstClr val="white">
                  <a:tint val="75000"/>
                </a:prstClr>
              </a:solidFill>
            </a:endParaRPr>
          </a:p>
        </p:txBody>
      </p:sp>
      <p:sp>
        <p:nvSpPr>
          <p:cNvPr id="8" name="Footer Placeholder 7"/>
          <p:cNvSpPr>
            <a:spLocks noGrp="1"/>
          </p:cNvSpPr>
          <p:nvPr>
            <p:ph type="ftr" sz="quarter" idx="11"/>
          </p:nvPr>
        </p:nvSpPr>
        <p:spPr/>
        <p:txBody>
          <a:bodyPr/>
          <a:lstStyle/>
          <a:p>
            <a:endParaRPr lang="en-GB">
              <a:solidFill>
                <a:prstClr val="white">
                  <a:tint val="75000"/>
                </a:prstClr>
              </a:solidFill>
            </a:endParaRPr>
          </a:p>
        </p:txBody>
      </p:sp>
      <p:sp>
        <p:nvSpPr>
          <p:cNvPr id="9" name="Slide Number Placeholder 8"/>
          <p:cNvSpPr>
            <a:spLocks noGrp="1"/>
          </p:cNvSpPr>
          <p:nvPr>
            <p:ph type="sldNum" sz="quarter" idx="12"/>
          </p:nvPr>
        </p:nvSpPr>
        <p:spPr/>
        <p:txBody>
          <a:bodyPr/>
          <a:lstStyle/>
          <a:p>
            <a:fld id="{004904AD-D5F3-4077-BEC6-F916F7DD3304}"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11643181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F73B452-B97D-4D33-8899-8807ED8F1C42}" type="datetimeFigureOut">
              <a:rPr lang="en-US" smtClean="0">
                <a:solidFill>
                  <a:prstClr val="white">
                    <a:tint val="75000"/>
                  </a:prstClr>
                </a:solidFill>
              </a:rPr>
              <a:pPr/>
              <a:t>9/18/2020</a:t>
            </a:fld>
            <a:endParaRPr lang="en-GB">
              <a:solidFill>
                <a:prstClr val="white">
                  <a:tint val="75000"/>
                </a:prstClr>
              </a:solidFill>
            </a:endParaRPr>
          </a:p>
        </p:txBody>
      </p:sp>
      <p:sp>
        <p:nvSpPr>
          <p:cNvPr id="4" name="Footer Placeholder 3"/>
          <p:cNvSpPr>
            <a:spLocks noGrp="1"/>
          </p:cNvSpPr>
          <p:nvPr>
            <p:ph type="ftr" sz="quarter" idx="11"/>
          </p:nvPr>
        </p:nvSpPr>
        <p:spPr/>
        <p:txBody>
          <a:bodyPr/>
          <a:lstStyle/>
          <a:p>
            <a:endParaRPr lang="en-GB">
              <a:solidFill>
                <a:prstClr val="white">
                  <a:tint val="75000"/>
                </a:prstClr>
              </a:solidFill>
            </a:endParaRPr>
          </a:p>
        </p:txBody>
      </p:sp>
      <p:sp>
        <p:nvSpPr>
          <p:cNvPr id="5" name="Slide Number Placeholder 4"/>
          <p:cNvSpPr>
            <a:spLocks noGrp="1"/>
          </p:cNvSpPr>
          <p:nvPr>
            <p:ph type="sldNum" sz="quarter" idx="12"/>
          </p:nvPr>
        </p:nvSpPr>
        <p:spPr/>
        <p:txBody>
          <a:bodyPr/>
          <a:lstStyle/>
          <a:p>
            <a:fld id="{004904AD-D5F3-4077-BEC6-F916F7DD3304}"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4838357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73B452-B97D-4D33-8899-8807ED8F1C42}" type="datetimeFigureOut">
              <a:rPr lang="en-US" smtClean="0">
                <a:solidFill>
                  <a:prstClr val="white">
                    <a:tint val="75000"/>
                  </a:prstClr>
                </a:solidFill>
              </a:rPr>
              <a:pPr/>
              <a:t>9/18/2020</a:t>
            </a:fld>
            <a:endParaRPr lang="en-GB">
              <a:solidFill>
                <a:prstClr val="white">
                  <a:tint val="75000"/>
                </a:prstClr>
              </a:solidFill>
            </a:endParaRPr>
          </a:p>
        </p:txBody>
      </p:sp>
      <p:sp>
        <p:nvSpPr>
          <p:cNvPr id="3" name="Footer Placeholder 2"/>
          <p:cNvSpPr>
            <a:spLocks noGrp="1"/>
          </p:cNvSpPr>
          <p:nvPr>
            <p:ph type="ftr" sz="quarter" idx="11"/>
          </p:nvPr>
        </p:nvSpPr>
        <p:spPr/>
        <p:txBody>
          <a:bodyPr/>
          <a:lstStyle/>
          <a:p>
            <a:endParaRPr lang="en-GB">
              <a:solidFill>
                <a:prstClr val="white">
                  <a:tint val="75000"/>
                </a:prstClr>
              </a:solidFill>
            </a:endParaRPr>
          </a:p>
        </p:txBody>
      </p:sp>
      <p:sp>
        <p:nvSpPr>
          <p:cNvPr id="4" name="Slide Number Placeholder 3"/>
          <p:cNvSpPr>
            <a:spLocks noGrp="1"/>
          </p:cNvSpPr>
          <p:nvPr>
            <p:ph type="sldNum" sz="quarter" idx="12"/>
          </p:nvPr>
        </p:nvSpPr>
        <p:spPr/>
        <p:txBody>
          <a:bodyPr/>
          <a:lstStyle/>
          <a:p>
            <a:fld id="{004904AD-D5F3-4077-BEC6-F916F7DD3304}"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16605704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73B452-B97D-4D33-8899-8807ED8F1C42}" type="datetimeFigureOut">
              <a:rPr lang="en-US" smtClean="0">
                <a:solidFill>
                  <a:prstClr val="white">
                    <a:tint val="75000"/>
                  </a:prstClr>
                </a:solidFill>
              </a:rPr>
              <a:pPr/>
              <a:t>9/18/2020</a:t>
            </a:fld>
            <a:endParaRPr lang="en-GB">
              <a:solidFill>
                <a:prstClr val="white">
                  <a:tint val="75000"/>
                </a:prstClr>
              </a:solidFill>
            </a:endParaRPr>
          </a:p>
        </p:txBody>
      </p:sp>
      <p:sp>
        <p:nvSpPr>
          <p:cNvPr id="6" name="Footer Placeholder 5"/>
          <p:cNvSpPr>
            <a:spLocks noGrp="1"/>
          </p:cNvSpPr>
          <p:nvPr>
            <p:ph type="ftr" sz="quarter" idx="11"/>
          </p:nvPr>
        </p:nvSpPr>
        <p:spPr/>
        <p:txBody>
          <a:bodyPr/>
          <a:lstStyle/>
          <a:p>
            <a:endParaRPr lang="en-GB">
              <a:solidFill>
                <a:prstClr val="white">
                  <a:tint val="75000"/>
                </a:prstClr>
              </a:solidFill>
            </a:endParaRPr>
          </a:p>
        </p:txBody>
      </p:sp>
      <p:sp>
        <p:nvSpPr>
          <p:cNvPr id="7" name="Slide Number Placeholder 6"/>
          <p:cNvSpPr>
            <a:spLocks noGrp="1"/>
          </p:cNvSpPr>
          <p:nvPr>
            <p:ph type="sldNum" sz="quarter" idx="12"/>
          </p:nvPr>
        </p:nvSpPr>
        <p:spPr/>
        <p:txBody>
          <a:bodyPr/>
          <a:lstStyle/>
          <a:p>
            <a:fld id="{004904AD-D5F3-4077-BEC6-F916F7DD3304}"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11638080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73B452-B97D-4D33-8899-8807ED8F1C42}" type="datetimeFigureOut">
              <a:rPr lang="en-US" smtClean="0">
                <a:solidFill>
                  <a:prstClr val="white">
                    <a:tint val="75000"/>
                  </a:prstClr>
                </a:solidFill>
              </a:rPr>
              <a:pPr/>
              <a:t>9/18/2020</a:t>
            </a:fld>
            <a:endParaRPr lang="en-GB">
              <a:solidFill>
                <a:prstClr val="white">
                  <a:tint val="75000"/>
                </a:prstClr>
              </a:solidFill>
            </a:endParaRPr>
          </a:p>
        </p:txBody>
      </p:sp>
      <p:sp>
        <p:nvSpPr>
          <p:cNvPr id="6" name="Footer Placeholder 5"/>
          <p:cNvSpPr>
            <a:spLocks noGrp="1"/>
          </p:cNvSpPr>
          <p:nvPr>
            <p:ph type="ftr" sz="quarter" idx="11"/>
          </p:nvPr>
        </p:nvSpPr>
        <p:spPr/>
        <p:txBody>
          <a:bodyPr/>
          <a:lstStyle/>
          <a:p>
            <a:endParaRPr lang="en-GB">
              <a:solidFill>
                <a:prstClr val="white">
                  <a:tint val="75000"/>
                </a:prstClr>
              </a:solidFill>
            </a:endParaRPr>
          </a:p>
        </p:txBody>
      </p:sp>
      <p:sp>
        <p:nvSpPr>
          <p:cNvPr id="7" name="Slide Number Placeholder 6"/>
          <p:cNvSpPr>
            <a:spLocks noGrp="1"/>
          </p:cNvSpPr>
          <p:nvPr>
            <p:ph type="sldNum" sz="quarter" idx="12"/>
          </p:nvPr>
        </p:nvSpPr>
        <p:spPr/>
        <p:txBody>
          <a:bodyPr/>
          <a:lstStyle/>
          <a:p>
            <a:fld id="{004904AD-D5F3-4077-BEC6-F916F7DD3304}"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27664251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73B452-B97D-4D33-8899-8807ED8F1C42}" type="datetimeFigureOut">
              <a:rPr lang="en-US" smtClean="0">
                <a:solidFill>
                  <a:prstClr val="white">
                    <a:tint val="75000"/>
                  </a:prstClr>
                </a:solidFill>
              </a:rPr>
              <a:pPr/>
              <a:t>9/18/2020</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004904AD-D5F3-4077-BEC6-F916F7DD3304}"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19649108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73B452-B97D-4D33-8899-8807ED8F1C42}" type="datetimeFigureOut">
              <a:rPr lang="en-US" smtClean="0">
                <a:solidFill>
                  <a:prstClr val="white">
                    <a:tint val="75000"/>
                  </a:prstClr>
                </a:solidFill>
              </a:rPr>
              <a:pPr/>
              <a:t>9/18/2020</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004904AD-D5F3-4077-BEC6-F916F7DD3304}"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24431589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B8842DC-1AAD-496E-8FAF-552C4DC6A54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87008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5A782E-A470-4DD6-A8B6-F3277F6B776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936276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4EBCA75-8384-4203-B702-B8E0327DD4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7545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9/18/2020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7617786-82F3-47A8-8B98-8D0358B9B9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02133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FA0AB7E-2B3C-471A-BFA2-FFBE0EDB93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5130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97DA9CF-3B68-47C3-AFDC-6C14CF04D4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87814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46F4DF-110D-4ADD-8D26-57AD1D2E4E0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7192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5D69180-96D0-4665-8DE1-A133D76F02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12309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1217047-E672-48F1-A695-F28271E16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17005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E057EB2-BCD8-42D1-A43E-F64BAF6A640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37052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9F6F9AF-9EB5-47BA-BCA8-B119B454528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06417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771F3EB-88B8-4448-8E40-CA1822262322}"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06C2F65-563D-44DD-837E-7F4008BE2F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487619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71F3EB-88B8-4448-8E40-CA1822262322}"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06C2F65-563D-44DD-837E-7F4008BE2F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57470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9/18/2020</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71F3EB-88B8-4448-8E40-CA1822262322}"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06C2F65-563D-44DD-837E-7F4008BE2F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326550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771F3EB-88B8-4448-8E40-CA1822262322}" type="datetimeFigureOut">
              <a:rPr lang="en-GB" smtClean="0">
                <a:solidFill>
                  <a:prstClr val="black">
                    <a:tint val="75000"/>
                  </a:prstClr>
                </a:solidFill>
              </a:rPr>
              <a:pPr/>
              <a:t>18/09/20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06C2F65-563D-44DD-837E-7F4008BE2F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146779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771F3EB-88B8-4448-8E40-CA1822262322}" type="datetimeFigureOut">
              <a:rPr lang="en-GB" smtClean="0">
                <a:solidFill>
                  <a:prstClr val="black">
                    <a:tint val="75000"/>
                  </a:prstClr>
                </a:solidFill>
              </a:rPr>
              <a:pPr/>
              <a:t>18/09/20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06C2F65-563D-44DD-837E-7F4008BE2F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603310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771F3EB-88B8-4448-8E40-CA1822262322}" type="datetimeFigureOut">
              <a:rPr lang="en-GB" smtClean="0">
                <a:solidFill>
                  <a:prstClr val="black">
                    <a:tint val="75000"/>
                  </a:prstClr>
                </a:solidFill>
              </a:rPr>
              <a:pPr/>
              <a:t>18/09/20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06C2F65-563D-44DD-837E-7F4008BE2F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668861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71F3EB-88B8-4448-8E40-CA1822262322}" type="datetimeFigureOut">
              <a:rPr lang="en-GB" smtClean="0">
                <a:solidFill>
                  <a:prstClr val="black">
                    <a:tint val="75000"/>
                  </a:prstClr>
                </a:solidFill>
              </a:rPr>
              <a:pPr/>
              <a:t>18/09/20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06C2F65-563D-44DD-837E-7F4008BE2F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052056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71F3EB-88B8-4448-8E40-CA1822262322}" type="datetimeFigureOut">
              <a:rPr lang="en-GB" smtClean="0">
                <a:solidFill>
                  <a:prstClr val="black">
                    <a:tint val="75000"/>
                  </a:prstClr>
                </a:solidFill>
              </a:rPr>
              <a:pPr/>
              <a:t>18/09/20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06C2F65-563D-44DD-837E-7F4008BE2F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996409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71F3EB-88B8-4448-8E40-CA1822262322}" type="datetimeFigureOut">
              <a:rPr lang="en-GB" smtClean="0">
                <a:solidFill>
                  <a:prstClr val="black">
                    <a:tint val="75000"/>
                  </a:prstClr>
                </a:solidFill>
              </a:rPr>
              <a:pPr/>
              <a:t>18/09/20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06C2F65-563D-44DD-837E-7F4008BE2F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000891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71F3EB-88B8-4448-8E40-CA1822262322}"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06C2F65-563D-44DD-837E-7F4008BE2F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494874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71F3EB-88B8-4448-8E40-CA1822262322}" type="datetimeFigureOut">
              <a:rPr lang="en-GB" smtClean="0">
                <a:solidFill>
                  <a:prstClr val="black">
                    <a:tint val="75000"/>
                  </a:prstClr>
                </a:solidFill>
              </a:rPr>
              <a:pPr/>
              <a:t>18/09/20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06C2F65-563D-44DD-837E-7F4008BE2F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310059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C4B4C6B-1BBE-44A9-979A-6BF0D9ADC02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0260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9/18/2020</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9D6C56-227C-42C5-A7BC-1C55C5E336D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52971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7460B4-FDA5-4670-9339-3FE44FEFC4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13296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7F4307C-63DB-4128-BB44-01B588BC2D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86438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C78D2F9-9DE0-46E1-9C40-D45BEB93F0A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79311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4D8B821-F355-4FE0-A0E0-A6CFDE22E97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32796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20EB98B-580D-4954-8CA8-7CE66ECB922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3780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FCEEBB1-65F4-4F00-8079-3C4658288D7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06154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657D9FE-1251-40EB-963C-73D7F45C32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25541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B8FC4B-CDC0-45BA-A722-FA1527DE13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46073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FCD441-E202-4D87-A6D9-EF632F559C3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1516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2.pn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2.pn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3.pn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4.pn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9/18/2020</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3027702-ADA3-4364-AE05-A6CFFE25B8B4}" type="datetimeFigureOut">
              <a:rPr lang="en-GB" smtClean="0">
                <a:solidFill>
                  <a:prstClr val="black">
                    <a:tint val="75000"/>
                  </a:prstClr>
                </a:solidFill>
              </a:rPr>
              <a:pPr defTabSz="914400"/>
              <a:t>18/09/20</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B0A35B4-CA24-41F8-80D9-BF20D3FF219D}"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27521368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0000"/>
            </a:gs>
            <a:gs pos="30000">
              <a:srgbClr val="66008F"/>
            </a:gs>
            <a:gs pos="64999">
              <a:srgbClr val="BA0066"/>
            </a:gs>
            <a:gs pos="89999">
              <a:srgbClr val="FF0000"/>
            </a:gs>
            <a:gs pos="100000">
              <a:srgbClr val="FF8200"/>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514C385-EE03-4938-8981-0AACA4FFCD2B}" type="datetimeFigureOut">
              <a:rPr lang="en-GB" smtClean="0">
                <a:solidFill>
                  <a:prstClr val="black">
                    <a:tint val="75000"/>
                  </a:prstClr>
                </a:solidFill>
              </a:rPr>
              <a:pPr defTabSz="914400"/>
              <a:t>18/09/20</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38D0045-304D-4E2F-BBB1-8803106145F9}"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21917772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FF0000"/>
            </a:gs>
            <a:gs pos="83000">
              <a:srgbClr val="FFFF00"/>
            </a:gs>
            <a:gs pos="100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27A0FF2-495C-40A6-8678-BC14758DD12D}" type="datetimeFigureOut">
              <a:rPr lang="en-GB" smtClean="0">
                <a:solidFill>
                  <a:prstClr val="black">
                    <a:tint val="75000"/>
                  </a:prstClr>
                </a:solidFill>
              </a:rPr>
              <a:pPr defTabSz="914400"/>
              <a:t>18/09/20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41F4855-7239-4879-B847-045E8B8A7101}"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413487367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ABBF274D-2250-42F2-91E8-DC4935848D44}"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10628832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1000">
              <a:srgbClr val="FFFF00"/>
            </a:gs>
            <a:gs pos="50000">
              <a:srgbClr val="9CB86E"/>
            </a:gs>
            <a:gs pos="100000">
              <a:srgbClr val="156B13"/>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E905E37-73FC-440E-B0AE-8775973A57FF}" type="datetimeFigureOut">
              <a:rPr lang="en-US" smtClean="0">
                <a:solidFill>
                  <a:prstClr val="black">
                    <a:tint val="75000"/>
                  </a:prstClr>
                </a:solidFill>
              </a:rPr>
              <a:pPr defTabSz="914400"/>
              <a:t>9/18/2020</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69A49A3-1E5A-4F28-B9AE-FF56332B3B89}"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641301871"/>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6000" b="-6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solidFill>
            <a:schemeClr val="bg1">
              <a:lumMod val="95000"/>
              <a:alpha val="45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solidFill>
            <a:schemeClr val="bg1">
              <a:lumMod val="95000"/>
              <a:alpha val="45000"/>
            </a:schemeClr>
          </a:solid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defTabSz="914400"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defTabSz="914400"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defRPr/>
            </a:pPr>
            <a:fld id="{AA387070-9594-4EAB-BB69-3D01CD6A4290}" type="slidenum">
              <a:rPr lang="en-GB" smtClean="0">
                <a:solidFill>
                  <a:srgbClr val="000000"/>
                </a:solidFill>
              </a:rPr>
              <a:pPr defTabSz="914400" fontAlgn="base">
                <a:spcBef>
                  <a:spcPct val="0"/>
                </a:spcBef>
                <a:spcAft>
                  <a:spcPct val="0"/>
                </a:spcAft>
                <a:defRPr/>
              </a:pPr>
              <a:t>‹#›</a:t>
            </a:fld>
            <a:endParaRPr lang="en-GB">
              <a:solidFill>
                <a:srgbClr val="000000"/>
              </a:solidFill>
            </a:endParaRPr>
          </a:p>
        </p:txBody>
      </p:sp>
    </p:spTree>
    <p:extLst>
      <p:ext uri="{BB962C8B-B14F-4D97-AF65-F5344CB8AC3E}">
        <p14:creationId xmlns:p14="http://schemas.microsoft.com/office/powerpoint/2010/main" val="382290499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1000">
              <a:srgbClr val="FFFF00"/>
            </a:gs>
            <a:gs pos="50000">
              <a:srgbClr val="9CB86E"/>
            </a:gs>
            <a:gs pos="100000">
              <a:srgbClr val="156B13"/>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E905E37-73FC-440E-B0AE-8775973A57FF}" type="datetimeFigureOut">
              <a:rPr lang="en-US" smtClean="0">
                <a:solidFill>
                  <a:prstClr val="black">
                    <a:tint val="75000"/>
                  </a:prstClr>
                </a:solidFill>
              </a:rPr>
              <a:pPr defTabSz="914400"/>
              <a:t>9/18/2020</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69A49A3-1E5A-4F28-B9AE-FF56332B3B89}"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331414022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ABBF274D-2250-42F2-91E8-DC4935848D44}"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260619330"/>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ABBF274D-2250-42F2-91E8-DC4935848D44}"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25803307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6000" b="-6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solidFill>
            <a:schemeClr val="bg1">
              <a:lumMod val="95000"/>
              <a:alpha val="45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solidFill>
            <a:schemeClr val="bg1">
              <a:lumMod val="95000"/>
              <a:alpha val="45000"/>
            </a:schemeClr>
          </a:solid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defTabSz="914400"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defTabSz="914400"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defRPr/>
            </a:pPr>
            <a:fld id="{AA387070-9594-4EAB-BB69-3D01CD6A4290}" type="slidenum">
              <a:rPr lang="en-GB" smtClean="0">
                <a:solidFill>
                  <a:srgbClr val="000000"/>
                </a:solidFill>
              </a:rPr>
              <a:pPr defTabSz="914400" fontAlgn="base">
                <a:spcBef>
                  <a:spcPct val="0"/>
                </a:spcBef>
                <a:spcAft>
                  <a:spcPct val="0"/>
                </a:spcAft>
                <a:defRPr/>
              </a:pPr>
              <a:t>‹#›</a:t>
            </a:fld>
            <a:endParaRPr lang="en-GB">
              <a:solidFill>
                <a:srgbClr val="000000"/>
              </a:solidFill>
            </a:endParaRPr>
          </a:p>
        </p:txBody>
      </p:sp>
    </p:spTree>
    <p:extLst>
      <p:ext uri="{BB962C8B-B14F-4D97-AF65-F5344CB8AC3E}">
        <p14:creationId xmlns:p14="http://schemas.microsoft.com/office/powerpoint/2010/main" val="95021846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131D73B-28B0-4E41-814C-2B437103339E}" type="datetimeFigureOut">
              <a:rPr lang="en-GB" smtClean="0">
                <a:solidFill>
                  <a:prstClr val="black">
                    <a:tint val="75000"/>
                  </a:prstClr>
                </a:solidFill>
              </a:rPr>
              <a:pPr defTabSz="914400"/>
              <a:t>18/09/20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940601C-E9CC-401D-B61D-07B2BF0E2C83}"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584265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defTabSz="914400"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defTabSz="914400"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defRPr/>
            </a:pPr>
            <a:fld id="{FE391CAB-9B7A-45ED-9399-9C91A707A60E}" type="slidenum">
              <a:rPr lang="en-GB" smtClean="0">
                <a:solidFill>
                  <a:srgbClr val="000000"/>
                </a:solidFill>
              </a:rPr>
              <a:pPr defTabSz="914400" fontAlgn="base">
                <a:spcBef>
                  <a:spcPct val="0"/>
                </a:spcBef>
                <a:spcAft>
                  <a:spcPct val="0"/>
                </a:spcAft>
                <a:defRPr/>
              </a:pPr>
              <a:t>‹#›</a:t>
            </a:fld>
            <a:endParaRPr lang="en-GB">
              <a:solidFill>
                <a:srgbClr val="000000"/>
              </a:solidFill>
            </a:endParaRPr>
          </a:p>
        </p:txBody>
      </p:sp>
    </p:spTree>
    <p:extLst>
      <p:ext uri="{BB962C8B-B14F-4D97-AF65-F5344CB8AC3E}">
        <p14:creationId xmlns:p14="http://schemas.microsoft.com/office/powerpoint/2010/main" val="1296241889"/>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7000" r="-2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a:solidFill>
            <a:schemeClr val="bg1"/>
          </a:solidFill>
          <a:ln>
            <a:solidFill>
              <a:srgbClr val="FF99FF"/>
            </a:solidFill>
          </a:ln>
          <a:effectLst>
            <a:glow rad="101600">
              <a:schemeClr val="accent2">
                <a:satMod val="175000"/>
                <a:alpha val="40000"/>
              </a:schemeClr>
            </a:glow>
          </a:effectLst>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a:solidFill>
            <a:schemeClr val="bg1"/>
          </a:solidFill>
          <a:ln>
            <a:solidFill>
              <a:srgbClr val="FF99FF"/>
            </a:solidFill>
          </a:ln>
          <a:effectLst>
            <a:glow rad="101600">
              <a:schemeClr val="accent2">
                <a:satMod val="175000"/>
                <a:alpha val="40000"/>
              </a:schemeClr>
            </a:glow>
          </a:effectLst>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6023A84-788A-4AC9-A962-402A21390B8F}" type="datetimeFigureOut">
              <a:rPr lang="en-GB" smtClean="0">
                <a:solidFill>
                  <a:prstClr val="black">
                    <a:tint val="75000"/>
                  </a:prstClr>
                </a:solidFill>
              </a:rPr>
              <a:pPr defTabSz="914400"/>
              <a:t>18/09/20</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453984E-4FFF-4571-B3E3-6848C918E19A}"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2255981466"/>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3D4A8"/>
            </a:gs>
            <a:gs pos="25000">
              <a:srgbClr val="21D6E0"/>
            </a:gs>
            <a:gs pos="75000">
              <a:srgbClr val="0087E6"/>
            </a:gs>
            <a:gs pos="100000">
              <a:srgbClr val="005CB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F7E3292-B1E1-4273-A840-D8A8C429F159}" type="datetimeFigureOut">
              <a:rPr lang="en-US" smtClean="0">
                <a:solidFill>
                  <a:prstClr val="black">
                    <a:tint val="75000"/>
                  </a:prstClr>
                </a:solidFill>
              </a:rPr>
              <a:pPr defTabSz="914400"/>
              <a:t>9/18/2020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B12868B-D541-426F-BEAA-13E95FA4C57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154382167"/>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767676"/>
            </a:gs>
            <a:gs pos="100000">
              <a:schemeClr val="bg1"/>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anose="020B0604020202020204" pitchFamily="34" charset="0"/>
              </a:defRPr>
            </a:lvl1pPr>
          </a:lstStyle>
          <a:p>
            <a:pPr defTabSz="914400" fontAlgn="base">
              <a:spcBef>
                <a:spcPct val="0"/>
              </a:spcBef>
              <a:spcAft>
                <a:spcPct val="0"/>
              </a:spcAft>
              <a:defRPr/>
            </a:pPr>
            <a:fld id="{91DC1424-F55B-4FB9-904D-9D617B18B2C1}" type="slidenum">
              <a:rPr lang="en-US" altLang="en-US" smtClean="0">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18111094"/>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66CC"/>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809DB081-5DAA-4C04-AAD3-D6D8B43D42E8}" type="slidenum">
              <a:rPr lang="en-US" altLang="en-US" smtClean="0">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11986575"/>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131D73B-28B0-4E41-814C-2B437103339E}" type="datetimeFigureOut">
              <a:rPr lang="en-GB" smtClean="0">
                <a:solidFill>
                  <a:prstClr val="black">
                    <a:tint val="75000"/>
                  </a:prstClr>
                </a:solidFill>
              </a:rPr>
              <a:pPr defTabSz="914400"/>
              <a:t>18/09/20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940601C-E9CC-401D-B61D-07B2BF0E2C83}"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37328905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131D73B-28B0-4E41-814C-2B437103339E}" type="datetimeFigureOut">
              <a:rPr lang="en-GB" smtClean="0">
                <a:solidFill>
                  <a:prstClr val="black">
                    <a:tint val="75000"/>
                  </a:prstClr>
                </a:solidFill>
              </a:rPr>
              <a:pPr defTabSz="914400"/>
              <a:t>18/09/20</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940601C-E9CC-401D-B61D-07B2BF0E2C83}"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25449535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hlink"/>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defTabSz="914400" fontAlgn="base">
              <a:spcBef>
                <a:spcPct val="0"/>
              </a:spcBef>
              <a:spcAft>
                <a:spcPct val="0"/>
              </a:spcAft>
              <a:defRPr/>
            </a:pPr>
            <a:fld id="{82AA2D21-B2AD-4D6B-892D-4029BE7ABBED}" type="slidenum">
              <a:rPr lang="en-US" altLang="en-US" smtClean="0">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578210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F73B452-B97D-4D33-8899-8807ED8F1C42}" type="datetimeFigureOut">
              <a:rPr lang="en-US" smtClean="0">
                <a:solidFill>
                  <a:prstClr val="white">
                    <a:tint val="75000"/>
                  </a:prstClr>
                </a:solidFill>
              </a:rPr>
              <a:pPr defTabSz="914400"/>
              <a:t>9/18/2020</a:t>
            </a:fld>
            <a:endParaRPr lang="en-GB">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04904AD-D5F3-4077-BEC6-F916F7DD3304}" type="slidenum">
              <a:rPr lang="en-GB" smtClean="0">
                <a:solidFill>
                  <a:prstClr val="white">
                    <a:tint val="75000"/>
                  </a:prstClr>
                </a:solidFill>
              </a:rPr>
              <a:pPr defTabSz="914400"/>
              <a:t>‹#›</a:t>
            </a:fld>
            <a:endParaRPr lang="en-GB">
              <a:solidFill>
                <a:prstClr val="white">
                  <a:tint val="75000"/>
                </a:prstClr>
              </a:solidFill>
            </a:endParaRPr>
          </a:p>
        </p:txBody>
      </p:sp>
    </p:spTree>
    <p:extLst>
      <p:ext uri="{BB962C8B-B14F-4D97-AF65-F5344CB8AC3E}">
        <p14:creationId xmlns:p14="http://schemas.microsoft.com/office/powerpoint/2010/main" val="159341968"/>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17F9A5E6-EAE8-4971-93AB-53F5EAACD87A}"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04981354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771F3EB-88B8-4448-8E40-CA1822262322}" type="datetimeFigureOut">
              <a:rPr lang="en-GB" smtClean="0">
                <a:solidFill>
                  <a:prstClr val="black">
                    <a:tint val="75000"/>
                  </a:prstClr>
                </a:solidFill>
              </a:rPr>
              <a:pPr defTabSz="914400"/>
              <a:t>18/09/20</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06C2F65-563D-44DD-837E-7F4008BE2F60}"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382364652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4A7F9144-9A00-448F-A9E3-E90C85EBB080}"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0784879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hyperlink" Target="https://youtu.be/6Zb40CTvj98" TargetMode="Externa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03.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jpeg"/><Relationship Id="rId3" Type="http://schemas.openxmlformats.org/officeDocument/2006/relationships/image" Target="../media/image62.jpeg"/><Relationship Id="rId7" Type="http://schemas.openxmlformats.org/officeDocument/2006/relationships/image" Target="../media/image66.jpeg"/><Relationship Id="rId12" Type="http://schemas.openxmlformats.org/officeDocument/2006/relationships/image" Target="../media/image71.jpeg"/><Relationship Id="rId2" Type="http://schemas.openxmlformats.org/officeDocument/2006/relationships/image" Target="../media/image61.jpeg"/><Relationship Id="rId1" Type="http://schemas.openxmlformats.org/officeDocument/2006/relationships/slideLayout" Target="../slideLayouts/slideLayout249.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beuvyZfBFGQ"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5.jpg"/><Relationship Id="rId4" Type="http://schemas.openxmlformats.org/officeDocument/2006/relationships/hyperlink" Target="https://www.youtube.com/watch?v=8ArX3bbAoHk"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watch?v=vEuAr7zi9Vw&amp;safe=true" TargetMode="Externa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WU1XYvIUOrM" TargetMode="External"/><Relationship Id="rId2" Type="http://schemas.openxmlformats.org/officeDocument/2006/relationships/hyperlink" Target="https://www.youtube.com/watch?v=0uNLw3pXlVM" TargetMode="External"/><Relationship Id="rId1" Type="http://schemas.openxmlformats.org/officeDocument/2006/relationships/slideLayout" Target="../slideLayouts/slideLayout84.xml"/><Relationship Id="rId4" Type="http://schemas.openxmlformats.org/officeDocument/2006/relationships/hyperlink" Target="https://www.youtube.com/watch?v=_zUjMrvrraw"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95.xml"/><Relationship Id="rId5" Type="http://schemas.openxmlformats.org/officeDocument/2006/relationships/image" Target="../media/image19.jpeg"/><Relationship Id="rId4" Type="http://schemas.openxmlformats.org/officeDocument/2006/relationships/image" Target="../media/image18.jpeg"/></Relationships>
</file>

<file path=ppt/slides/_rels/slide43.xml.rels><?xml version="1.0" encoding="UTF-8" standalone="yes"?>
<Relationships xmlns="http://schemas.openxmlformats.org/package/2006/relationships"><Relationship Id="rId2" Type="http://schemas.openxmlformats.org/officeDocument/2006/relationships/hyperlink" Target="https://www.youtube.com/watch?v=OIVB3DdRgqU" TargetMode="External"/><Relationship Id="rId1" Type="http://schemas.openxmlformats.org/officeDocument/2006/relationships/slideLayout" Target="../slideLayouts/slideLayout10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17.xml"/><Relationship Id="rId4" Type="http://schemas.openxmlformats.org/officeDocument/2006/relationships/image" Target="../media/image22.jpeg"/></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117.xml"/><Relationship Id="rId4" Type="http://schemas.openxmlformats.org/officeDocument/2006/relationships/audio" Target="../media/audio1.wav"/></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1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youtube.com/watch?v=eBpYgpF1bqQ" TargetMode="External"/><Relationship Id="rId1" Type="http://schemas.openxmlformats.org/officeDocument/2006/relationships/slideLayout" Target="../slideLayouts/slideLayout24.xml"/><Relationship Id="rId4" Type="http://schemas.openxmlformats.org/officeDocument/2006/relationships/hyperlink" Target="http://www.youtube.com/watch?v=-_oLfC5Z_Ys"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2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9.xml"/><Relationship Id="rId5" Type="http://schemas.openxmlformats.org/officeDocument/2006/relationships/image" Target="../media/image34.jpeg"/><Relationship Id="rId4" Type="http://schemas.openxmlformats.org/officeDocument/2006/relationships/image" Target="../media/image33.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139.xml"/><Relationship Id="rId1" Type="http://schemas.openxmlformats.org/officeDocument/2006/relationships/themeOverride" Target="../theme/themeOverride1.xml"/></Relationships>
</file>

<file path=ppt/slides/_rels/slide56.xml.rels><?xml version="1.0" encoding="UTF-8" standalone="yes"?>
<Relationships xmlns="http://schemas.openxmlformats.org/package/2006/relationships"><Relationship Id="rId2" Type="http://schemas.openxmlformats.org/officeDocument/2006/relationships/hyperlink" Target="https://www.youtube.com/watch?v=1cP4qRTQyIM" TargetMode="External"/><Relationship Id="rId1" Type="http://schemas.openxmlformats.org/officeDocument/2006/relationships/slideLayout" Target="../slideLayouts/slideLayout150.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50.xml"/></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JUWbe8j-U0&amp;safe=true" TargetMode="External"/><Relationship Id="rId2" Type="http://schemas.openxmlformats.org/officeDocument/2006/relationships/image" Target="../media/image36.gif"/><Relationship Id="rId1" Type="http://schemas.openxmlformats.org/officeDocument/2006/relationships/slideLayout" Target="../slideLayouts/slideLayout15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56.xml"/><Relationship Id="rId4" Type="http://schemas.openxmlformats.org/officeDocument/2006/relationships/image" Target="../media/image3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72.xml"/><Relationship Id="rId4" Type="http://schemas.openxmlformats.org/officeDocument/2006/relationships/image" Target="../media/image42.gi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6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9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6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05.xml"/></Relationships>
</file>

<file path=ppt/slides/_rels/slide6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0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77.xml.rels><?xml version="1.0" encoding="UTF-8" standalone="yes"?>
<Relationships xmlns="http://schemas.openxmlformats.org/package/2006/relationships"><Relationship Id="rId2" Type="http://schemas.openxmlformats.org/officeDocument/2006/relationships/hyperlink" Target="https://online.clickview.co.uk/exchange/videos/79239/gcse-gender-stereotypes-in-adverts" TargetMode="External"/><Relationship Id="rId1" Type="http://schemas.openxmlformats.org/officeDocument/2006/relationships/slideLayout" Target="../slideLayouts/slideLayout205.xml"/></Relationships>
</file>

<file path=ppt/slides/_rels/slide7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www.google.co.uk/url?sa=i&amp;rct=j&amp;q=woman%27s+work&amp;source=images&amp;cd=&amp;cad=rja&amp;docid=2Xu9bsyWx7luOM&amp;tbnid=t4asYgtVMJ4hLM:&amp;ved=0CAUQjRw&amp;url=http%3A%2F%2Fwww.wellhappypeaceful.com%2Fa-womans-work-is-never-done%2F&amp;ei=UYSsUafFF8mxhAfF-oDwCg&amp;bvm=bv.47244034,d.ZG4&amp;psig=AFQjCNGf50m8mfeZZZZ1qw6MrksembJTTg&amp;ust=1370346906257712" TargetMode="External"/><Relationship Id="rId1" Type="http://schemas.openxmlformats.org/officeDocument/2006/relationships/slideLayout" Target="../slideLayouts/slideLayout260.xml"/></Relationships>
</file>

<file path=ppt/slides/_rels/slide79.xml.rels><?xml version="1.0" encoding="UTF-8" standalone="yes"?>
<Relationships xmlns="http://schemas.openxmlformats.org/package/2006/relationships"><Relationship Id="rId2" Type="http://schemas.openxmlformats.org/officeDocument/2006/relationships/hyperlink" Target="https://www.youtube.com/watch?v=DWBYP02EbmQ&amp;safe=true" TargetMode="External"/><Relationship Id="rId1" Type="http://schemas.openxmlformats.org/officeDocument/2006/relationships/slideLayout" Target="../slideLayouts/slideLayout26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www.google.co.uk/url?sa=i&amp;rct=j&amp;q=man's+work&amp;source=images&amp;cd=&amp;cad=rja&amp;docid=1t7Wbj_9D_UxuM&amp;tbnid=nzo0FGrxDqbOeM:&amp;ved=0CAUQjRw&amp;url=http%3A%2F%2Fbarrylyga.com%2F2013%2F03%2Fmemory-monday-mans-work%2F&amp;ei=n4SsUdiaNcW0hAf5sIHoAw&amp;bvm=bv.47244034,d.ZG4&amp;psig=AFQjCNEfIjus38lteTE96SOqCi0wVuSdlw&amp;ust=1370347018993761" TargetMode="External"/><Relationship Id="rId1" Type="http://schemas.openxmlformats.org/officeDocument/2006/relationships/slideLayout" Target="../slideLayouts/slideLayout260.xml"/></Relationships>
</file>

<file path=ppt/slides/_rels/slide8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www.google.co.uk/url?sa=i&amp;rct=j&amp;q=woman%27s+work&amp;source=images&amp;cd=&amp;cad=rja&amp;docid=bZks8vHNxtN3dM&amp;tbnid=2mVG3t30esM6jM:&amp;ved=0CAUQjRw&amp;url=http%3A%2F%2Fthescarletwoman.tumblr.com%2Fpost%2F27585058637%2Fa-womans-choice-why-we-need-to-stop-treating-the&amp;ei=M4WsUcOOMIeBhQe-lYGwCg&amp;bvm=bv.47244034,d.ZG4&amp;psig=AFQjCNGf50m8mfeZZZZ1qw6MrksembJTTg&amp;ust=1370346906257712" TargetMode="External"/><Relationship Id="rId1" Type="http://schemas.openxmlformats.org/officeDocument/2006/relationships/slideLayout" Target="../slideLayouts/slideLayout26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83.xml.rels><?xml version="1.0" encoding="UTF-8" standalone="yes"?>
<Relationships xmlns="http://schemas.openxmlformats.org/package/2006/relationships"><Relationship Id="rId2" Type="http://schemas.openxmlformats.org/officeDocument/2006/relationships/hyperlink" Target="https://online.clickview.co.uk/exchange/videos/69822/the-family" TargetMode="External"/><Relationship Id="rId1" Type="http://schemas.openxmlformats.org/officeDocument/2006/relationships/slideLayout" Target="../slideLayouts/slideLayout26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8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05.xml"/></Relationships>
</file>

<file path=ppt/slides/_rels/slide8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05.xml"/></Relationships>
</file>

<file path=ppt/slides/_rels/slide8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205.xml"/><Relationship Id="rId4" Type="http://schemas.openxmlformats.org/officeDocument/2006/relationships/image" Target="../media/image53.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3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92.xml.rels><?xml version="1.0" encoding="UTF-8" standalone="yes"?>
<Relationships xmlns="http://schemas.openxmlformats.org/package/2006/relationships"><Relationship Id="rId2" Type="http://schemas.openxmlformats.org/officeDocument/2006/relationships/hyperlink" Target="http://www.tes.co.uk/teaching-resource/Homosexuality-Nature-or-Nurture-6062032/" TargetMode="External"/><Relationship Id="rId1" Type="http://schemas.openxmlformats.org/officeDocument/2006/relationships/slideLayout" Target="../slideLayouts/slideLayout222.xml"/></Relationships>
</file>

<file path=ppt/slides/_rels/slide9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2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Relationships</a:t>
            </a:r>
            <a:br>
              <a:rPr lang="en-GB" dirty="0"/>
            </a:br>
            <a:r>
              <a:rPr lang="en-GB" dirty="0"/>
              <a:t>&amp;</a:t>
            </a:r>
            <a:br>
              <a:rPr lang="en-GB" dirty="0"/>
            </a:br>
            <a:r>
              <a:rPr lang="en-GB" dirty="0"/>
              <a:t>families</a:t>
            </a:r>
          </a:p>
        </p:txBody>
      </p:sp>
      <p:sp>
        <p:nvSpPr>
          <p:cNvPr id="3" name="Subtitle 2"/>
          <p:cNvSpPr>
            <a:spLocks noGrp="1"/>
          </p:cNvSpPr>
          <p:nvPr>
            <p:ph type="subTitle" idx="1"/>
          </p:nvPr>
        </p:nvSpPr>
        <p:spPr/>
        <p:txBody>
          <a:bodyPr/>
          <a:lstStyle/>
          <a:p>
            <a:r>
              <a:rPr lang="en-GB" dirty="0"/>
              <a:t>Philosophy &amp; ethics - </a:t>
            </a:r>
            <a:r>
              <a:rPr lang="en-GB" dirty="0" err="1"/>
              <a:t>christianity</a:t>
            </a:r>
            <a:endParaRPr lang="en-GB" dirty="0"/>
          </a:p>
        </p:txBody>
      </p:sp>
    </p:spTree>
    <p:extLst>
      <p:ext uri="{BB962C8B-B14F-4D97-AF65-F5344CB8AC3E}">
        <p14:creationId xmlns:p14="http://schemas.microsoft.com/office/powerpoint/2010/main" val="225390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GB">
                <a:solidFill>
                  <a:schemeClr val="tx1"/>
                </a:solidFill>
              </a:rPr>
              <a:t>Civil Partnership</a:t>
            </a:r>
            <a:endParaRPr lang="en-US">
              <a:solidFill>
                <a:schemeClr val="tx1"/>
              </a:solidFill>
            </a:endParaRPr>
          </a:p>
        </p:txBody>
      </p:sp>
      <p:sp>
        <p:nvSpPr>
          <p:cNvPr id="9219" name="Content Placeholder 2"/>
          <p:cNvSpPr>
            <a:spLocks noGrp="1"/>
          </p:cNvSpPr>
          <p:nvPr>
            <p:ph idx="1"/>
          </p:nvPr>
        </p:nvSpPr>
        <p:spPr/>
        <p:txBody>
          <a:bodyPr/>
          <a:lstStyle/>
          <a:p>
            <a:pPr>
              <a:buFontTx/>
              <a:buNone/>
            </a:pPr>
            <a:r>
              <a:rPr lang="en-GB">
                <a:solidFill>
                  <a:srgbClr val="FFFF00"/>
                </a:solidFill>
              </a:rPr>
              <a:t>C)</a:t>
            </a:r>
            <a:r>
              <a:rPr lang="en-GB">
                <a:solidFill>
                  <a:srgbClr val="99FF33"/>
                </a:solidFill>
              </a:rPr>
              <a:t> </a:t>
            </a:r>
            <a:r>
              <a:rPr lang="en-GB"/>
              <a:t>Legal ceremony giving homosexual couple rights</a:t>
            </a:r>
            <a:endParaRPr lang="en-US"/>
          </a:p>
          <a:p>
            <a:pPr>
              <a:buFontTx/>
              <a:buNone/>
            </a:pPr>
            <a:endParaRPr lang="en-US">
              <a:solidFill>
                <a:srgbClr val="99FF33"/>
              </a:solidFill>
            </a:endParaRPr>
          </a:p>
        </p:txBody>
      </p:sp>
    </p:spTree>
    <p:extLst>
      <p:ext uri="{BB962C8B-B14F-4D97-AF65-F5344CB8AC3E}">
        <p14:creationId xmlns:p14="http://schemas.microsoft.com/office/powerpoint/2010/main" val="6711532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KEEPERS\phil stuff\toyaugustine.jpg"/>
          <p:cNvPicPr>
            <a:picLocks noChangeAspect="1" noChangeArrowheads="1"/>
          </p:cNvPicPr>
          <p:nvPr/>
        </p:nvPicPr>
        <p:blipFill>
          <a:blip r:embed="rId2"/>
          <a:srcRect/>
          <a:stretch>
            <a:fillRect/>
          </a:stretch>
        </p:blipFill>
        <p:spPr bwMode="auto">
          <a:xfrm>
            <a:off x="0" y="0"/>
            <a:ext cx="3953814" cy="6809346"/>
          </a:xfrm>
          <a:prstGeom prst="rect">
            <a:avLst/>
          </a:prstGeom>
          <a:noFill/>
        </p:spPr>
      </p:pic>
      <p:sp>
        <p:nvSpPr>
          <p:cNvPr id="3" name="TextBox 2"/>
          <p:cNvSpPr txBox="1"/>
          <p:nvPr/>
        </p:nvSpPr>
        <p:spPr>
          <a:xfrm>
            <a:off x="4868214" y="437882"/>
            <a:ext cx="6619741" cy="3416320"/>
          </a:xfrm>
          <a:prstGeom prst="rect">
            <a:avLst/>
          </a:prstGeom>
          <a:noFill/>
        </p:spPr>
        <p:txBody>
          <a:bodyPr wrap="square" rtlCol="0">
            <a:spAutoFit/>
          </a:bodyPr>
          <a:lstStyle/>
          <a:p>
            <a:r>
              <a:rPr lang="en-GB" sz="2400" dirty="0"/>
              <a:t>St Augustine again!</a:t>
            </a:r>
          </a:p>
          <a:p>
            <a:r>
              <a:rPr lang="en-GB" sz="2400" dirty="0"/>
              <a:t>He was responsible for changing Christian attitudes to sex.</a:t>
            </a:r>
          </a:p>
          <a:p>
            <a:r>
              <a:rPr lang="en-GB" sz="2400" dirty="0"/>
              <a:t>He said…</a:t>
            </a:r>
          </a:p>
          <a:p>
            <a:pPr marL="285750" indent="-285750">
              <a:buFont typeface="Arial" panose="020B0604020202020204" pitchFamily="34" charset="0"/>
              <a:buChar char="•"/>
            </a:pPr>
            <a:r>
              <a:rPr lang="en-GB" sz="2400" dirty="0"/>
              <a:t>Sex is sinful.</a:t>
            </a:r>
          </a:p>
          <a:p>
            <a:pPr marL="285750" indent="-285750">
              <a:buFont typeface="Arial" panose="020B0604020202020204" pitchFamily="34" charset="0"/>
              <a:buChar char="•"/>
            </a:pPr>
            <a:r>
              <a:rPr lang="en-GB" sz="2400" dirty="0"/>
              <a:t>Sex should not be enjoyed.</a:t>
            </a:r>
          </a:p>
          <a:p>
            <a:pPr marL="285750" indent="-285750">
              <a:buFont typeface="Arial" panose="020B0604020202020204" pitchFamily="34" charset="0"/>
              <a:buChar char="•"/>
            </a:pPr>
            <a:r>
              <a:rPr lang="en-GB" sz="2400" dirty="0"/>
              <a:t>It is only acceptable between a married couple, and then solely for the purpose of reproduction.</a:t>
            </a:r>
          </a:p>
          <a:p>
            <a:pPr marL="285750" indent="-285750">
              <a:buFont typeface="Arial" panose="020B0604020202020204" pitchFamily="34" charset="0"/>
              <a:buChar char="•"/>
            </a:pPr>
            <a:r>
              <a:rPr lang="en-GB" sz="2400" dirty="0"/>
              <a:t>Priests, monks, nuns </a:t>
            </a:r>
            <a:r>
              <a:rPr lang="en-GB" sz="2400" dirty="0" err="1"/>
              <a:t>etc</a:t>
            </a:r>
            <a:r>
              <a:rPr lang="en-GB" sz="2400" dirty="0"/>
              <a:t> should be celibate.</a:t>
            </a:r>
          </a:p>
        </p:txBody>
      </p:sp>
      <p:sp>
        <p:nvSpPr>
          <p:cNvPr id="4" name="Rectangle 3"/>
          <p:cNvSpPr/>
          <p:nvPr/>
        </p:nvSpPr>
        <p:spPr>
          <a:xfrm>
            <a:off x="5053937" y="4435527"/>
            <a:ext cx="5252336"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His reasoning…</a:t>
            </a:r>
          </a:p>
        </p:txBody>
      </p:sp>
    </p:spTree>
    <p:extLst>
      <p:ext uri="{BB962C8B-B14F-4D97-AF65-F5344CB8AC3E}">
        <p14:creationId xmlns:p14="http://schemas.microsoft.com/office/powerpoint/2010/main" val="9283243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70" decel="100000"/>
                                        <p:tgtEl>
                                          <p:spTgt spid="2"/>
                                        </p:tgtEl>
                                      </p:cBhvr>
                                    </p:animEffect>
                                    <p:animScale>
                                      <p:cBhvr>
                                        <p:cTn id="8" dur="770" decel="100000"/>
                                        <p:tgtEl>
                                          <p:spTgt spid="2"/>
                                        </p:tgtEl>
                                      </p:cBhvr>
                                      <p:from x="10000" y="10000"/>
                                      <p:to x="200000" y="450000"/>
                                    </p:animScale>
                                    <p:animScale>
                                      <p:cBhvr>
                                        <p:cTn id="9" dur="1230" accel="100000" fill="hold">
                                          <p:stCondLst>
                                            <p:cond delay="770"/>
                                          </p:stCondLst>
                                        </p:cTn>
                                        <p:tgtEl>
                                          <p:spTgt spid="2"/>
                                        </p:tgtEl>
                                      </p:cBhvr>
                                      <p:from x="200000" y="450000"/>
                                      <p:to x="100000" y="100000"/>
                                    </p:animScale>
                                    <p:set>
                                      <p:cBhvr>
                                        <p:cTn id="10" dur="770" fill="hold"/>
                                        <p:tgtEl>
                                          <p:spTgt spid="2"/>
                                        </p:tgtEl>
                                        <p:attrNameLst>
                                          <p:attrName>ppt_x</p:attrName>
                                        </p:attrNameLst>
                                      </p:cBhvr>
                                      <p:to>
                                        <p:strVal val="(0.5)"/>
                                      </p:to>
                                    </p:set>
                                    <p:anim from="(0.5)" to="(#ppt_x)" calcmode="lin" valueType="num">
                                      <p:cBhvr>
                                        <p:cTn id="11" dur="1230" accel="100000" fill="hold">
                                          <p:stCondLst>
                                            <p:cond delay="770"/>
                                          </p:stCondLst>
                                        </p:cTn>
                                        <p:tgtEl>
                                          <p:spTgt spid="2"/>
                                        </p:tgtEl>
                                        <p:attrNameLst>
                                          <p:attrName>ppt_x</p:attrName>
                                        </p:attrNameLst>
                                      </p:cBhvr>
                                    </p:anim>
                                    <p:set>
                                      <p:cBhvr>
                                        <p:cTn id="12" dur="770" fill="hold"/>
                                        <p:tgtEl>
                                          <p:spTgt spid="2"/>
                                        </p:tgtEl>
                                        <p:attrNameLst>
                                          <p:attrName>ppt_y</p:attrName>
                                        </p:attrNameLst>
                                      </p:cBhvr>
                                      <p:to>
                                        <p:strVal val="(#ppt_y+0.4)"/>
                                      </p:to>
                                    </p:set>
                                    <p:anim from="(#ppt_y+0.4)" to="(#ppt_y)" calcmode="lin" valueType="num">
                                      <p:cBhvr>
                                        <p:cTn id="13" dur="1230" accel="100000" fill="hold">
                                          <p:stCondLst>
                                            <p:cond delay="770"/>
                                          </p:stCondLst>
                                        </p:cTn>
                                        <p:tgtEl>
                                          <p:spTgt spid="2"/>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forestgrove.files.wordpress.com/2010/02/garden-of-eden.jpg"/>
          <p:cNvPicPr>
            <a:picLocks noChangeAspect="1" noChangeArrowheads="1"/>
          </p:cNvPicPr>
          <p:nvPr/>
        </p:nvPicPr>
        <p:blipFill>
          <a:blip r:embed="rId2"/>
          <a:srcRect/>
          <a:stretch>
            <a:fillRect/>
          </a:stretch>
        </p:blipFill>
        <p:spPr bwMode="auto">
          <a:xfrm>
            <a:off x="0" y="0"/>
            <a:ext cx="12093262" cy="5886450"/>
          </a:xfrm>
          <a:prstGeom prst="rect">
            <a:avLst/>
          </a:prstGeom>
          <a:noFill/>
        </p:spPr>
      </p:pic>
      <p:sp>
        <p:nvSpPr>
          <p:cNvPr id="3" name="TextBox 2"/>
          <p:cNvSpPr txBox="1"/>
          <p:nvPr/>
        </p:nvSpPr>
        <p:spPr>
          <a:xfrm>
            <a:off x="0" y="4134118"/>
            <a:ext cx="12312203" cy="4062651"/>
          </a:xfrm>
          <a:prstGeom prst="rect">
            <a:avLst/>
          </a:prstGeom>
          <a:solidFill>
            <a:schemeClr val="bg2"/>
          </a:solidFill>
        </p:spPr>
        <p:txBody>
          <a:bodyPr wrap="square" rtlCol="0">
            <a:spAutoFit/>
          </a:bodyPr>
          <a:lstStyle/>
          <a:p>
            <a:r>
              <a:rPr lang="en-GB" sz="2400" b="1" dirty="0"/>
              <a:t>Sin</a:t>
            </a:r>
            <a:r>
              <a:rPr lang="en-GB" sz="2400" dirty="0"/>
              <a:t> entered the world during the story of the </a:t>
            </a:r>
            <a:r>
              <a:rPr lang="en-GB" sz="2400" b="1" dirty="0"/>
              <a:t>Fal</a:t>
            </a:r>
            <a:r>
              <a:rPr lang="en-GB" sz="2400" dirty="0"/>
              <a:t>l. When Eve was </a:t>
            </a:r>
            <a:r>
              <a:rPr lang="en-GB" sz="2400" b="1" dirty="0"/>
              <a:t>tempted</a:t>
            </a:r>
            <a:r>
              <a:rPr lang="en-GB" sz="2400" dirty="0"/>
              <a:t> by the </a:t>
            </a:r>
            <a:r>
              <a:rPr lang="en-GB" sz="2400" b="1" dirty="0"/>
              <a:t>serpent</a:t>
            </a:r>
            <a:r>
              <a:rPr lang="en-GB" sz="2400" dirty="0"/>
              <a:t>. She </a:t>
            </a:r>
            <a:r>
              <a:rPr lang="en-GB" sz="2400" b="1" dirty="0"/>
              <a:t>shared</a:t>
            </a:r>
            <a:r>
              <a:rPr lang="en-GB" sz="2400" dirty="0"/>
              <a:t> the </a:t>
            </a:r>
            <a:r>
              <a:rPr lang="en-GB" sz="2400" b="1" dirty="0"/>
              <a:t>forbidden fruit </a:t>
            </a:r>
            <a:r>
              <a:rPr lang="en-GB" sz="2400" dirty="0"/>
              <a:t>with Adam. They realised they were </a:t>
            </a:r>
            <a:r>
              <a:rPr lang="en-GB" sz="2400" b="1" dirty="0"/>
              <a:t>naked.</a:t>
            </a:r>
            <a:r>
              <a:rPr lang="en-GB" sz="2400" dirty="0"/>
              <a:t> Augustine believed this was a metaphorical story about sex.</a:t>
            </a:r>
          </a:p>
          <a:p>
            <a:r>
              <a:rPr lang="en-GB" sz="2400" dirty="0"/>
              <a:t>This first sin is called the Original Sin. All humans carry Original Sin because it is passed on at the moment of conception.</a:t>
            </a:r>
          </a:p>
          <a:p>
            <a:r>
              <a:rPr lang="en-GB" sz="2400" dirty="0"/>
              <a:t>God sent Jesus to save us from this Original Sin. That is why Jesus was born of a virgin womb.</a:t>
            </a:r>
          </a:p>
          <a:p>
            <a:r>
              <a:rPr lang="en-GB" sz="2400" dirty="0"/>
              <a:t>Therefore sex is a sinful activity.</a:t>
            </a:r>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8667466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6166" y="4158734"/>
            <a:ext cx="3484272" cy="2585323"/>
          </a:xfrm>
          <a:prstGeom prst="rect">
            <a:avLst/>
          </a:prstGeom>
          <a:solidFill>
            <a:srgbClr val="FFFF00"/>
          </a:solidFill>
        </p:spPr>
        <p:txBody>
          <a:bodyPr wrap="square">
            <a:spAutoFit/>
          </a:bodyPr>
          <a:lstStyle/>
          <a:p>
            <a:r>
              <a:rPr lang="en-GB" sz="4800" dirty="0">
                <a:hlinkClick r:id="rId2"/>
              </a:rPr>
              <a:t>https://youtu.be/6Zb40CTvj98</a:t>
            </a:r>
            <a:endParaRPr lang="en-GB" sz="4800" dirty="0"/>
          </a:p>
          <a:p>
            <a:endParaRPr lang="en-GB" dirty="0"/>
          </a:p>
        </p:txBody>
      </p:sp>
      <p:sp>
        <p:nvSpPr>
          <p:cNvPr id="3" name="Rectangle 2"/>
          <p:cNvSpPr/>
          <p:nvPr/>
        </p:nvSpPr>
        <p:spPr>
          <a:xfrm>
            <a:off x="4641272" y="4865546"/>
            <a:ext cx="6096000" cy="1754326"/>
          </a:xfrm>
          <a:prstGeom prst="rect">
            <a:avLst/>
          </a:prstGeom>
        </p:spPr>
        <p:txBody>
          <a:bodyPr>
            <a:spAutoFit/>
          </a:bodyPr>
          <a:lstStyle/>
          <a:p>
            <a:r>
              <a:rPr lang="en-US" b="1" dirty="0">
                <a:latin typeface="Helvetica Neue"/>
              </a:rPr>
              <a:t>All of these objections to abstinence can be answered with, “The Bible still says premarital sex is a sin.” There is not context that makes a sin not a sin. God’s character does not change. His laws are a reflection of his character. Therefore his law to only have sex in marriage will not change either.</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277" y="545089"/>
            <a:ext cx="4762500" cy="28860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6209" y="690780"/>
            <a:ext cx="5256625" cy="3687256"/>
          </a:xfrm>
          <a:prstGeom prst="rect">
            <a:avLst/>
          </a:prstGeom>
        </p:spPr>
      </p:pic>
    </p:spTree>
    <p:extLst>
      <p:ext uri="{BB962C8B-B14F-4D97-AF65-F5344CB8AC3E}">
        <p14:creationId xmlns:p14="http://schemas.microsoft.com/office/powerpoint/2010/main" val="7750442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31" name="Group 83"/>
          <p:cNvGraphicFramePr>
            <a:graphicFrameLocks noGrp="1"/>
          </p:cNvGraphicFramePr>
          <p:nvPr/>
        </p:nvGraphicFramePr>
        <p:xfrm>
          <a:off x="2063750" y="1628776"/>
          <a:ext cx="8280400" cy="4699001"/>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1566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Arial" charset="0"/>
                        </a:rPr>
                        <a:t>A</a:t>
                      </a:r>
                      <a:endParaRPr kumimoji="0" lang="en-US" sz="18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Arial" charset="0"/>
                        </a:rPr>
                        <a:t>B</a:t>
                      </a:r>
                      <a:endParaRPr kumimoji="0" lang="en-US"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Arial" charset="0"/>
                        </a:rPr>
                        <a:t>C</a:t>
                      </a:r>
                      <a:endParaRPr kumimoji="0" lang="en-US"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Arial" charset="0"/>
                        </a:rPr>
                        <a:t>D</a:t>
                      </a:r>
                      <a:endParaRPr kumimoji="0" lang="en-US"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65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Arial" charset="0"/>
                        </a:rPr>
                        <a:t>E</a:t>
                      </a:r>
                      <a:endParaRPr kumimoji="0" lang="en-US" sz="18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Arial" charset="0"/>
                        </a:rPr>
                        <a:t>F</a:t>
                      </a:r>
                      <a:endParaRPr kumimoji="0" lang="en-US"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Arial" charset="0"/>
                        </a:rPr>
                        <a:t>G</a:t>
                      </a:r>
                      <a:endParaRPr kumimoji="0" lang="en-US"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Arial" charset="0"/>
                        </a:rPr>
                        <a:t>H</a:t>
                      </a:r>
                      <a:endParaRPr kumimoji="0" lang="en-US"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66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Arial" charset="0"/>
                        </a:rPr>
                        <a:t>I</a:t>
                      </a:r>
                      <a:endParaRPr kumimoji="0" lang="en-US" sz="18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Arial" charset="0"/>
                        </a:rPr>
                        <a:t>J</a:t>
                      </a:r>
                      <a:endParaRPr kumimoji="0" lang="en-US"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Arial" charset="0"/>
                        </a:rPr>
                        <a:t>K</a:t>
                      </a:r>
                      <a:endParaRPr kumimoji="0" lang="en-US"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Arial" charset="0"/>
                        </a:rPr>
                        <a:t>L</a:t>
                      </a:r>
                      <a:endParaRPr kumimoji="0" lang="en-US"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2072" name="Picture 71" descr="condo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4339" y="3500438"/>
            <a:ext cx="184943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72" descr="contraceptive_pa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338" y="1916113"/>
            <a:ext cx="1873250"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73" descr="diaphrag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8026" y="1916114"/>
            <a:ext cx="19081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74" descr="spl_combined_pil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1900" y="1916114"/>
            <a:ext cx="187325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75" descr="implant_pal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5188" y="1916113"/>
            <a:ext cx="1979612"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76" descr="doctor_syrin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5188" y="3500438"/>
            <a:ext cx="1871662" cy="11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77" descr="iu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0463" y="3500438"/>
            <a:ext cx="18716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78" descr="femido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43925" y="3500438"/>
            <a:ext cx="1620838"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79" descr="spl_morning_after_pill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5188" y="5157789"/>
            <a:ext cx="1871662"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80" descr="CashMachinePA_468x33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95775" y="5084764"/>
            <a:ext cx="17272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81" descr="7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1900" y="5084763"/>
            <a:ext cx="17907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82" descr="96306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16951" y="5084763"/>
            <a:ext cx="1439863"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2" name="WordArt 84"/>
          <p:cNvSpPr>
            <a:spLocks noChangeArrowheads="1" noChangeShapeType="1" noTextEdit="1"/>
          </p:cNvSpPr>
          <p:nvPr/>
        </p:nvSpPr>
        <p:spPr bwMode="auto">
          <a:xfrm>
            <a:off x="2351088" y="476250"/>
            <a:ext cx="7239000"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GB" sz="3600" kern="10">
                <a:ln w="25400">
                  <a:solidFill>
                    <a:srgbClr val="FF0000"/>
                  </a:solidFill>
                  <a:round/>
                  <a:headEnd/>
                  <a:tailEnd/>
                </a:ln>
                <a:solidFill>
                  <a:srgbClr val="FFFFFF"/>
                </a:solidFill>
                <a:latin typeface="Arial Black" panose="020B0A04020102020204" pitchFamily="34" charset="0"/>
              </a:rPr>
              <a:t>CONTRACEPTION</a:t>
            </a:r>
          </a:p>
        </p:txBody>
      </p:sp>
    </p:spTree>
    <p:extLst>
      <p:ext uri="{BB962C8B-B14F-4D97-AF65-F5344CB8AC3E}">
        <p14:creationId xmlns:p14="http://schemas.microsoft.com/office/powerpoint/2010/main" val="30847719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2132"/>
                                        </p:tgtEl>
                                        <p:attrNameLst>
                                          <p:attrName>style.visibility</p:attrName>
                                        </p:attrNameLst>
                                      </p:cBhvr>
                                      <p:to>
                                        <p:strVal val="visible"/>
                                      </p:to>
                                    </p:set>
                                    <p:anim calcmode="lin" valueType="num">
                                      <p:cBhvr>
                                        <p:cTn id="7" dur="500" fill="hold"/>
                                        <p:tgtEl>
                                          <p:spTgt spid="213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13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13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1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a:t>M</a:t>
            </a:r>
            <a:r>
              <a:rPr lang="en-US" dirty="0">
                <a:solidFill>
                  <a:schemeClr val="tx1"/>
                </a:solidFill>
              </a:rPr>
              <a:t>arriage </a:t>
            </a:r>
          </a:p>
        </p:txBody>
      </p:sp>
      <p:sp>
        <p:nvSpPr>
          <p:cNvPr id="6147" name="Rectangle 3"/>
          <p:cNvSpPr>
            <a:spLocks noGrp="1" noChangeArrowheads="1"/>
          </p:cNvSpPr>
          <p:nvPr>
            <p:ph type="body" idx="1"/>
          </p:nvPr>
        </p:nvSpPr>
        <p:spPr/>
        <p:txBody>
          <a:bodyPr/>
          <a:lstStyle/>
          <a:p>
            <a:pPr marL="609600" indent="-609600">
              <a:buNone/>
            </a:pPr>
            <a:r>
              <a:rPr lang="en-GB">
                <a:solidFill>
                  <a:srgbClr val="FFFF00"/>
                </a:solidFill>
              </a:rPr>
              <a:t>a) </a:t>
            </a:r>
            <a:r>
              <a:rPr lang="en-GB"/>
              <a:t>Man and woman buying a house together</a:t>
            </a:r>
          </a:p>
          <a:p>
            <a:pPr marL="609600" indent="-609600">
              <a:buNone/>
            </a:pPr>
            <a:r>
              <a:rPr lang="en-GB"/>
              <a:t>b) Man and woman having children</a:t>
            </a:r>
          </a:p>
          <a:p>
            <a:pPr marL="609600" indent="-609600">
              <a:buNone/>
            </a:pPr>
            <a:r>
              <a:rPr lang="en-US"/>
              <a:t>c) the condition of a man and woman legally united for the purpose of living together and, usually, having children</a:t>
            </a:r>
          </a:p>
          <a:p>
            <a:pPr marL="609600" indent="-609600">
              <a:buNone/>
            </a:pPr>
            <a:endParaRPr lang="en-GB">
              <a:solidFill>
                <a:schemeClr val="folHlink"/>
              </a:solidFill>
            </a:endParaRPr>
          </a:p>
          <a:p>
            <a:pPr marL="609600" indent="-609600"/>
            <a:endParaRPr lang="en-GB"/>
          </a:p>
          <a:p>
            <a:pPr marL="609600" indent="-609600"/>
            <a:endParaRPr lang="en-US"/>
          </a:p>
        </p:txBody>
      </p:sp>
    </p:spTree>
    <p:extLst>
      <p:ext uri="{BB962C8B-B14F-4D97-AF65-F5344CB8AC3E}">
        <p14:creationId xmlns:p14="http://schemas.microsoft.com/office/powerpoint/2010/main" val="39615326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147">
                                            <p:txEl>
                                              <p:pRg st="1" end="1"/>
                                            </p:txEl>
                                          </p:spTgt>
                                        </p:tgtEl>
                                        <p:attrNameLst>
                                          <p:attrName>style.visibility</p:attrName>
                                        </p:attrNameLst>
                                      </p:cBhvr>
                                      <p:to>
                                        <p:strVal val="visible"/>
                                      </p:to>
                                    </p:set>
                                    <p:anim calcmode="lin" valueType="num">
                                      <p:cBhvr additive="base">
                                        <p:cTn id="13" dur="500" fill="hold"/>
                                        <p:tgtEl>
                                          <p:spTgt spid="61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1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147">
                                            <p:txEl>
                                              <p:pRg st="2" end="2"/>
                                            </p:txEl>
                                          </p:spTgt>
                                        </p:tgtEl>
                                        <p:attrNameLst>
                                          <p:attrName>style.visibility</p:attrName>
                                        </p:attrNameLst>
                                      </p:cBhvr>
                                      <p:to>
                                        <p:strVal val="visible"/>
                                      </p:to>
                                    </p:set>
                                    <p:anim calcmode="lin" valueType="num">
                                      <p:cBhvr additive="base">
                                        <p:cTn id="19" dur="500" fill="hold"/>
                                        <p:tgtEl>
                                          <p:spTgt spid="61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14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M</a:t>
            </a:r>
            <a:r>
              <a:rPr lang="en-US" dirty="0">
                <a:solidFill>
                  <a:schemeClr val="tx1"/>
                </a:solidFill>
              </a:rPr>
              <a:t>arriage </a:t>
            </a:r>
          </a:p>
        </p:txBody>
      </p:sp>
      <p:sp>
        <p:nvSpPr>
          <p:cNvPr id="8195" name="Rectangle 3"/>
          <p:cNvSpPr>
            <a:spLocks noGrp="1" noChangeArrowheads="1"/>
          </p:cNvSpPr>
          <p:nvPr>
            <p:ph type="body" idx="1"/>
          </p:nvPr>
        </p:nvSpPr>
        <p:spPr>
          <a:xfrm>
            <a:off x="1992314" y="1628775"/>
            <a:ext cx="8218487" cy="4497388"/>
          </a:xfrm>
        </p:spPr>
        <p:txBody>
          <a:bodyPr/>
          <a:lstStyle/>
          <a:p>
            <a:pPr marL="609600" indent="-609600">
              <a:buNone/>
            </a:pPr>
            <a:endParaRPr lang="en-GB">
              <a:solidFill>
                <a:schemeClr val="folHlink"/>
              </a:solidFill>
            </a:endParaRPr>
          </a:p>
          <a:p>
            <a:pPr marL="609600" indent="-609600">
              <a:buNone/>
            </a:pPr>
            <a:r>
              <a:rPr lang="en-US"/>
              <a:t>c)  the condition of a man and woman legally united for the purpose of living together and, usually, having children</a:t>
            </a:r>
          </a:p>
          <a:p>
            <a:pPr marL="609600" indent="-609600">
              <a:buNone/>
            </a:pPr>
            <a:endParaRPr lang="en-GB">
              <a:solidFill>
                <a:schemeClr val="folHlink"/>
              </a:solidFill>
            </a:endParaRPr>
          </a:p>
          <a:p>
            <a:pPr marL="609600" indent="-609600"/>
            <a:endParaRPr lang="en-GB"/>
          </a:p>
          <a:p>
            <a:pPr marL="609600" indent="-609600"/>
            <a:endParaRPr lang="en-US"/>
          </a:p>
        </p:txBody>
      </p:sp>
    </p:spTree>
    <p:extLst>
      <p:ext uri="{BB962C8B-B14F-4D97-AF65-F5344CB8AC3E}">
        <p14:creationId xmlns:p14="http://schemas.microsoft.com/office/powerpoint/2010/main" val="184547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5">
                                            <p:txEl>
                                              <p:pRg st="1" end="1"/>
                                            </p:txEl>
                                          </p:spTgt>
                                        </p:tgtEl>
                                        <p:attrNameLst>
                                          <p:attrName>style.visibility</p:attrName>
                                        </p:attrNameLst>
                                      </p:cBhvr>
                                      <p:to>
                                        <p:strVal val="visible"/>
                                      </p:to>
                                    </p:set>
                                    <p:anim calcmode="lin" valueType="num">
                                      <p:cBhvr additive="base">
                                        <p:cTn id="7" dur="500" fill="hold"/>
                                        <p:tgtEl>
                                          <p:spTgt spid="819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19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a:t>P</a:t>
            </a:r>
            <a:r>
              <a:rPr lang="en-US" dirty="0">
                <a:solidFill>
                  <a:schemeClr val="tx1"/>
                </a:solidFill>
              </a:rPr>
              <a:t>re-marital sex</a:t>
            </a:r>
            <a:endParaRPr lang="en-GB" dirty="0">
              <a:solidFill>
                <a:schemeClr val="tx1"/>
              </a:solidFill>
            </a:endParaRPr>
          </a:p>
        </p:txBody>
      </p:sp>
      <p:sp>
        <p:nvSpPr>
          <p:cNvPr id="3" name="Content Placeholder 2"/>
          <p:cNvSpPr>
            <a:spLocks noGrp="1"/>
          </p:cNvSpPr>
          <p:nvPr>
            <p:ph idx="1"/>
          </p:nvPr>
        </p:nvSpPr>
        <p:spPr/>
        <p:txBody>
          <a:bodyPr/>
          <a:lstStyle/>
          <a:p>
            <a:pPr>
              <a:buFontTx/>
              <a:buNone/>
            </a:pPr>
            <a:r>
              <a:rPr lang="en-GB"/>
              <a:t>a)  Sex before marriage</a:t>
            </a:r>
          </a:p>
          <a:p>
            <a:pPr>
              <a:buFontTx/>
              <a:buNone/>
            </a:pPr>
            <a:r>
              <a:rPr lang="en-GB"/>
              <a:t>b)  Sex after midnight</a:t>
            </a:r>
          </a:p>
          <a:p>
            <a:pPr>
              <a:buFontTx/>
              <a:buNone/>
            </a:pPr>
            <a:r>
              <a:rPr lang="en-GB"/>
              <a:t>c)  Teenage sex</a:t>
            </a:r>
          </a:p>
          <a:p>
            <a:endParaRPr lang="en-GB">
              <a:solidFill>
                <a:srgbClr val="92D050"/>
              </a:solidFill>
            </a:endParaRPr>
          </a:p>
        </p:txBody>
      </p:sp>
    </p:spTree>
    <p:extLst>
      <p:ext uri="{BB962C8B-B14F-4D97-AF65-F5344CB8AC3E}">
        <p14:creationId xmlns:p14="http://schemas.microsoft.com/office/powerpoint/2010/main" val="6850629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dirty="0"/>
              <a:t>P</a:t>
            </a:r>
            <a:r>
              <a:rPr lang="en-US" dirty="0">
                <a:solidFill>
                  <a:schemeClr val="tx1"/>
                </a:solidFill>
              </a:rPr>
              <a:t>re-marital sex</a:t>
            </a:r>
          </a:p>
        </p:txBody>
      </p:sp>
      <p:sp>
        <p:nvSpPr>
          <p:cNvPr id="10243" name="Rectangle 3"/>
          <p:cNvSpPr>
            <a:spLocks noGrp="1" noChangeArrowheads="1"/>
          </p:cNvSpPr>
          <p:nvPr>
            <p:ph type="body" idx="1"/>
          </p:nvPr>
        </p:nvSpPr>
        <p:spPr>
          <a:xfrm>
            <a:off x="1881188" y="1643063"/>
            <a:ext cx="8229600" cy="4525962"/>
          </a:xfrm>
        </p:spPr>
        <p:txBody>
          <a:bodyPr/>
          <a:lstStyle/>
          <a:p>
            <a:pPr marL="609600" indent="-609600">
              <a:buFontTx/>
              <a:buAutoNum type="alphaLcParenR"/>
            </a:pPr>
            <a:r>
              <a:rPr lang="en-US"/>
              <a:t>Sex before marriage</a:t>
            </a:r>
          </a:p>
          <a:p>
            <a:pPr marL="609600" indent="-609600">
              <a:buNone/>
            </a:pPr>
            <a:endParaRPr lang="en-US"/>
          </a:p>
          <a:p>
            <a:pPr marL="609600" indent="-609600">
              <a:buFontTx/>
              <a:buAutoNum type="alphaLcParenR"/>
            </a:pPr>
            <a:endParaRPr lang="en-US"/>
          </a:p>
        </p:txBody>
      </p:sp>
    </p:spTree>
    <p:extLst>
      <p:ext uri="{BB962C8B-B14F-4D97-AF65-F5344CB8AC3E}">
        <p14:creationId xmlns:p14="http://schemas.microsoft.com/office/powerpoint/2010/main" val="161646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dirty="0"/>
              <a:t>F</a:t>
            </a:r>
            <a:r>
              <a:rPr lang="en-US" dirty="0">
                <a:solidFill>
                  <a:schemeClr val="tx1"/>
                </a:solidFill>
              </a:rPr>
              <a:t>aithfulness</a:t>
            </a:r>
          </a:p>
        </p:txBody>
      </p:sp>
      <p:sp>
        <p:nvSpPr>
          <p:cNvPr id="11267" name="Rectangle 3"/>
          <p:cNvSpPr>
            <a:spLocks noGrp="1" noChangeArrowheads="1"/>
          </p:cNvSpPr>
          <p:nvPr>
            <p:ph type="body" idx="1"/>
          </p:nvPr>
        </p:nvSpPr>
        <p:spPr/>
        <p:txBody>
          <a:bodyPr/>
          <a:lstStyle/>
          <a:p>
            <a:pPr marL="609600" indent="-609600">
              <a:buFontTx/>
              <a:buAutoNum type="alphaLcParenR"/>
            </a:pPr>
            <a:r>
              <a:rPr lang="en-GB"/>
              <a:t>Living together</a:t>
            </a:r>
          </a:p>
          <a:p>
            <a:pPr marL="609600" indent="-609600">
              <a:buFontTx/>
              <a:buAutoNum type="alphaLcParenR"/>
            </a:pPr>
            <a:r>
              <a:rPr lang="en-US"/>
              <a:t>staying with your marriage partner and having sex only with</a:t>
            </a:r>
            <a:br>
              <a:rPr lang="en-US"/>
            </a:br>
            <a:r>
              <a:rPr lang="en-US"/>
              <a:t>them</a:t>
            </a:r>
          </a:p>
          <a:p>
            <a:pPr marL="609600" indent="-609600">
              <a:buFontTx/>
              <a:buAutoNum type="alphaLcParenR"/>
            </a:pPr>
            <a:r>
              <a:rPr lang="en-GB"/>
              <a:t>Eating meals together as a family</a:t>
            </a:r>
            <a:endParaRPr lang="en-US"/>
          </a:p>
        </p:txBody>
      </p:sp>
    </p:spTree>
    <p:extLst>
      <p:ext uri="{BB962C8B-B14F-4D97-AF65-F5344CB8AC3E}">
        <p14:creationId xmlns:p14="http://schemas.microsoft.com/office/powerpoint/2010/main" val="11317505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anim calcmode="lin" valueType="num">
                                      <p:cBhvr additive="base">
                                        <p:cTn id="13" dur="500" fill="hold"/>
                                        <p:tgtEl>
                                          <p:spTgt spid="112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anim calcmode="lin" valueType="num">
                                      <p:cBhvr additive="base">
                                        <p:cTn id="19" dur="500" fill="hold"/>
                                        <p:tgtEl>
                                          <p:spTgt spid="112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26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a:t>F</a:t>
            </a:r>
            <a:r>
              <a:rPr lang="en-US" dirty="0">
                <a:solidFill>
                  <a:schemeClr val="tx1"/>
                </a:solidFill>
              </a:rPr>
              <a:t>aithfulness</a:t>
            </a:r>
          </a:p>
        </p:txBody>
      </p:sp>
      <p:sp>
        <p:nvSpPr>
          <p:cNvPr id="12291" name="Rectangle 3"/>
          <p:cNvSpPr>
            <a:spLocks noGrp="1" noChangeArrowheads="1"/>
          </p:cNvSpPr>
          <p:nvPr>
            <p:ph type="body" idx="1"/>
          </p:nvPr>
        </p:nvSpPr>
        <p:spPr/>
        <p:txBody>
          <a:bodyPr/>
          <a:lstStyle/>
          <a:p>
            <a:pPr marL="609600" indent="-609600">
              <a:buNone/>
            </a:pPr>
            <a:endParaRPr lang="en-GB">
              <a:solidFill>
                <a:schemeClr val="folHlink"/>
              </a:solidFill>
            </a:endParaRPr>
          </a:p>
          <a:p>
            <a:pPr marL="609600" indent="-609600">
              <a:buNone/>
            </a:pPr>
            <a:r>
              <a:rPr lang="en-US">
                <a:solidFill>
                  <a:srgbClr val="FFFF00"/>
                </a:solidFill>
              </a:rPr>
              <a:t>	</a:t>
            </a:r>
            <a:r>
              <a:rPr lang="en-US"/>
              <a:t>b) Staying with your marriage partner and having sex only with them</a:t>
            </a:r>
          </a:p>
          <a:p>
            <a:pPr marL="609600" indent="-609600">
              <a:buNone/>
            </a:pPr>
            <a:endParaRPr lang="en-US"/>
          </a:p>
        </p:txBody>
      </p:sp>
    </p:spTree>
    <p:extLst>
      <p:ext uri="{BB962C8B-B14F-4D97-AF65-F5344CB8AC3E}">
        <p14:creationId xmlns:p14="http://schemas.microsoft.com/office/powerpoint/2010/main" val="349362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anim calcmode="lin" valueType="num">
                                      <p:cBhvr additive="base">
                                        <p:cTn id="7" dur="500" fill="hold"/>
                                        <p:tgtEl>
                                          <p:spTgt spid="12291">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dirty="0"/>
              <a:t>A</a:t>
            </a:r>
            <a:r>
              <a:rPr lang="en-US" dirty="0">
                <a:solidFill>
                  <a:schemeClr val="tx1"/>
                </a:solidFill>
              </a:rPr>
              <a:t>dultery</a:t>
            </a:r>
          </a:p>
        </p:txBody>
      </p:sp>
      <p:sp>
        <p:nvSpPr>
          <p:cNvPr id="13315" name="Rectangle 3"/>
          <p:cNvSpPr>
            <a:spLocks noGrp="1" noChangeArrowheads="1"/>
          </p:cNvSpPr>
          <p:nvPr>
            <p:ph type="body" idx="1"/>
          </p:nvPr>
        </p:nvSpPr>
        <p:spPr/>
        <p:txBody>
          <a:bodyPr/>
          <a:lstStyle/>
          <a:p>
            <a:pPr marL="609600" indent="-609600">
              <a:buFontTx/>
              <a:buAutoNum type="alphaLcParenR"/>
            </a:pPr>
            <a:r>
              <a:rPr lang="en-US"/>
              <a:t>An act of sexual intercourse between a married person and</a:t>
            </a:r>
            <a:br>
              <a:rPr lang="en-US"/>
            </a:br>
            <a:r>
              <a:rPr lang="en-US"/>
              <a:t>someone other than their marriage partner</a:t>
            </a:r>
          </a:p>
          <a:p>
            <a:pPr marL="609600" indent="-609600">
              <a:buFontTx/>
              <a:buAutoNum type="alphaLcParenR"/>
            </a:pPr>
            <a:r>
              <a:rPr lang="en-GB"/>
              <a:t>Sex between people over eighteen</a:t>
            </a:r>
          </a:p>
          <a:p>
            <a:pPr marL="609600" indent="-609600">
              <a:buFontTx/>
              <a:buAutoNum type="alphaLcParenR"/>
            </a:pPr>
            <a:r>
              <a:rPr lang="en-GB"/>
              <a:t>Having more than one husband</a:t>
            </a:r>
            <a:endParaRPr lang="en-US"/>
          </a:p>
        </p:txBody>
      </p:sp>
    </p:spTree>
    <p:extLst>
      <p:ext uri="{BB962C8B-B14F-4D97-AF65-F5344CB8AC3E}">
        <p14:creationId xmlns:p14="http://schemas.microsoft.com/office/powerpoint/2010/main" val="29567099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 calcmode="lin" valueType="num">
                                      <p:cBhvr additive="base">
                                        <p:cTn id="13" dur="500" fill="hold"/>
                                        <p:tgtEl>
                                          <p:spTgt spid="133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3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additive="base">
                                        <p:cTn id="19" dur="500" fill="hold"/>
                                        <p:tgtEl>
                                          <p:spTgt spid="133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31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dirty="0"/>
              <a:t>A</a:t>
            </a:r>
            <a:r>
              <a:rPr lang="en-US" dirty="0">
                <a:solidFill>
                  <a:schemeClr val="tx1"/>
                </a:solidFill>
              </a:rPr>
              <a:t>dultery</a:t>
            </a:r>
          </a:p>
        </p:txBody>
      </p:sp>
      <p:sp>
        <p:nvSpPr>
          <p:cNvPr id="14339" name="Rectangle 3"/>
          <p:cNvSpPr>
            <a:spLocks noGrp="1" noChangeArrowheads="1"/>
          </p:cNvSpPr>
          <p:nvPr>
            <p:ph type="body" idx="1"/>
          </p:nvPr>
        </p:nvSpPr>
        <p:spPr/>
        <p:txBody>
          <a:bodyPr/>
          <a:lstStyle/>
          <a:p>
            <a:pPr marL="609600" indent="-609600">
              <a:buFontTx/>
              <a:buAutoNum type="alphaLcParenR"/>
            </a:pPr>
            <a:r>
              <a:rPr lang="en-US"/>
              <a:t>An act of sexual intercourse between a married person and</a:t>
            </a:r>
            <a:br>
              <a:rPr lang="en-US"/>
            </a:br>
            <a:r>
              <a:rPr lang="en-US"/>
              <a:t>someone other than their marriage partner</a:t>
            </a:r>
          </a:p>
        </p:txBody>
      </p:sp>
    </p:spTree>
    <p:extLst>
      <p:ext uri="{BB962C8B-B14F-4D97-AF65-F5344CB8AC3E}">
        <p14:creationId xmlns:p14="http://schemas.microsoft.com/office/powerpoint/2010/main" val="39948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GB">
                <a:solidFill>
                  <a:schemeClr val="tx1"/>
                </a:solidFill>
              </a:rPr>
              <a:t>Reconstituted family</a:t>
            </a:r>
            <a:endParaRPr lang="en-US">
              <a:solidFill>
                <a:schemeClr val="tx1"/>
              </a:solidFill>
            </a:endParaRPr>
          </a:p>
        </p:txBody>
      </p:sp>
      <p:sp>
        <p:nvSpPr>
          <p:cNvPr id="3" name="Content Placeholder 2"/>
          <p:cNvSpPr>
            <a:spLocks noGrp="1"/>
          </p:cNvSpPr>
          <p:nvPr>
            <p:ph idx="1"/>
          </p:nvPr>
        </p:nvSpPr>
        <p:spPr/>
        <p:txBody>
          <a:bodyPr/>
          <a:lstStyle/>
          <a:p>
            <a:pPr marL="514350" indent="-514350">
              <a:buFontTx/>
              <a:buAutoNum type="alphaLcParenR"/>
            </a:pPr>
            <a:r>
              <a:rPr lang="en-GB" dirty="0"/>
              <a:t>Two sets of children become one family when divorced parents marry</a:t>
            </a:r>
            <a:endParaRPr lang="en-US" dirty="0"/>
          </a:p>
          <a:p>
            <a:pPr marL="514350" indent="-514350">
              <a:buFontTx/>
              <a:buAutoNum type="alphaLcParenR"/>
            </a:pPr>
            <a:r>
              <a:rPr lang="en-GB" dirty="0"/>
              <a:t>A family with both boy and girl children</a:t>
            </a:r>
          </a:p>
          <a:p>
            <a:pPr marL="514350" indent="-514350">
              <a:buFontTx/>
              <a:buAutoNum type="alphaLcParenR"/>
            </a:pPr>
            <a:r>
              <a:rPr lang="en-GB" dirty="0"/>
              <a:t>A family who lives abroad</a:t>
            </a:r>
            <a:endParaRPr lang="en-US" dirty="0"/>
          </a:p>
        </p:txBody>
      </p:sp>
    </p:spTree>
    <p:extLst>
      <p:ext uri="{BB962C8B-B14F-4D97-AF65-F5344CB8AC3E}">
        <p14:creationId xmlns:p14="http://schemas.microsoft.com/office/powerpoint/2010/main" val="185173152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67704" y="1844729"/>
            <a:ext cx="4938275" cy="369332"/>
          </a:xfrm>
          <a:prstGeom prst="rect">
            <a:avLst/>
          </a:prstGeom>
        </p:spPr>
        <p:txBody>
          <a:bodyPr wrap="none">
            <a:spAutoFit/>
          </a:bodyPr>
          <a:lstStyle/>
          <a:p>
            <a:r>
              <a:rPr lang="en-GB" dirty="0">
                <a:hlinkClick r:id="rId3"/>
              </a:rPr>
              <a:t>https://www.youtube.com/watch?v=beuvyZfBFGQ</a:t>
            </a:r>
            <a:endParaRPr lang="en-GB" dirty="0"/>
          </a:p>
        </p:txBody>
      </p:sp>
      <p:sp>
        <p:nvSpPr>
          <p:cNvPr id="2" name="Rectangle 1"/>
          <p:cNvSpPr/>
          <p:nvPr/>
        </p:nvSpPr>
        <p:spPr>
          <a:xfrm>
            <a:off x="3667704" y="2450958"/>
            <a:ext cx="4975849" cy="369332"/>
          </a:xfrm>
          <a:prstGeom prst="rect">
            <a:avLst/>
          </a:prstGeom>
        </p:spPr>
        <p:txBody>
          <a:bodyPr wrap="none">
            <a:spAutoFit/>
          </a:bodyPr>
          <a:lstStyle/>
          <a:p>
            <a:r>
              <a:rPr lang="en-GB" dirty="0">
                <a:hlinkClick r:id="rId4"/>
              </a:rPr>
              <a:t>https://www.youtube.com/watch?v=8ArX3bbAoHk</a:t>
            </a:r>
            <a:endParaRPr lang="en-GB"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188" y="283812"/>
            <a:ext cx="10566895" cy="8159992"/>
          </a:xfrm>
          <a:prstGeom prst="rect">
            <a:avLst/>
          </a:prstGeom>
        </p:spPr>
      </p:pic>
      <p:sp>
        <p:nvSpPr>
          <p:cNvPr id="4" name="Rectangle 3"/>
          <p:cNvSpPr/>
          <p:nvPr/>
        </p:nvSpPr>
        <p:spPr>
          <a:xfrm>
            <a:off x="3219719" y="0"/>
            <a:ext cx="5423834" cy="1569660"/>
          </a:xfrm>
          <a:prstGeom prst="rect">
            <a:avLst/>
          </a:prstGeom>
          <a:noFill/>
        </p:spPr>
        <p:txBody>
          <a:bodyPr wrap="square" lIns="91440" tIns="45720" rIns="91440" bIns="45720">
            <a:spAutoFit/>
          </a:bodyPr>
          <a:lstStyle/>
          <a:p>
            <a:pPr algn="ctr" defTabSz="914400"/>
            <a:r>
              <a:rPr lang="en-US" sz="96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French Script MT" panose="03020402040607040605" pitchFamily="66" charset="0"/>
              </a:rPr>
              <a:t>Family</a:t>
            </a:r>
          </a:p>
        </p:txBody>
      </p:sp>
    </p:spTree>
    <p:extLst>
      <p:ext uri="{BB962C8B-B14F-4D97-AF65-F5344CB8AC3E}">
        <p14:creationId xmlns:p14="http://schemas.microsoft.com/office/powerpoint/2010/main" val="36603142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GB">
                <a:solidFill>
                  <a:schemeClr val="tx1"/>
                </a:solidFill>
              </a:rPr>
              <a:t>Reconstituted family</a:t>
            </a:r>
            <a:endParaRPr lang="en-US">
              <a:solidFill>
                <a:schemeClr val="tx1"/>
              </a:solidFill>
            </a:endParaRPr>
          </a:p>
        </p:txBody>
      </p:sp>
      <p:sp>
        <p:nvSpPr>
          <p:cNvPr id="19459" name="Content Placeholder 2"/>
          <p:cNvSpPr>
            <a:spLocks noGrp="1"/>
          </p:cNvSpPr>
          <p:nvPr>
            <p:ph idx="1"/>
          </p:nvPr>
        </p:nvSpPr>
        <p:spPr/>
        <p:txBody>
          <a:bodyPr/>
          <a:lstStyle/>
          <a:p>
            <a:pPr marL="514350" indent="-514350">
              <a:buFontTx/>
              <a:buAutoNum type="alphaLcParenR"/>
            </a:pPr>
            <a:r>
              <a:rPr lang="en-GB" dirty="0"/>
              <a:t>Two sets of children become one family when divorced parents marry</a:t>
            </a:r>
            <a:endParaRPr lang="en-US" dirty="0"/>
          </a:p>
        </p:txBody>
      </p:sp>
    </p:spTree>
    <p:extLst>
      <p:ext uri="{BB962C8B-B14F-4D97-AF65-F5344CB8AC3E}">
        <p14:creationId xmlns:p14="http://schemas.microsoft.com/office/powerpoint/2010/main" val="2989086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dirty="0"/>
              <a:t>P</a:t>
            </a:r>
            <a:r>
              <a:rPr lang="en-US" dirty="0">
                <a:solidFill>
                  <a:schemeClr val="tx1"/>
                </a:solidFill>
              </a:rPr>
              <a:t>romiscuity</a:t>
            </a:r>
          </a:p>
        </p:txBody>
      </p:sp>
      <p:sp>
        <p:nvSpPr>
          <p:cNvPr id="15363" name="Rectangle 3"/>
          <p:cNvSpPr>
            <a:spLocks noGrp="1" noChangeArrowheads="1"/>
          </p:cNvSpPr>
          <p:nvPr>
            <p:ph type="body" idx="1"/>
          </p:nvPr>
        </p:nvSpPr>
        <p:spPr/>
        <p:txBody>
          <a:bodyPr/>
          <a:lstStyle/>
          <a:p>
            <a:pPr marL="609600" indent="-609600">
              <a:buFontTx/>
              <a:buAutoNum type="alphaLcParenR"/>
            </a:pPr>
            <a:r>
              <a:rPr lang="en-GB"/>
              <a:t>Making a promise to stay with a partner for life</a:t>
            </a:r>
          </a:p>
          <a:p>
            <a:pPr marL="609600" indent="-609600">
              <a:buFontTx/>
              <a:buAutoNum type="alphaLcParenR"/>
            </a:pPr>
            <a:r>
              <a:rPr lang="en-GB"/>
              <a:t>The act of breaking a marriage vow</a:t>
            </a:r>
          </a:p>
          <a:p>
            <a:pPr marL="609600" indent="-609600">
              <a:buFontTx/>
              <a:buAutoNum type="alphaLcParenR"/>
            </a:pPr>
            <a:r>
              <a:rPr lang="en-US"/>
              <a:t>Having sex with a number of partners without commitment</a:t>
            </a:r>
            <a:endParaRPr lang="en-GB"/>
          </a:p>
          <a:p>
            <a:pPr marL="609600" indent="-609600">
              <a:buNone/>
            </a:pPr>
            <a:endParaRPr lang="en-GB">
              <a:solidFill>
                <a:schemeClr val="folHlink"/>
              </a:solidFill>
            </a:endParaRPr>
          </a:p>
          <a:p>
            <a:pPr marL="609600" indent="-609600">
              <a:buFontTx/>
              <a:buAutoNum type="alphaLcParenR"/>
            </a:pPr>
            <a:endParaRPr lang="en-US"/>
          </a:p>
        </p:txBody>
      </p:sp>
    </p:spTree>
    <p:extLst>
      <p:ext uri="{BB962C8B-B14F-4D97-AF65-F5344CB8AC3E}">
        <p14:creationId xmlns:p14="http://schemas.microsoft.com/office/powerpoint/2010/main" val="30860993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 calcmode="lin" valueType="num">
                                      <p:cBhvr additive="base">
                                        <p:cTn id="19" dur="500" fill="hold"/>
                                        <p:tgtEl>
                                          <p:spTgt spid="1536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36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dirty="0"/>
              <a:t>P</a:t>
            </a:r>
            <a:r>
              <a:rPr lang="en-US" dirty="0">
                <a:solidFill>
                  <a:schemeClr val="tx1"/>
                </a:solidFill>
              </a:rPr>
              <a:t>romiscuity</a:t>
            </a:r>
          </a:p>
        </p:txBody>
      </p:sp>
      <p:sp>
        <p:nvSpPr>
          <p:cNvPr id="16387" name="Rectangle 3"/>
          <p:cNvSpPr>
            <a:spLocks noGrp="1" noChangeArrowheads="1"/>
          </p:cNvSpPr>
          <p:nvPr>
            <p:ph type="body" idx="1"/>
          </p:nvPr>
        </p:nvSpPr>
        <p:spPr/>
        <p:txBody>
          <a:bodyPr/>
          <a:lstStyle/>
          <a:p>
            <a:pPr marL="609600" indent="-609600">
              <a:buFontTx/>
              <a:buAutoNum type="alphaLcParenR"/>
            </a:pPr>
            <a:r>
              <a:rPr lang="en-US"/>
              <a:t>Having sex with a number of partners without commitment</a:t>
            </a:r>
            <a:endParaRPr lang="en-GB"/>
          </a:p>
          <a:p>
            <a:pPr marL="609600" indent="-609600">
              <a:buNone/>
            </a:pPr>
            <a:endParaRPr lang="en-GB">
              <a:solidFill>
                <a:schemeClr val="folHlink"/>
              </a:solidFill>
            </a:endParaRPr>
          </a:p>
          <a:p>
            <a:pPr marL="609600" indent="-609600">
              <a:buFontTx/>
              <a:buAutoNum type="alphaLcParenR"/>
            </a:pPr>
            <a:endParaRPr lang="en-US"/>
          </a:p>
        </p:txBody>
      </p:sp>
    </p:spTree>
    <p:extLst>
      <p:ext uri="{BB962C8B-B14F-4D97-AF65-F5344CB8AC3E}">
        <p14:creationId xmlns:p14="http://schemas.microsoft.com/office/powerpoint/2010/main" val="77033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29023"/>
          </a:xfrm>
          <a:prstGeom prst="rect">
            <a:avLst/>
          </a:prstGeom>
        </p:spPr>
      </p:pic>
    </p:spTree>
    <p:extLst>
      <p:ext uri="{BB962C8B-B14F-4D97-AF65-F5344CB8AC3E}">
        <p14:creationId xmlns:p14="http://schemas.microsoft.com/office/powerpoint/2010/main" val="4258628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2208214" y="825501"/>
            <a:ext cx="7704137"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None/>
            </a:pPr>
            <a:r>
              <a:rPr lang="en-GB" altLang="en-US" sz="7200">
                <a:solidFill>
                  <a:srgbClr val="000000"/>
                </a:solidFill>
                <a:latin typeface="Stencil" panose="040409050D0802020404" pitchFamily="82" charset="0"/>
              </a:rPr>
              <a:t>SO WHAT DO THEY SAY ABOUT MARRIAGE AND FAMILY LIFE?</a:t>
            </a:r>
            <a:endParaRPr lang="en-US" altLang="en-US" sz="7200">
              <a:solidFill>
                <a:srgbClr val="000000"/>
              </a:solidFill>
              <a:latin typeface="Stencil" panose="040409050D0802020404" pitchFamily="82" charset="0"/>
            </a:endParaRPr>
          </a:p>
        </p:txBody>
      </p:sp>
    </p:spTree>
    <p:extLst>
      <p:ext uri="{BB962C8B-B14F-4D97-AF65-F5344CB8AC3E}">
        <p14:creationId xmlns:p14="http://schemas.microsoft.com/office/powerpoint/2010/main" val="338072603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2424114" y="549276"/>
            <a:ext cx="72723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pPr>
            <a:r>
              <a:rPr lang="en-GB" altLang="en-US" sz="1800">
                <a:solidFill>
                  <a:srgbClr val="000000"/>
                </a:solidFill>
                <a:latin typeface="Cooper Black" panose="0208090404030B020404" pitchFamily="18" charset="0"/>
              </a:rPr>
              <a:t>1. THE CHURCH OF ENGLAND</a:t>
            </a:r>
            <a:endParaRPr lang="en-US" altLang="en-US" sz="1800">
              <a:solidFill>
                <a:srgbClr val="000000"/>
              </a:solidFill>
              <a:latin typeface="Cooper Black" panose="0208090404030B020404" pitchFamily="18" charset="0"/>
            </a:endParaRPr>
          </a:p>
        </p:txBody>
      </p:sp>
      <p:sp>
        <p:nvSpPr>
          <p:cNvPr id="9219" name="Text Box 5"/>
          <p:cNvSpPr txBox="1">
            <a:spLocks noChangeArrowheads="1"/>
          </p:cNvSpPr>
          <p:nvPr/>
        </p:nvSpPr>
        <p:spPr bwMode="auto">
          <a:xfrm>
            <a:off x="1919289" y="981076"/>
            <a:ext cx="7921625"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pPr>
            <a:r>
              <a:rPr lang="en-GB" altLang="en-US" sz="1600">
                <a:solidFill>
                  <a:srgbClr val="000000"/>
                </a:solidFill>
                <a:latin typeface="Arial Black" panose="020B0A04020102020204" pitchFamily="34" charset="0"/>
              </a:rPr>
              <a:t>The C of E has always valued family life.</a:t>
            </a:r>
          </a:p>
          <a:p>
            <a:pPr defTabSz="914400" fontAlgn="base">
              <a:spcBef>
                <a:spcPct val="50000"/>
              </a:spcBef>
              <a:spcAft>
                <a:spcPct val="0"/>
              </a:spcAft>
            </a:pPr>
            <a:r>
              <a:rPr lang="en-GB" altLang="en-US" sz="1600">
                <a:solidFill>
                  <a:srgbClr val="000000"/>
                </a:solidFill>
                <a:latin typeface="Arial Black" panose="020B0A04020102020204" pitchFamily="34" charset="0"/>
              </a:rPr>
              <a:t>The family unit is highly important – it is the best way to bring up children.</a:t>
            </a:r>
          </a:p>
          <a:p>
            <a:pPr defTabSz="914400" fontAlgn="base">
              <a:spcBef>
                <a:spcPct val="50000"/>
              </a:spcBef>
              <a:spcAft>
                <a:spcPct val="0"/>
              </a:spcAft>
            </a:pPr>
            <a:r>
              <a:rPr lang="en-GB" altLang="en-US" sz="1600">
                <a:solidFill>
                  <a:srgbClr val="000000"/>
                </a:solidFill>
                <a:latin typeface="Arial Black" panose="020B0A04020102020204" pitchFamily="34" charset="0"/>
              </a:rPr>
              <a:t>Monogamy (having one wife) is the true form of marriage.</a:t>
            </a:r>
          </a:p>
          <a:p>
            <a:pPr defTabSz="914400" fontAlgn="base">
              <a:spcBef>
                <a:spcPct val="50000"/>
              </a:spcBef>
              <a:spcAft>
                <a:spcPct val="0"/>
              </a:spcAft>
            </a:pPr>
            <a:r>
              <a:rPr lang="en-GB" altLang="en-US" sz="1600">
                <a:solidFill>
                  <a:srgbClr val="000000"/>
                </a:solidFill>
                <a:latin typeface="Arial Black" panose="020B0A04020102020204" pitchFamily="34" charset="0"/>
              </a:rPr>
              <a:t>Technically, love between homosexual partners is acceptable.</a:t>
            </a:r>
          </a:p>
          <a:p>
            <a:pPr defTabSz="914400" fontAlgn="base">
              <a:spcBef>
                <a:spcPct val="50000"/>
              </a:spcBef>
              <a:spcAft>
                <a:spcPct val="0"/>
              </a:spcAft>
            </a:pPr>
            <a:r>
              <a:rPr lang="en-GB" altLang="en-US" sz="1600">
                <a:solidFill>
                  <a:srgbClr val="000000"/>
                </a:solidFill>
                <a:latin typeface="Arial Black" panose="020B0A04020102020204" pitchFamily="34" charset="0"/>
              </a:rPr>
              <a:t>Marriage is a lifelong commitment.</a:t>
            </a:r>
            <a:endParaRPr lang="en-US" altLang="en-US" sz="1600">
              <a:solidFill>
                <a:srgbClr val="000000"/>
              </a:solidFill>
              <a:latin typeface="Arial Black" panose="020B0A04020102020204" pitchFamily="34" charset="0"/>
            </a:endParaRPr>
          </a:p>
        </p:txBody>
      </p:sp>
      <p:sp>
        <p:nvSpPr>
          <p:cNvPr id="9220" name="Text Box 6"/>
          <p:cNvSpPr txBox="1">
            <a:spLocks noChangeArrowheads="1"/>
          </p:cNvSpPr>
          <p:nvPr/>
        </p:nvSpPr>
        <p:spPr bwMode="auto">
          <a:xfrm>
            <a:off x="2495551" y="3284538"/>
            <a:ext cx="46085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pPr>
            <a:r>
              <a:rPr lang="en-GB" altLang="en-US" sz="1800">
                <a:solidFill>
                  <a:srgbClr val="000000"/>
                </a:solidFill>
                <a:latin typeface="Cooper Black" panose="0208090404030B020404" pitchFamily="18" charset="0"/>
              </a:rPr>
              <a:t>2. ROMAN CATHOLIC</a:t>
            </a:r>
            <a:endParaRPr lang="en-US" altLang="en-US" sz="1800">
              <a:solidFill>
                <a:srgbClr val="000000"/>
              </a:solidFill>
              <a:latin typeface="Cooper Black" panose="0208090404030B020404" pitchFamily="18" charset="0"/>
            </a:endParaRPr>
          </a:p>
        </p:txBody>
      </p:sp>
      <p:sp>
        <p:nvSpPr>
          <p:cNvPr id="9221" name="Text Box 7"/>
          <p:cNvSpPr txBox="1">
            <a:spLocks noChangeArrowheads="1"/>
          </p:cNvSpPr>
          <p:nvPr/>
        </p:nvSpPr>
        <p:spPr bwMode="auto">
          <a:xfrm>
            <a:off x="1919289" y="3860801"/>
            <a:ext cx="770572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pPr>
            <a:r>
              <a:rPr lang="en-GB" altLang="en-US" sz="1400">
                <a:solidFill>
                  <a:srgbClr val="000000"/>
                </a:solidFill>
                <a:latin typeface="Arial Black" panose="020B0A04020102020204" pitchFamily="34" charset="0"/>
              </a:rPr>
              <a:t>The family is the fundamental unit of society.</a:t>
            </a:r>
          </a:p>
          <a:p>
            <a:pPr defTabSz="914400" fontAlgn="base">
              <a:spcBef>
                <a:spcPct val="50000"/>
              </a:spcBef>
              <a:spcAft>
                <a:spcPct val="0"/>
              </a:spcAft>
            </a:pPr>
            <a:r>
              <a:rPr lang="en-GB" altLang="en-US" sz="1400">
                <a:solidFill>
                  <a:srgbClr val="000000"/>
                </a:solidFill>
                <a:latin typeface="Arial Black" panose="020B0A04020102020204" pitchFamily="34" charset="0"/>
              </a:rPr>
              <a:t>The RC church should uphold the teachings of the gospel by supporting family life.</a:t>
            </a:r>
          </a:p>
          <a:p>
            <a:pPr defTabSz="914400" fontAlgn="base">
              <a:spcBef>
                <a:spcPct val="50000"/>
              </a:spcBef>
              <a:spcAft>
                <a:spcPct val="0"/>
              </a:spcAft>
            </a:pPr>
            <a:r>
              <a:rPr lang="en-GB" altLang="en-US" sz="1400">
                <a:solidFill>
                  <a:srgbClr val="000000"/>
                </a:solidFill>
                <a:latin typeface="Arial Black" panose="020B0A04020102020204" pitchFamily="34" charset="0"/>
              </a:rPr>
              <a:t>Marriage is forever. Divorce is not allowed.</a:t>
            </a:r>
          </a:p>
          <a:p>
            <a:pPr defTabSz="914400" fontAlgn="base">
              <a:spcBef>
                <a:spcPct val="50000"/>
              </a:spcBef>
              <a:spcAft>
                <a:spcPct val="0"/>
              </a:spcAft>
            </a:pPr>
            <a:r>
              <a:rPr lang="en-GB" altLang="en-US" sz="1400">
                <a:solidFill>
                  <a:srgbClr val="000000"/>
                </a:solidFill>
                <a:latin typeface="Arial Black" panose="020B0A04020102020204" pitchFamily="34" charset="0"/>
              </a:rPr>
              <a:t>The RC church is concerned for the rights of the family to housing, education etc. It is also concerned for the rights of the unborn.</a:t>
            </a:r>
          </a:p>
          <a:p>
            <a:pPr defTabSz="914400" fontAlgn="base">
              <a:spcBef>
                <a:spcPct val="50000"/>
              </a:spcBef>
              <a:spcAft>
                <a:spcPct val="0"/>
              </a:spcAft>
            </a:pPr>
            <a:r>
              <a:rPr lang="en-GB" altLang="en-US" sz="1400">
                <a:solidFill>
                  <a:srgbClr val="000000"/>
                </a:solidFill>
                <a:latin typeface="Arial Black" panose="020B0A04020102020204" pitchFamily="34" charset="0"/>
              </a:rPr>
              <a:t>All children should be brought up with family support.</a:t>
            </a:r>
            <a:endParaRPr lang="en-US" altLang="en-US" sz="1400">
              <a:solidFill>
                <a:srgbClr val="000000"/>
              </a:solidFill>
              <a:latin typeface="Arial Black" panose="020B0A04020102020204" pitchFamily="34" charset="0"/>
            </a:endParaRPr>
          </a:p>
        </p:txBody>
      </p:sp>
    </p:spTree>
    <p:extLst>
      <p:ext uri="{BB962C8B-B14F-4D97-AF65-F5344CB8AC3E}">
        <p14:creationId xmlns:p14="http://schemas.microsoft.com/office/powerpoint/2010/main" val="866489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2279651" y="404813"/>
            <a:ext cx="73453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pPr>
            <a:r>
              <a:rPr lang="en-GB" altLang="en-US" sz="1800">
                <a:solidFill>
                  <a:srgbClr val="000000"/>
                </a:solidFill>
                <a:latin typeface="Cooper Black" panose="0208090404030B020404" pitchFamily="18" charset="0"/>
              </a:rPr>
              <a:t>3. The Baptist Church</a:t>
            </a:r>
            <a:endParaRPr lang="en-US" altLang="en-US" sz="1800">
              <a:solidFill>
                <a:srgbClr val="000000"/>
              </a:solidFill>
              <a:latin typeface="Cooper Black" panose="0208090404030B020404" pitchFamily="18" charset="0"/>
            </a:endParaRPr>
          </a:p>
        </p:txBody>
      </p:sp>
      <p:sp>
        <p:nvSpPr>
          <p:cNvPr id="10243" name="Text Box 5"/>
          <p:cNvSpPr txBox="1">
            <a:spLocks noChangeArrowheads="1"/>
          </p:cNvSpPr>
          <p:nvPr/>
        </p:nvSpPr>
        <p:spPr bwMode="auto">
          <a:xfrm>
            <a:off x="1847850" y="1052513"/>
            <a:ext cx="8064500"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pPr>
            <a:r>
              <a:rPr lang="en-GB" altLang="en-US" sz="1400">
                <a:solidFill>
                  <a:srgbClr val="000000"/>
                </a:solidFill>
                <a:latin typeface="Arial Black" panose="020B0A04020102020204" pitchFamily="34" charset="0"/>
              </a:rPr>
              <a:t>Marriages are a sign of God’s love in the world. So the Baptist church must help marriages to last.</a:t>
            </a:r>
          </a:p>
          <a:p>
            <a:pPr defTabSz="914400" fontAlgn="base">
              <a:spcBef>
                <a:spcPct val="50000"/>
              </a:spcBef>
              <a:spcAft>
                <a:spcPct val="0"/>
              </a:spcAft>
            </a:pPr>
            <a:r>
              <a:rPr lang="en-GB" altLang="en-US" sz="1400">
                <a:solidFill>
                  <a:srgbClr val="000000"/>
                </a:solidFill>
                <a:latin typeface="Arial Black" panose="020B0A04020102020204" pitchFamily="34" charset="0"/>
              </a:rPr>
              <a:t>The key relationships that most people have are with their family.</a:t>
            </a:r>
          </a:p>
          <a:p>
            <a:pPr defTabSz="914400" fontAlgn="base">
              <a:spcBef>
                <a:spcPct val="50000"/>
              </a:spcBef>
              <a:spcAft>
                <a:spcPct val="0"/>
              </a:spcAft>
            </a:pPr>
            <a:r>
              <a:rPr lang="en-GB" altLang="en-US" sz="1400">
                <a:solidFill>
                  <a:srgbClr val="000000"/>
                </a:solidFill>
                <a:latin typeface="Arial Black" panose="020B0A04020102020204" pitchFamily="34" charset="0"/>
              </a:rPr>
              <a:t>The Bible does not just endorse the nuclear family. In the Old Testament God shows special concern for lone parents and children without fathers.</a:t>
            </a:r>
          </a:p>
          <a:p>
            <a:pPr defTabSz="914400" fontAlgn="base">
              <a:spcBef>
                <a:spcPct val="50000"/>
              </a:spcBef>
              <a:spcAft>
                <a:spcPct val="0"/>
              </a:spcAft>
            </a:pPr>
            <a:r>
              <a:rPr lang="en-GB" altLang="en-US" sz="1400">
                <a:solidFill>
                  <a:srgbClr val="000000"/>
                </a:solidFill>
                <a:latin typeface="Arial Black" panose="020B0A04020102020204" pitchFamily="34" charset="0"/>
              </a:rPr>
              <a:t>Support for all kinds of families should be priority for the Baptist church.</a:t>
            </a:r>
            <a:endParaRPr lang="en-US" altLang="en-US" sz="1400">
              <a:solidFill>
                <a:srgbClr val="000000"/>
              </a:solidFill>
              <a:latin typeface="Arial Black" panose="020B0A04020102020204" pitchFamily="34" charset="0"/>
            </a:endParaRPr>
          </a:p>
        </p:txBody>
      </p:sp>
      <p:sp>
        <p:nvSpPr>
          <p:cNvPr id="10244" name="Text Box 6"/>
          <p:cNvSpPr txBox="1">
            <a:spLocks noChangeArrowheads="1"/>
          </p:cNvSpPr>
          <p:nvPr/>
        </p:nvSpPr>
        <p:spPr bwMode="auto">
          <a:xfrm>
            <a:off x="2063751" y="3141663"/>
            <a:ext cx="69119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pPr>
            <a:r>
              <a:rPr lang="en-GB" altLang="en-US" sz="1800">
                <a:solidFill>
                  <a:srgbClr val="000000"/>
                </a:solidFill>
                <a:latin typeface="Cooper Black" panose="0208090404030B020404" pitchFamily="18" charset="0"/>
              </a:rPr>
              <a:t>4. The Methodist Church</a:t>
            </a:r>
            <a:endParaRPr lang="en-US" altLang="en-US" sz="1800">
              <a:solidFill>
                <a:srgbClr val="000000"/>
              </a:solidFill>
              <a:latin typeface="Cooper Black" panose="0208090404030B020404" pitchFamily="18" charset="0"/>
            </a:endParaRPr>
          </a:p>
        </p:txBody>
      </p:sp>
      <p:sp>
        <p:nvSpPr>
          <p:cNvPr id="10245" name="Text Box 7"/>
          <p:cNvSpPr txBox="1">
            <a:spLocks noChangeArrowheads="1"/>
          </p:cNvSpPr>
          <p:nvPr/>
        </p:nvSpPr>
        <p:spPr bwMode="auto">
          <a:xfrm>
            <a:off x="1847850" y="3860801"/>
            <a:ext cx="8351838"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pPr>
            <a:r>
              <a:rPr lang="en-GB" altLang="en-US" sz="1400">
                <a:solidFill>
                  <a:srgbClr val="000000"/>
                </a:solidFill>
                <a:latin typeface="Arial Black" panose="020B0A04020102020204" pitchFamily="34" charset="0"/>
              </a:rPr>
              <a:t>Bringing up children is god’s will for most men and women.</a:t>
            </a:r>
          </a:p>
          <a:p>
            <a:pPr defTabSz="914400" fontAlgn="base">
              <a:spcBef>
                <a:spcPct val="50000"/>
              </a:spcBef>
              <a:spcAft>
                <a:spcPct val="0"/>
              </a:spcAft>
            </a:pPr>
            <a:r>
              <a:rPr lang="en-GB" altLang="en-US" sz="1400">
                <a:solidFill>
                  <a:srgbClr val="000000"/>
                </a:solidFill>
                <a:latin typeface="Arial Black" panose="020B0A04020102020204" pitchFamily="34" charset="0"/>
              </a:rPr>
              <a:t>To maintain a home is one of the greatest acts men and women can achieve.</a:t>
            </a:r>
          </a:p>
          <a:p>
            <a:pPr defTabSz="914400" fontAlgn="base">
              <a:spcBef>
                <a:spcPct val="50000"/>
              </a:spcBef>
              <a:spcAft>
                <a:spcPct val="0"/>
              </a:spcAft>
            </a:pPr>
            <a:r>
              <a:rPr lang="en-GB" altLang="en-US" sz="1400">
                <a:solidFill>
                  <a:srgbClr val="000000"/>
                </a:solidFill>
                <a:latin typeface="Arial Black" panose="020B0A04020102020204" pitchFamily="34" charset="0"/>
              </a:rPr>
              <a:t>Although families are important, it is possible to have a fulfilling life without marriage and without engaging in sexual intercourse.</a:t>
            </a:r>
            <a:endParaRPr lang="en-US" altLang="en-US" sz="1400">
              <a:solidFill>
                <a:srgbClr val="000000"/>
              </a:solidFill>
              <a:latin typeface="Arial Black" panose="020B0A04020102020204" pitchFamily="34" charset="0"/>
            </a:endParaRPr>
          </a:p>
        </p:txBody>
      </p:sp>
    </p:spTree>
    <p:extLst>
      <p:ext uri="{BB962C8B-B14F-4D97-AF65-F5344CB8AC3E}">
        <p14:creationId xmlns:p14="http://schemas.microsoft.com/office/powerpoint/2010/main" val="2561269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p:cNvSpPr txBox="1">
            <a:spLocks noChangeArrowheads="1"/>
          </p:cNvSpPr>
          <p:nvPr/>
        </p:nvSpPr>
        <p:spPr bwMode="auto">
          <a:xfrm>
            <a:off x="2424113" y="404813"/>
            <a:ext cx="84248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pPr>
            <a:endParaRPr lang="en-US" altLang="en-US" sz="1800">
              <a:solidFill>
                <a:srgbClr val="000000"/>
              </a:solidFill>
              <a:latin typeface="Cooper Black" panose="0208090404030B020404" pitchFamily="18" charset="0"/>
            </a:endParaRPr>
          </a:p>
        </p:txBody>
      </p:sp>
      <p:sp>
        <p:nvSpPr>
          <p:cNvPr id="11267" name="Text Box 5"/>
          <p:cNvSpPr txBox="1">
            <a:spLocks noChangeArrowheads="1"/>
          </p:cNvSpPr>
          <p:nvPr/>
        </p:nvSpPr>
        <p:spPr bwMode="auto">
          <a:xfrm>
            <a:off x="2495550" y="260351"/>
            <a:ext cx="74882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pPr>
            <a:r>
              <a:rPr lang="en-GB" altLang="en-US" sz="1800">
                <a:solidFill>
                  <a:srgbClr val="000000"/>
                </a:solidFill>
                <a:latin typeface="Cooper Black" panose="0208090404030B020404" pitchFamily="18" charset="0"/>
              </a:rPr>
              <a:t>5. Quakers</a:t>
            </a:r>
            <a:endParaRPr lang="en-US" altLang="en-US" sz="1800">
              <a:solidFill>
                <a:srgbClr val="000000"/>
              </a:solidFill>
              <a:latin typeface="Cooper Black" panose="0208090404030B020404" pitchFamily="18" charset="0"/>
            </a:endParaRPr>
          </a:p>
        </p:txBody>
      </p:sp>
      <p:sp>
        <p:nvSpPr>
          <p:cNvPr id="11268" name="Text Box 6"/>
          <p:cNvSpPr txBox="1">
            <a:spLocks noChangeArrowheads="1"/>
          </p:cNvSpPr>
          <p:nvPr/>
        </p:nvSpPr>
        <p:spPr bwMode="auto">
          <a:xfrm>
            <a:off x="1847850" y="765175"/>
            <a:ext cx="8280400" cy="1492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pPr>
            <a:r>
              <a:rPr lang="en-GB" altLang="en-US" sz="1400">
                <a:solidFill>
                  <a:srgbClr val="000000"/>
                </a:solidFill>
                <a:latin typeface="Arial Black" panose="020B0A04020102020204" pitchFamily="34" charset="0"/>
              </a:rPr>
              <a:t>Parents should not impose their views, but should encourage children to discuss, ask questions, listen and think.</a:t>
            </a:r>
          </a:p>
          <a:p>
            <a:pPr defTabSz="914400" fontAlgn="base">
              <a:spcBef>
                <a:spcPct val="50000"/>
              </a:spcBef>
              <a:spcAft>
                <a:spcPct val="0"/>
              </a:spcAft>
            </a:pPr>
            <a:r>
              <a:rPr lang="en-GB" altLang="en-US" sz="1400">
                <a:solidFill>
                  <a:srgbClr val="000000"/>
                </a:solidFill>
                <a:latin typeface="Arial Black" panose="020B0A04020102020204" pitchFamily="34" charset="0"/>
              </a:rPr>
              <a:t>Many Quakers are not in married relationships eg sons or daughters caring for aged parents, friends who share a home, widows or widowers, divorced or separated people, single parents and those who are in homosexual relationships. All of us need to feel that we belong, are valued and included.</a:t>
            </a:r>
            <a:endParaRPr lang="en-US" altLang="en-US" sz="1400">
              <a:solidFill>
                <a:srgbClr val="000000"/>
              </a:solidFill>
              <a:latin typeface="Arial Black" panose="020B0A04020102020204" pitchFamily="34" charset="0"/>
            </a:endParaRPr>
          </a:p>
        </p:txBody>
      </p:sp>
      <p:sp>
        <p:nvSpPr>
          <p:cNvPr id="11269" name="Text Box 7"/>
          <p:cNvSpPr txBox="1">
            <a:spLocks noChangeArrowheads="1"/>
          </p:cNvSpPr>
          <p:nvPr/>
        </p:nvSpPr>
        <p:spPr bwMode="auto">
          <a:xfrm>
            <a:off x="2566989" y="2997201"/>
            <a:ext cx="70564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pPr>
            <a:endParaRPr lang="en-US" altLang="en-US" sz="1800">
              <a:solidFill>
                <a:srgbClr val="000000"/>
              </a:solidFill>
              <a:latin typeface="Cooper Black" panose="0208090404030B020404" pitchFamily="18" charset="0"/>
            </a:endParaRPr>
          </a:p>
        </p:txBody>
      </p:sp>
      <p:sp>
        <p:nvSpPr>
          <p:cNvPr id="11270" name="Text Box 8"/>
          <p:cNvSpPr txBox="1">
            <a:spLocks noChangeArrowheads="1"/>
          </p:cNvSpPr>
          <p:nvPr/>
        </p:nvSpPr>
        <p:spPr bwMode="auto">
          <a:xfrm>
            <a:off x="2424113" y="2565401"/>
            <a:ext cx="61198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pPr>
            <a:r>
              <a:rPr lang="en-GB" altLang="en-US" sz="1800">
                <a:solidFill>
                  <a:srgbClr val="000000"/>
                </a:solidFill>
                <a:latin typeface="Cooper Black" panose="0208090404030B020404" pitchFamily="18" charset="0"/>
              </a:rPr>
              <a:t>6. The Salvation Army</a:t>
            </a:r>
            <a:endParaRPr lang="en-US" altLang="en-US" sz="1800">
              <a:solidFill>
                <a:srgbClr val="000000"/>
              </a:solidFill>
              <a:latin typeface="Cooper Black" panose="0208090404030B020404" pitchFamily="18" charset="0"/>
            </a:endParaRPr>
          </a:p>
        </p:txBody>
      </p:sp>
      <p:sp>
        <p:nvSpPr>
          <p:cNvPr id="11271" name="Text Box 10"/>
          <p:cNvSpPr txBox="1">
            <a:spLocks noChangeArrowheads="1"/>
          </p:cNvSpPr>
          <p:nvPr/>
        </p:nvSpPr>
        <p:spPr bwMode="auto">
          <a:xfrm>
            <a:off x="1774825" y="3068638"/>
            <a:ext cx="8066088"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pPr>
            <a:r>
              <a:rPr lang="en-GB" altLang="en-US" sz="1400">
                <a:solidFill>
                  <a:srgbClr val="000000"/>
                </a:solidFill>
                <a:latin typeface="Arial Black" panose="020B0A04020102020204" pitchFamily="34" charset="0"/>
              </a:rPr>
              <a:t>The family is God’s idea. For this reason the Salvation Army seeks to promote family life.</a:t>
            </a:r>
          </a:p>
          <a:p>
            <a:pPr defTabSz="914400" fontAlgn="base">
              <a:spcBef>
                <a:spcPct val="50000"/>
              </a:spcBef>
              <a:spcAft>
                <a:spcPct val="0"/>
              </a:spcAft>
            </a:pPr>
            <a:r>
              <a:rPr lang="en-GB" altLang="en-US" sz="1400">
                <a:solidFill>
                  <a:srgbClr val="000000"/>
                </a:solidFill>
                <a:latin typeface="Arial Black" panose="020B0A04020102020204" pitchFamily="34" charset="0"/>
              </a:rPr>
              <a:t>God has created human beings with sexual drives. Family structures based around marriage are the right setting for the expression of sexuality.</a:t>
            </a:r>
          </a:p>
          <a:p>
            <a:pPr defTabSz="914400" fontAlgn="base">
              <a:spcBef>
                <a:spcPct val="50000"/>
              </a:spcBef>
              <a:spcAft>
                <a:spcPct val="0"/>
              </a:spcAft>
            </a:pPr>
            <a:r>
              <a:rPr lang="en-GB" altLang="en-US" sz="1400">
                <a:solidFill>
                  <a:srgbClr val="000000"/>
                </a:solidFill>
                <a:latin typeface="Arial Black" panose="020B0A04020102020204" pitchFamily="34" charset="0"/>
              </a:rPr>
              <a:t>Family structures are also the environment in which children may be safely reared.</a:t>
            </a:r>
          </a:p>
          <a:p>
            <a:pPr defTabSz="914400" fontAlgn="base">
              <a:spcBef>
                <a:spcPct val="50000"/>
              </a:spcBef>
              <a:spcAft>
                <a:spcPct val="0"/>
              </a:spcAft>
            </a:pPr>
            <a:r>
              <a:rPr lang="en-GB" altLang="en-US" sz="1400">
                <a:solidFill>
                  <a:srgbClr val="000000"/>
                </a:solidFill>
                <a:latin typeface="Arial Black" panose="020B0A04020102020204" pitchFamily="34" charset="0"/>
              </a:rPr>
              <a:t>The Salvation Army works closely with many single parent families to offer support and care. It regrets that some people deliberately set out to create one-parent families.</a:t>
            </a:r>
          </a:p>
          <a:p>
            <a:pPr defTabSz="914400" fontAlgn="base">
              <a:spcBef>
                <a:spcPct val="50000"/>
              </a:spcBef>
              <a:spcAft>
                <a:spcPct val="0"/>
              </a:spcAft>
              <a:buNone/>
            </a:pPr>
            <a:endParaRPr lang="en-US" altLang="en-US" sz="1400">
              <a:solidFill>
                <a:srgbClr val="000000"/>
              </a:solidFill>
              <a:latin typeface="Arial Black" panose="020B0A04020102020204" pitchFamily="34" charset="0"/>
            </a:endParaRPr>
          </a:p>
        </p:txBody>
      </p:sp>
    </p:spTree>
    <p:extLst>
      <p:ext uri="{BB962C8B-B14F-4D97-AF65-F5344CB8AC3E}">
        <p14:creationId xmlns:p14="http://schemas.microsoft.com/office/powerpoint/2010/main" val="1656885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a00d8341bfa6953ef0134868b72ca970c-500wi.jpg"/>
          <p:cNvPicPr>
            <a:picLocks noChangeAspect="1"/>
          </p:cNvPicPr>
          <p:nvPr/>
        </p:nvPicPr>
        <p:blipFill>
          <a:blip r:embed="rId2"/>
          <a:stretch>
            <a:fillRect/>
          </a:stretch>
        </p:blipFill>
        <p:spPr>
          <a:xfrm>
            <a:off x="1646402" y="142853"/>
            <a:ext cx="9021599" cy="6315119"/>
          </a:xfrm>
          <a:prstGeom prst="rect">
            <a:avLst/>
          </a:prstGeom>
        </p:spPr>
      </p:pic>
      <p:sp>
        <p:nvSpPr>
          <p:cNvPr id="3" name="Rectangle 2"/>
          <p:cNvSpPr>
            <a:spLocks noChangeArrowheads="1"/>
          </p:cNvSpPr>
          <p:nvPr/>
        </p:nvSpPr>
        <p:spPr bwMode="auto">
          <a:xfrm>
            <a:off x="1524000" y="0"/>
            <a:ext cx="3132138" cy="234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n-US">
              <a:solidFill>
                <a:prstClr val="white"/>
              </a:solidFill>
            </a:endParaRPr>
          </a:p>
        </p:txBody>
      </p:sp>
      <p:sp>
        <p:nvSpPr>
          <p:cNvPr id="4" name="Rectangle 3"/>
          <p:cNvSpPr>
            <a:spLocks noChangeArrowheads="1"/>
          </p:cNvSpPr>
          <p:nvPr/>
        </p:nvSpPr>
        <p:spPr bwMode="auto">
          <a:xfrm>
            <a:off x="4656139" y="0"/>
            <a:ext cx="1368425" cy="23495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n-US">
              <a:solidFill>
                <a:prstClr val="white"/>
              </a:solidFill>
            </a:endParaRPr>
          </a:p>
        </p:txBody>
      </p:sp>
      <p:sp>
        <p:nvSpPr>
          <p:cNvPr id="5" name="Rectangle 4"/>
          <p:cNvSpPr>
            <a:spLocks noChangeArrowheads="1"/>
          </p:cNvSpPr>
          <p:nvPr/>
        </p:nvSpPr>
        <p:spPr bwMode="auto">
          <a:xfrm>
            <a:off x="6024563" y="0"/>
            <a:ext cx="4643437" cy="90805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n-US">
              <a:solidFill>
                <a:prstClr val="white"/>
              </a:solidFill>
            </a:endParaRPr>
          </a:p>
        </p:txBody>
      </p:sp>
      <p:sp>
        <p:nvSpPr>
          <p:cNvPr id="6" name="Rectangle 5"/>
          <p:cNvSpPr>
            <a:spLocks noChangeArrowheads="1"/>
          </p:cNvSpPr>
          <p:nvPr/>
        </p:nvSpPr>
        <p:spPr bwMode="auto">
          <a:xfrm>
            <a:off x="6024564" y="908051"/>
            <a:ext cx="2016125" cy="3025775"/>
          </a:xfrm>
          <a:prstGeom prst="rect">
            <a:avLst/>
          </a:prstGeom>
          <a:solidFill>
            <a:srgbClr val="99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n-US">
              <a:solidFill>
                <a:prstClr val="white"/>
              </a:solidFill>
            </a:endParaRPr>
          </a:p>
        </p:txBody>
      </p:sp>
      <p:sp>
        <p:nvSpPr>
          <p:cNvPr id="7" name="Rectangle 6"/>
          <p:cNvSpPr>
            <a:spLocks noChangeArrowheads="1"/>
          </p:cNvSpPr>
          <p:nvPr/>
        </p:nvSpPr>
        <p:spPr bwMode="auto">
          <a:xfrm>
            <a:off x="8040688" y="908050"/>
            <a:ext cx="2627312" cy="18732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n-US">
              <a:solidFill>
                <a:prstClr val="white"/>
              </a:solidFill>
            </a:endParaRPr>
          </a:p>
        </p:txBody>
      </p:sp>
      <p:sp>
        <p:nvSpPr>
          <p:cNvPr id="8" name="Rectangle 7"/>
          <p:cNvSpPr>
            <a:spLocks noChangeArrowheads="1"/>
          </p:cNvSpPr>
          <p:nvPr/>
        </p:nvSpPr>
        <p:spPr bwMode="auto">
          <a:xfrm>
            <a:off x="8040688" y="2781300"/>
            <a:ext cx="2627312" cy="2160588"/>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n-US">
              <a:solidFill>
                <a:prstClr val="white"/>
              </a:solidFill>
            </a:endParaRPr>
          </a:p>
        </p:txBody>
      </p:sp>
      <p:sp>
        <p:nvSpPr>
          <p:cNvPr id="9" name="Rectangle 8"/>
          <p:cNvSpPr>
            <a:spLocks noChangeArrowheads="1"/>
          </p:cNvSpPr>
          <p:nvPr/>
        </p:nvSpPr>
        <p:spPr bwMode="auto">
          <a:xfrm>
            <a:off x="8040688" y="4941888"/>
            <a:ext cx="2627312" cy="1916112"/>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n-US">
              <a:solidFill>
                <a:prstClr val="white"/>
              </a:solidFill>
            </a:endParaRPr>
          </a:p>
        </p:txBody>
      </p:sp>
      <p:sp>
        <p:nvSpPr>
          <p:cNvPr id="10" name="Rectangle 9"/>
          <p:cNvSpPr>
            <a:spLocks noChangeArrowheads="1"/>
          </p:cNvSpPr>
          <p:nvPr/>
        </p:nvSpPr>
        <p:spPr bwMode="auto">
          <a:xfrm>
            <a:off x="2424113" y="2349501"/>
            <a:ext cx="3600450" cy="1584325"/>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n-US">
              <a:solidFill>
                <a:prstClr val="white"/>
              </a:solidFill>
            </a:endParaRPr>
          </a:p>
        </p:txBody>
      </p:sp>
      <p:sp>
        <p:nvSpPr>
          <p:cNvPr id="11" name="Rectangle 8"/>
          <p:cNvSpPr>
            <a:spLocks noChangeArrowheads="1"/>
          </p:cNvSpPr>
          <p:nvPr/>
        </p:nvSpPr>
        <p:spPr bwMode="auto">
          <a:xfrm>
            <a:off x="1524001" y="2349500"/>
            <a:ext cx="900113" cy="45085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n-US">
              <a:solidFill>
                <a:prstClr val="white"/>
              </a:solidFill>
            </a:endParaRPr>
          </a:p>
        </p:txBody>
      </p:sp>
      <p:sp>
        <p:nvSpPr>
          <p:cNvPr id="12" name="Rectangle 11"/>
          <p:cNvSpPr>
            <a:spLocks noChangeArrowheads="1"/>
          </p:cNvSpPr>
          <p:nvPr/>
        </p:nvSpPr>
        <p:spPr bwMode="auto">
          <a:xfrm>
            <a:off x="2424113" y="3933826"/>
            <a:ext cx="1871662" cy="29241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n-US">
              <a:solidFill>
                <a:prstClr val="white"/>
              </a:solidFill>
            </a:endParaRPr>
          </a:p>
        </p:txBody>
      </p:sp>
      <p:sp>
        <p:nvSpPr>
          <p:cNvPr id="13" name="Rectangle 12"/>
          <p:cNvSpPr>
            <a:spLocks noChangeArrowheads="1"/>
          </p:cNvSpPr>
          <p:nvPr/>
        </p:nvSpPr>
        <p:spPr bwMode="auto">
          <a:xfrm>
            <a:off x="4295775" y="3933826"/>
            <a:ext cx="2592388" cy="2924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n-US">
              <a:solidFill>
                <a:prstClr val="white"/>
              </a:solidFill>
            </a:endParaRPr>
          </a:p>
        </p:txBody>
      </p:sp>
      <p:sp>
        <p:nvSpPr>
          <p:cNvPr id="14" name="Rectangle 11"/>
          <p:cNvSpPr>
            <a:spLocks noChangeArrowheads="1"/>
          </p:cNvSpPr>
          <p:nvPr/>
        </p:nvSpPr>
        <p:spPr bwMode="auto">
          <a:xfrm>
            <a:off x="6888164" y="3933826"/>
            <a:ext cx="1152525" cy="29241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n-US">
              <a:solidFill>
                <a:prstClr val="white"/>
              </a:solidFill>
            </a:endParaRPr>
          </a:p>
        </p:txBody>
      </p:sp>
    </p:spTree>
    <p:extLst>
      <p:ext uri="{BB962C8B-B14F-4D97-AF65-F5344CB8AC3E}">
        <p14:creationId xmlns:p14="http://schemas.microsoft.com/office/powerpoint/2010/main" val="23459197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grpId="0" nodeType="clickEffect">
                                  <p:stCondLst>
                                    <p:cond delay="0"/>
                                  </p:stCondLst>
                                  <p:childTnLst>
                                    <p:animEffect transition="out" filter="box(in)">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grpId="0" nodeType="clickEffect">
                                  <p:stCondLst>
                                    <p:cond delay="0"/>
                                  </p:stCondLst>
                                  <p:childTnLst>
                                    <p:animEffect transition="out" filter="box(in)">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grpId="0" nodeType="clickEffect">
                                  <p:stCondLst>
                                    <p:cond delay="0"/>
                                  </p:stCondLst>
                                  <p:childTnLst>
                                    <p:animEffect transition="out" filter="box(in)">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grpId="0" nodeType="clickEffect">
                                  <p:stCondLst>
                                    <p:cond delay="0"/>
                                  </p:stCondLst>
                                  <p:childTnLst>
                                    <p:animEffect transition="out" filter="box(i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grpId="0" nodeType="clickEffect">
                                  <p:stCondLst>
                                    <p:cond delay="0"/>
                                  </p:stCondLst>
                                  <p:childTnLst>
                                    <p:animEffect transition="out" filter="box(in)">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99CC"/>
            </a:gs>
            <a:gs pos="50000">
              <a:srgbClr val="FFCCFF"/>
            </a:gs>
            <a:gs pos="100000">
              <a:srgbClr val="FF99CC"/>
            </a:gs>
          </a:gsLst>
          <a:lin ang="5400000" scaled="1"/>
        </a:gradFill>
        <a:effectLst/>
      </p:bgPr>
    </p:bg>
    <p:spTree>
      <p:nvGrpSpPr>
        <p:cNvPr id="1" name=""/>
        <p:cNvGrpSpPr/>
        <p:nvPr/>
      </p:nvGrpSpPr>
      <p:grpSpPr>
        <a:xfrm>
          <a:off x="0" y="0"/>
          <a:ext cx="0" cy="0"/>
          <a:chOff x="0" y="0"/>
          <a:chExt cx="0" cy="0"/>
        </a:xfrm>
      </p:grpSpPr>
      <p:pic>
        <p:nvPicPr>
          <p:cNvPr id="2052" name="Picture 4" descr="lo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414" y="333376"/>
            <a:ext cx="4321175" cy="374491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Triangular_Theory_of_Lo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675" y="4338638"/>
            <a:ext cx="3170238" cy="25193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love-gur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797425"/>
            <a:ext cx="2946400" cy="235743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ove_hearts_lr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549275"/>
            <a:ext cx="2411413" cy="424815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love_hearts_lr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6588" y="549275"/>
            <a:ext cx="2411412" cy="4248150"/>
          </a:xfrm>
          <a:prstGeom prst="rect">
            <a:avLst/>
          </a:prstGeom>
          <a:noFill/>
          <a:extLst>
            <a:ext uri="{909E8E84-426E-40DD-AFC4-6F175D3DCCD1}">
              <a14:hiddenFill xmlns:a14="http://schemas.microsoft.com/office/drawing/2010/main">
                <a:solidFill>
                  <a:srgbClr val="FFFFFF"/>
                </a:solidFill>
              </a14:hiddenFill>
            </a:ext>
          </a:extLst>
        </p:spPr>
      </p:pic>
      <p:sp>
        <p:nvSpPr>
          <p:cNvPr id="2059" name="WordArt 11" descr="Pink tissue paper"/>
          <p:cNvSpPr>
            <a:spLocks noChangeArrowheads="1" noChangeShapeType="1" noTextEdit="1"/>
          </p:cNvSpPr>
          <p:nvPr/>
        </p:nvSpPr>
        <p:spPr bwMode="auto">
          <a:xfrm>
            <a:off x="4727575" y="333375"/>
            <a:ext cx="2808288" cy="6477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GB" sz="3600" b="1" kern="10" spc="720">
                <a:ln w="9525">
                  <a:solidFill>
                    <a:srgbClr val="000000"/>
                  </a:solidFill>
                  <a:round/>
                  <a:headEnd/>
                  <a:tailEnd/>
                </a:ln>
                <a:blipFill dpi="0" rotWithShape="0">
                  <a:blip r:embed="rId6"/>
                  <a:srcRect/>
                  <a:tile tx="0" ty="0" sx="100000" sy="100000" flip="none" algn="tl"/>
                </a:blipFill>
                <a:effectLst>
                  <a:outerShdw dist="45791" dir="3378596" algn="ctr" rotWithShape="0">
                    <a:srgbClr val="4D4D4D">
                      <a:alpha val="80000"/>
                    </a:srgbClr>
                  </a:outerShdw>
                </a:effectLst>
                <a:latin typeface="Arial Black" panose="020B0A04020102020204" pitchFamily="34" charset="0"/>
              </a:rPr>
              <a:t>LOVE</a:t>
            </a:r>
          </a:p>
        </p:txBody>
      </p:sp>
      <p:sp>
        <p:nvSpPr>
          <p:cNvPr id="2060" name="Text Box 12"/>
          <p:cNvSpPr txBox="1">
            <a:spLocks noChangeArrowheads="1"/>
          </p:cNvSpPr>
          <p:nvPr/>
        </p:nvSpPr>
        <p:spPr bwMode="auto">
          <a:xfrm>
            <a:off x="4224339" y="908051"/>
            <a:ext cx="3959225"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buFontTx/>
              <a:buChar char="•"/>
            </a:pPr>
            <a:r>
              <a:rPr lang="en-GB" altLang="en-US" sz="2000" b="1">
                <a:solidFill>
                  <a:srgbClr val="000000"/>
                </a:solidFill>
              </a:rPr>
              <a:t>Is love real?</a:t>
            </a:r>
          </a:p>
          <a:p>
            <a:pPr algn="ctr" defTabSz="914400" fontAlgn="base">
              <a:spcBef>
                <a:spcPct val="50000"/>
              </a:spcBef>
              <a:spcAft>
                <a:spcPct val="0"/>
              </a:spcAft>
              <a:buFontTx/>
              <a:buChar char="•"/>
            </a:pPr>
            <a:r>
              <a:rPr lang="en-GB" altLang="en-US" sz="2000" b="1">
                <a:solidFill>
                  <a:srgbClr val="000000"/>
                </a:solidFill>
              </a:rPr>
              <a:t>Can love really last forever?</a:t>
            </a:r>
          </a:p>
          <a:p>
            <a:pPr algn="ctr" defTabSz="914400" fontAlgn="base">
              <a:spcBef>
                <a:spcPct val="50000"/>
              </a:spcBef>
              <a:spcAft>
                <a:spcPct val="0"/>
              </a:spcAft>
              <a:buFontTx/>
              <a:buChar char="•"/>
            </a:pPr>
            <a:r>
              <a:rPr lang="en-GB" altLang="en-US" sz="2000" b="1">
                <a:solidFill>
                  <a:srgbClr val="000000"/>
                </a:solidFill>
              </a:rPr>
              <a:t>What are the different types of love?</a:t>
            </a:r>
          </a:p>
          <a:p>
            <a:pPr algn="ctr" defTabSz="914400" fontAlgn="base">
              <a:spcBef>
                <a:spcPct val="50000"/>
              </a:spcBef>
              <a:spcAft>
                <a:spcPct val="0"/>
              </a:spcAft>
              <a:buFontTx/>
              <a:buChar char="•"/>
            </a:pPr>
            <a:r>
              <a:rPr lang="en-GB" altLang="en-US" sz="2000" b="1">
                <a:solidFill>
                  <a:srgbClr val="000000"/>
                </a:solidFill>
              </a:rPr>
              <a:t>Is there such a thing as love at first sight?</a:t>
            </a:r>
          </a:p>
          <a:p>
            <a:pPr algn="ctr" defTabSz="914400" fontAlgn="base">
              <a:spcBef>
                <a:spcPct val="50000"/>
              </a:spcBef>
              <a:spcAft>
                <a:spcPct val="0"/>
              </a:spcAft>
              <a:buFontTx/>
              <a:buChar char="•"/>
            </a:pPr>
            <a:r>
              <a:rPr lang="en-GB" altLang="en-US" sz="2000" b="1">
                <a:solidFill>
                  <a:srgbClr val="000000"/>
                </a:solidFill>
              </a:rPr>
              <a:t>Is love really the answer?</a:t>
            </a:r>
            <a:endParaRPr lang="en-US" altLang="en-US" sz="2000" b="1">
              <a:solidFill>
                <a:srgbClr val="000000"/>
              </a:solidFill>
            </a:endParaRPr>
          </a:p>
        </p:txBody>
      </p:sp>
      <p:pic>
        <p:nvPicPr>
          <p:cNvPr id="2055" name="Picture 7" descr="love0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50176" y="4703764"/>
            <a:ext cx="2917825" cy="2154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138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Royal Family Tree </a:t>
            </a:r>
          </a:p>
        </p:txBody>
      </p:sp>
      <p:sp>
        <p:nvSpPr>
          <p:cNvPr id="3" name="Content Placeholder 2"/>
          <p:cNvSpPr>
            <a:spLocks noGrp="1"/>
          </p:cNvSpPr>
          <p:nvPr>
            <p:ph idx="1"/>
          </p:nvPr>
        </p:nvSpPr>
        <p:spPr/>
        <p:txBody>
          <a:bodyPr/>
          <a:lstStyle/>
          <a:p>
            <a:r>
              <a:rPr lang="en-US" dirty="0"/>
              <a:t>How does your family compare to this one?</a:t>
            </a:r>
            <a:endParaRPr lang="en-GB" dirty="0"/>
          </a:p>
        </p:txBody>
      </p:sp>
      <p:sp>
        <p:nvSpPr>
          <p:cNvPr id="4" name="Rectangle 3"/>
          <p:cNvSpPr/>
          <p:nvPr/>
        </p:nvSpPr>
        <p:spPr>
          <a:xfrm>
            <a:off x="3129130" y="3244334"/>
            <a:ext cx="5933740" cy="923330"/>
          </a:xfrm>
          <a:prstGeom prst="rect">
            <a:avLst/>
          </a:prstGeom>
        </p:spPr>
        <p:txBody>
          <a:bodyPr wrap="none">
            <a:spAutoFit/>
          </a:bodyPr>
          <a:lstStyle/>
          <a:p>
            <a:pPr defTabSz="914400"/>
            <a:r>
              <a:rPr lang="en-GB" dirty="0">
                <a:solidFill>
                  <a:prstClr val="black"/>
                </a:solidFill>
                <a:hlinkClick r:id="rId2"/>
              </a:rPr>
              <a:t>https://www.youtube.com/watch?v=vEuAr7zi9Vw&amp;safe=true</a:t>
            </a:r>
            <a:endParaRPr lang="en-GB" dirty="0">
              <a:solidFill>
                <a:prstClr val="black"/>
              </a:solidFill>
            </a:endParaRPr>
          </a:p>
          <a:p>
            <a:pPr defTabSz="914400"/>
            <a:endParaRPr lang="en-GB" dirty="0">
              <a:solidFill>
                <a:prstClr val="black"/>
              </a:solidFill>
            </a:endParaRPr>
          </a:p>
          <a:p>
            <a:pPr defTabSz="914400"/>
            <a:endParaRPr lang="en-GB" dirty="0">
              <a:solidFill>
                <a:prstClr val="black"/>
              </a:solidFill>
            </a:endParaRPr>
          </a:p>
        </p:txBody>
      </p:sp>
    </p:spTree>
    <p:extLst>
      <p:ext uri="{BB962C8B-B14F-4D97-AF65-F5344CB8AC3E}">
        <p14:creationId xmlns:p14="http://schemas.microsoft.com/office/powerpoint/2010/main" val="3852764036"/>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95868" y="500042"/>
            <a:ext cx="169469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LOVE</a:t>
            </a:r>
          </a:p>
        </p:txBody>
      </p:sp>
      <p:sp>
        <p:nvSpPr>
          <p:cNvPr id="6" name="TextBox 5"/>
          <p:cNvSpPr txBox="1"/>
          <p:nvPr/>
        </p:nvSpPr>
        <p:spPr>
          <a:xfrm>
            <a:off x="3192853" y="2420889"/>
            <a:ext cx="5500726" cy="1323439"/>
          </a:xfrm>
          <a:prstGeom prst="rect">
            <a:avLst/>
          </a:prstGeom>
          <a:noFill/>
        </p:spPr>
        <p:txBody>
          <a:bodyPr wrap="square" rtlCol="0">
            <a:spAutoFit/>
          </a:bodyPr>
          <a:lstStyle/>
          <a:p>
            <a:pPr algn="ctr" defTabSz="914400"/>
            <a:r>
              <a:rPr lang="en-GB" sz="4000" b="1" dirty="0">
                <a:solidFill>
                  <a:prstClr val="black"/>
                </a:solidFill>
              </a:rPr>
              <a:t>DEFINE LOVE IN</a:t>
            </a:r>
          </a:p>
          <a:p>
            <a:pPr algn="ctr" defTabSz="914400"/>
            <a:r>
              <a:rPr lang="en-GB" sz="4000" b="1" dirty="0">
                <a:solidFill>
                  <a:prstClr val="black"/>
                </a:solidFill>
              </a:rPr>
              <a:t>45 WORDS EXACTLY!</a:t>
            </a:r>
          </a:p>
        </p:txBody>
      </p:sp>
    </p:spTree>
    <p:extLst>
      <p:ext uri="{BB962C8B-B14F-4D97-AF65-F5344CB8AC3E}">
        <p14:creationId xmlns:p14="http://schemas.microsoft.com/office/powerpoint/2010/main" val="28270542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8546" y="857233"/>
            <a:ext cx="5000660" cy="4708981"/>
          </a:xfrm>
          <a:prstGeom prst="rect">
            <a:avLst/>
          </a:prstGeom>
          <a:noFill/>
        </p:spPr>
        <p:txBody>
          <a:bodyPr wrap="square" rtlCol="0">
            <a:spAutoFit/>
          </a:bodyPr>
          <a:lstStyle/>
          <a:p>
            <a:pPr marL="342900" indent="-342900" defTabSz="914400">
              <a:buFontTx/>
              <a:buAutoNum type="arabicPeriod"/>
            </a:pPr>
            <a:r>
              <a:rPr lang="en-GB" sz="6000" dirty="0">
                <a:solidFill>
                  <a:prstClr val="black"/>
                </a:solidFill>
                <a:latin typeface="Cooper Black" pitchFamily="18" charset="0"/>
              </a:rPr>
              <a:t>PHILOS</a:t>
            </a:r>
          </a:p>
          <a:p>
            <a:pPr marL="342900" indent="-342900" defTabSz="914400">
              <a:buFontTx/>
              <a:buAutoNum type="arabicPeriod"/>
            </a:pPr>
            <a:endParaRPr lang="en-GB" sz="6000" dirty="0">
              <a:solidFill>
                <a:prstClr val="black"/>
              </a:solidFill>
              <a:latin typeface="Cooper Black" pitchFamily="18" charset="0"/>
            </a:endParaRPr>
          </a:p>
          <a:p>
            <a:pPr marL="342900" indent="-342900" defTabSz="914400">
              <a:buFontTx/>
              <a:buAutoNum type="arabicPeriod"/>
            </a:pPr>
            <a:r>
              <a:rPr lang="en-GB" sz="6000" dirty="0">
                <a:solidFill>
                  <a:prstClr val="black"/>
                </a:solidFill>
                <a:latin typeface="Cooper Black" pitchFamily="18" charset="0"/>
              </a:rPr>
              <a:t>AGAPE</a:t>
            </a:r>
          </a:p>
          <a:p>
            <a:pPr marL="342900" indent="-342900" defTabSz="914400"/>
            <a:endParaRPr lang="en-GB" sz="6000" dirty="0">
              <a:solidFill>
                <a:prstClr val="black"/>
              </a:solidFill>
              <a:latin typeface="Cooper Black" pitchFamily="18" charset="0"/>
            </a:endParaRPr>
          </a:p>
          <a:p>
            <a:pPr marL="342900" indent="-342900" defTabSz="914400"/>
            <a:r>
              <a:rPr lang="en-GB" sz="6000" dirty="0">
                <a:solidFill>
                  <a:prstClr val="black"/>
                </a:solidFill>
                <a:latin typeface="Cooper Black" pitchFamily="18" charset="0"/>
              </a:rPr>
              <a:t>3. Eros</a:t>
            </a:r>
          </a:p>
        </p:txBody>
      </p:sp>
      <p:sp>
        <p:nvSpPr>
          <p:cNvPr id="3" name="TextBox 2"/>
          <p:cNvSpPr txBox="1"/>
          <p:nvPr/>
        </p:nvSpPr>
        <p:spPr>
          <a:xfrm>
            <a:off x="4024298" y="2000241"/>
            <a:ext cx="4643470" cy="461665"/>
          </a:xfrm>
          <a:prstGeom prst="rect">
            <a:avLst/>
          </a:prstGeom>
          <a:noFill/>
        </p:spPr>
        <p:txBody>
          <a:bodyPr wrap="square" rtlCol="0">
            <a:spAutoFit/>
          </a:bodyPr>
          <a:lstStyle/>
          <a:p>
            <a:pPr defTabSz="914400"/>
            <a:r>
              <a:rPr lang="en-GB" sz="2400" dirty="0">
                <a:solidFill>
                  <a:prstClr val="black"/>
                </a:solidFill>
              </a:rPr>
              <a:t>Friends, family, pets etc.</a:t>
            </a:r>
          </a:p>
        </p:txBody>
      </p:sp>
      <p:sp>
        <p:nvSpPr>
          <p:cNvPr id="5" name="TextBox 4"/>
          <p:cNvSpPr txBox="1"/>
          <p:nvPr/>
        </p:nvSpPr>
        <p:spPr>
          <a:xfrm>
            <a:off x="3881423" y="3643315"/>
            <a:ext cx="4185259" cy="830997"/>
          </a:xfrm>
          <a:prstGeom prst="rect">
            <a:avLst/>
          </a:prstGeom>
          <a:noFill/>
        </p:spPr>
        <p:txBody>
          <a:bodyPr wrap="square" rtlCol="0">
            <a:spAutoFit/>
          </a:bodyPr>
          <a:lstStyle/>
          <a:p>
            <a:pPr defTabSz="914400"/>
            <a:r>
              <a:rPr lang="en-GB" sz="2400" dirty="0">
                <a:solidFill>
                  <a:prstClr val="black"/>
                </a:solidFill>
              </a:rPr>
              <a:t>People you don’t know. Those in need.</a:t>
            </a:r>
          </a:p>
        </p:txBody>
      </p:sp>
      <p:sp>
        <p:nvSpPr>
          <p:cNvPr id="6" name="TextBox 5"/>
          <p:cNvSpPr txBox="1"/>
          <p:nvPr/>
        </p:nvSpPr>
        <p:spPr>
          <a:xfrm>
            <a:off x="4024298" y="5572141"/>
            <a:ext cx="4500594" cy="461665"/>
          </a:xfrm>
          <a:prstGeom prst="rect">
            <a:avLst/>
          </a:prstGeom>
          <a:noFill/>
        </p:spPr>
        <p:txBody>
          <a:bodyPr wrap="square" rtlCol="0">
            <a:spAutoFit/>
          </a:bodyPr>
          <a:lstStyle/>
          <a:p>
            <a:pPr defTabSz="914400"/>
            <a:r>
              <a:rPr lang="en-GB" sz="2400" dirty="0" err="1">
                <a:solidFill>
                  <a:prstClr val="black"/>
                </a:solidFill>
              </a:rPr>
              <a:t>BoyF</a:t>
            </a:r>
            <a:r>
              <a:rPr lang="en-GB" sz="2400" dirty="0">
                <a:solidFill>
                  <a:prstClr val="black"/>
                </a:solidFill>
              </a:rPr>
              <a:t>, </a:t>
            </a:r>
            <a:r>
              <a:rPr lang="en-GB" sz="2400" dirty="0" err="1">
                <a:solidFill>
                  <a:prstClr val="black"/>
                </a:solidFill>
              </a:rPr>
              <a:t>GirlF</a:t>
            </a:r>
            <a:endParaRPr lang="en-GB" sz="2400" dirty="0">
              <a:solidFill>
                <a:prstClr val="black"/>
              </a:solidFill>
            </a:endParaRPr>
          </a:p>
        </p:txBody>
      </p:sp>
    </p:spTree>
    <p:extLst>
      <p:ext uri="{BB962C8B-B14F-4D97-AF65-F5344CB8AC3E}">
        <p14:creationId xmlns:p14="http://schemas.microsoft.com/office/powerpoint/2010/main" val="354308755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51585" y="908720"/>
            <a:ext cx="7234223"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The Best Love Song Ever</a:t>
            </a:r>
          </a:p>
          <a:p>
            <a:pPr algn="ctr" defTabSz="914400"/>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Written!</a:t>
            </a:r>
          </a:p>
        </p:txBody>
      </p:sp>
      <p:sp>
        <p:nvSpPr>
          <p:cNvPr id="5" name="Rectangle 4"/>
          <p:cNvSpPr/>
          <p:nvPr/>
        </p:nvSpPr>
        <p:spPr>
          <a:xfrm>
            <a:off x="3359696" y="2492897"/>
            <a:ext cx="6408712" cy="646331"/>
          </a:xfrm>
          <a:prstGeom prst="rect">
            <a:avLst/>
          </a:prstGeom>
        </p:spPr>
        <p:txBody>
          <a:bodyPr wrap="square">
            <a:spAutoFit/>
          </a:bodyPr>
          <a:lstStyle/>
          <a:p>
            <a:pPr defTabSz="914400"/>
            <a:r>
              <a:rPr lang="en-GB" dirty="0">
                <a:solidFill>
                  <a:prstClr val="black"/>
                </a:solidFill>
                <a:hlinkClick r:id="rId2"/>
              </a:rPr>
              <a:t>https://www.youtube.com/watch?v=0uNLw3pXlVM</a:t>
            </a:r>
            <a:endParaRPr lang="en-GB" dirty="0">
              <a:solidFill>
                <a:prstClr val="black"/>
              </a:solidFill>
            </a:endParaRPr>
          </a:p>
          <a:p>
            <a:pPr defTabSz="914400"/>
            <a:endParaRPr lang="en-GB" dirty="0">
              <a:solidFill>
                <a:prstClr val="black"/>
              </a:solidFill>
            </a:endParaRPr>
          </a:p>
        </p:txBody>
      </p:sp>
      <p:sp>
        <p:nvSpPr>
          <p:cNvPr id="6" name="Rectangle 5"/>
          <p:cNvSpPr/>
          <p:nvPr/>
        </p:nvSpPr>
        <p:spPr>
          <a:xfrm>
            <a:off x="3359696" y="3140969"/>
            <a:ext cx="5454352" cy="646331"/>
          </a:xfrm>
          <a:prstGeom prst="rect">
            <a:avLst/>
          </a:prstGeom>
        </p:spPr>
        <p:txBody>
          <a:bodyPr wrap="square">
            <a:spAutoFit/>
          </a:bodyPr>
          <a:lstStyle/>
          <a:p>
            <a:pPr defTabSz="914400"/>
            <a:r>
              <a:rPr lang="en-GB" dirty="0">
                <a:solidFill>
                  <a:prstClr val="black"/>
                </a:solidFill>
                <a:hlinkClick r:id="rId3"/>
              </a:rPr>
              <a:t>https://www.youtube.com/watch?v=WU1XYvIUOrM</a:t>
            </a:r>
            <a:endParaRPr lang="en-GB" dirty="0">
              <a:solidFill>
                <a:prstClr val="black"/>
              </a:solidFill>
            </a:endParaRPr>
          </a:p>
          <a:p>
            <a:pPr defTabSz="914400"/>
            <a:endParaRPr lang="en-GB" dirty="0">
              <a:solidFill>
                <a:prstClr val="black"/>
              </a:solidFill>
            </a:endParaRPr>
          </a:p>
        </p:txBody>
      </p:sp>
      <p:sp>
        <p:nvSpPr>
          <p:cNvPr id="7" name="Rectangle 6"/>
          <p:cNvSpPr/>
          <p:nvPr/>
        </p:nvSpPr>
        <p:spPr>
          <a:xfrm>
            <a:off x="3431704" y="3717033"/>
            <a:ext cx="5472608" cy="646331"/>
          </a:xfrm>
          <a:prstGeom prst="rect">
            <a:avLst/>
          </a:prstGeom>
        </p:spPr>
        <p:txBody>
          <a:bodyPr wrap="square">
            <a:spAutoFit/>
          </a:bodyPr>
          <a:lstStyle/>
          <a:p>
            <a:pPr defTabSz="914400"/>
            <a:r>
              <a:rPr lang="en-GB" dirty="0">
                <a:solidFill>
                  <a:prstClr val="black"/>
                </a:solidFill>
                <a:hlinkClick r:id="rId4"/>
              </a:rPr>
              <a:t>https://www.youtube.com/watch?v=_zUjMrvrraw</a:t>
            </a:r>
            <a:endParaRPr lang="en-GB" dirty="0">
              <a:solidFill>
                <a:prstClr val="black"/>
              </a:solidFill>
            </a:endParaRPr>
          </a:p>
          <a:p>
            <a:pPr defTabSz="914400"/>
            <a:endParaRPr lang="en-GB" dirty="0">
              <a:solidFill>
                <a:prstClr val="black"/>
              </a:solidFill>
            </a:endParaRPr>
          </a:p>
        </p:txBody>
      </p:sp>
    </p:spTree>
    <p:extLst>
      <p:ext uri="{BB962C8B-B14F-4D97-AF65-F5344CB8AC3E}">
        <p14:creationId xmlns:p14="http://schemas.microsoft.com/office/powerpoint/2010/main" val="298169668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775520" y="260649"/>
            <a:ext cx="8496944" cy="6555641"/>
          </a:xfrm>
          <a:prstGeom prst="rect">
            <a:avLst/>
          </a:prstGeom>
        </p:spPr>
        <p:txBody>
          <a:bodyPr wrap="square">
            <a:spAutoFit/>
          </a:bodyPr>
          <a:lstStyle/>
          <a:p>
            <a:pPr defTabSz="914400"/>
            <a:r>
              <a:rPr lang="en-GB" sz="1200" dirty="0">
                <a:solidFill>
                  <a:prstClr val="black"/>
                </a:solidFill>
              </a:rPr>
              <a:t>When your heart is black and broken</a:t>
            </a:r>
            <a:br>
              <a:rPr lang="en-GB" sz="1200" dirty="0">
                <a:solidFill>
                  <a:prstClr val="black"/>
                </a:solidFill>
              </a:rPr>
            </a:br>
            <a:r>
              <a:rPr lang="en-GB" sz="1200" dirty="0">
                <a:solidFill>
                  <a:prstClr val="black"/>
                </a:solidFill>
              </a:rPr>
              <a:t>And you need a helping hand</a:t>
            </a:r>
            <a:br>
              <a:rPr lang="en-GB" sz="1200" dirty="0">
                <a:solidFill>
                  <a:prstClr val="black"/>
                </a:solidFill>
              </a:rPr>
            </a:br>
            <a:r>
              <a:rPr lang="en-GB" sz="1200" dirty="0">
                <a:solidFill>
                  <a:prstClr val="black"/>
                </a:solidFill>
              </a:rPr>
              <a:t>When you're so much in love</a:t>
            </a:r>
            <a:br>
              <a:rPr lang="en-GB" sz="1200" dirty="0">
                <a:solidFill>
                  <a:prstClr val="black"/>
                </a:solidFill>
              </a:rPr>
            </a:br>
            <a:r>
              <a:rPr lang="en-GB" sz="1200" dirty="0">
                <a:solidFill>
                  <a:prstClr val="black"/>
                </a:solidFill>
              </a:rPr>
              <a:t>You don't know just how much you can stand</a:t>
            </a:r>
            <a:br>
              <a:rPr lang="en-GB" sz="1200" dirty="0">
                <a:solidFill>
                  <a:prstClr val="black"/>
                </a:solidFill>
              </a:rPr>
            </a:br>
            <a:br>
              <a:rPr lang="en-GB" sz="1200" dirty="0">
                <a:solidFill>
                  <a:prstClr val="black"/>
                </a:solidFill>
              </a:rPr>
            </a:br>
            <a:r>
              <a:rPr lang="en-GB" sz="1200" dirty="0">
                <a:solidFill>
                  <a:prstClr val="black"/>
                </a:solidFill>
              </a:rPr>
              <a:t>When your questions go unanswered</a:t>
            </a:r>
            <a:br>
              <a:rPr lang="en-GB" sz="1200" dirty="0">
                <a:solidFill>
                  <a:prstClr val="black"/>
                </a:solidFill>
              </a:rPr>
            </a:br>
            <a:r>
              <a:rPr lang="en-GB" sz="1200" dirty="0">
                <a:solidFill>
                  <a:prstClr val="black"/>
                </a:solidFill>
              </a:rPr>
              <a:t>And the silence is killing you</a:t>
            </a:r>
            <a:br>
              <a:rPr lang="en-GB" sz="1200" dirty="0">
                <a:solidFill>
                  <a:prstClr val="black"/>
                </a:solidFill>
              </a:rPr>
            </a:br>
            <a:r>
              <a:rPr lang="en-GB" sz="1200" dirty="0">
                <a:solidFill>
                  <a:prstClr val="black"/>
                </a:solidFill>
              </a:rPr>
              <a:t>Take my hand baby I'm your man </a:t>
            </a:r>
            <a:br>
              <a:rPr lang="en-GB" sz="1200" dirty="0">
                <a:solidFill>
                  <a:prstClr val="black"/>
                </a:solidFill>
              </a:rPr>
            </a:br>
            <a:r>
              <a:rPr lang="en-GB" sz="1200" dirty="0">
                <a:solidFill>
                  <a:prstClr val="black"/>
                </a:solidFill>
              </a:rPr>
              <a:t>I got loving enough for two</a:t>
            </a:r>
            <a:br>
              <a:rPr lang="en-GB" sz="1200" dirty="0">
                <a:solidFill>
                  <a:prstClr val="black"/>
                </a:solidFill>
              </a:rPr>
            </a:br>
            <a:br>
              <a:rPr lang="en-GB" sz="1200" dirty="0">
                <a:solidFill>
                  <a:prstClr val="black"/>
                </a:solidFill>
              </a:rPr>
            </a:br>
            <a:r>
              <a:rPr lang="en-GB" sz="1200" dirty="0">
                <a:solidFill>
                  <a:prstClr val="black"/>
                </a:solidFill>
              </a:rPr>
              <a:t>Ten story love song</a:t>
            </a:r>
            <a:br>
              <a:rPr lang="en-GB" sz="1200" dirty="0">
                <a:solidFill>
                  <a:prstClr val="black"/>
                </a:solidFill>
              </a:rPr>
            </a:br>
            <a:r>
              <a:rPr lang="en-GB" sz="1200" dirty="0">
                <a:solidFill>
                  <a:prstClr val="black"/>
                </a:solidFill>
              </a:rPr>
              <a:t>I built this thing for you</a:t>
            </a:r>
            <a:br>
              <a:rPr lang="en-GB" sz="1200" dirty="0">
                <a:solidFill>
                  <a:prstClr val="black"/>
                </a:solidFill>
              </a:rPr>
            </a:br>
            <a:r>
              <a:rPr lang="en-GB" sz="1200" dirty="0">
                <a:solidFill>
                  <a:prstClr val="black"/>
                </a:solidFill>
              </a:rPr>
              <a:t>Who can take you higher than twin peak mountain blue?</a:t>
            </a:r>
            <a:br>
              <a:rPr lang="en-GB" sz="1200" dirty="0">
                <a:solidFill>
                  <a:prstClr val="black"/>
                </a:solidFill>
              </a:rPr>
            </a:br>
            <a:r>
              <a:rPr lang="en-GB" sz="1200" dirty="0">
                <a:solidFill>
                  <a:prstClr val="black"/>
                </a:solidFill>
              </a:rPr>
              <a:t>Oh well, I built this thing for you</a:t>
            </a:r>
            <a:br>
              <a:rPr lang="en-GB" sz="1200" dirty="0">
                <a:solidFill>
                  <a:prstClr val="black"/>
                </a:solidFill>
              </a:rPr>
            </a:br>
            <a:r>
              <a:rPr lang="en-GB" sz="1200" dirty="0">
                <a:solidFill>
                  <a:prstClr val="black"/>
                </a:solidFill>
              </a:rPr>
              <a:t>And I love you true</a:t>
            </a:r>
            <a:br>
              <a:rPr lang="en-GB" sz="1200" dirty="0">
                <a:solidFill>
                  <a:prstClr val="black"/>
                </a:solidFill>
              </a:rPr>
            </a:br>
            <a:br>
              <a:rPr lang="en-GB" sz="1200" dirty="0">
                <a:solidFill>
                  <a:prstClr val="black"/>
                </a:solidFill>
              </a:rPr>
            </a:br>
            <a:r>
              <a:rPr lang="en-GB" sz="1200" dirty="0">
                <a:solidFill>
                  <a:prstClr val="black"/>
                </a:solidFill>
              </a:rPr>
              <a:t>There's no sure-fire set solutions </a:t>
            </a:r>
            <a:br>
              <a:rPr lang="en-GB" sz="1200" dirty="0">
                <a:solidFill>
                  <a:prstClr val="black"/>
                </a:solidFill>
              </a:rPr>
            </a:br>
            <a:r>
              <a:rPr lang="en-GB" sz="1200" dirty="0">
                <a:solidFill>
                  <a:prstClr val="black"/>
                </a:solidFill>
              </a:rPr>
              <a:t>No shortcut through the trees </a:t>
            </a:r>
            <a:br>
              <a:rPr lang="en-GB" sz="1200" dirty="0">
                <a:solidFill>
                  <a:prstClr val="black"/>
                </a:solidFill>
              </a:rPr>
            </a:br>
            <a:r>
              <a:rPr lang="en-GB" sz="1200" dirty="0">
                <a:solidFill>
                  <a:prstClr val="black"/>
                </a:solidFill>
              </a:rPr>
              <a:t>No breaching the wall that they put there to keep you from me</a:t>
            </a:r>
            <a:br>
              <a:rPr lang="en-GB" sz="1200" dirty="0">
                <a:solidFill>
                  <a:prstClr val="black"/>
                </a:solidFill>
              </a:rPr>
            </a:br>
            <a:r>
              <a:rPr lang="en-GB" sz="1200" dirty="0">
                <a:solidFill>
                  <a:prstClr val="black"/>
                </a:solidFill>
              </a:rPr>
              <a:t>As you're lying awake in this darkness</a:t>
            </a:r>
            <a:br>
              <a:rPr lang="en-GB" sz="1200" dirty="0">
                <a:solidFill>
                  <a:prstClr val="black"/>
                </a:solidFill>
              </a:rPr>
            </a:br>
            <a:r>
              <a:rPr lang="en-GB" sz="1200" dirty="0">
                <a:solidFill>
                  <a:prstClr val="black"/>
                </a:solidFill>
              </a:rPr>
              <a:t>This everlasting night</a:t>
            </a:r>
            <a:br>
              <a:rPr lang="en-GB" sz="1200" dirty="0">
                <a:solidFill>
                  <a:prstClr val="black"/>
                </a:solidFill>
              </a:rPr>
            </a:br>
            <a:r>
              <a:rPr lang="en-GB" sz="1200" dirty="0">
                <a:solidFill>
                  <a:prstClr val="black"/>
                </a:solidFill>
              </a:rPr>
              <a:t>Some day soon don't know where or when</a:t>
            </a:r>
            <a:br>
              <a:rPr lang="en-GB" sz="1200" dirty="0">
                <a:solidFill>
                  <a:prstClr val="black"/>
                </a:solidFill>
              </a:rPr>
            </a:br>
            <a:r>
              <a:rPr lang="en-GB" sz="1200" dirty="0">
                <a:solidFill>
                  <a:prstClr val="black"/>
                </a:solidFill>
              </a:rPr>
              <a:t>You're </a:t>
            </a:r>
            <a:r>
              <a:rPr lang="en-GB" sz="1200" dirty="0" err="1">
                <a:solidFill>
                  <a:prstClr val="black"/>
                </a:solidFill>
              </a:rPr>
              <a:t>gonna</a:t>
            </a:r>
            <a:r>
              <a:rPr lang="en-GB" sz="1200" dirty="0">
                <a:solidFill>
                  <a:prstClr val="black"/>
                </a:solidFill>
              </a:rPr>
              <a:t> wake up and see the light</a:t>
            </a:r>
            <a:br>
              <a:rPr lang="en-GB" sz="1200" dirty="0">
                <a:solidFill>
                  <a:prstClr val="black"/>
                </a:solidFill>
              </a:rPr>
            </a:br>
            <a:br>
              <a:rPr lang="en-GB" sz="1200" dirty="0">
                <a:solidFill>
                  <a:prstClr val="black"/>
                </a:solidFill>
              </a:rPr>
            </a:br>
            <a:r>
              <a:rPr lang="en-GB" sz="1200" dirty="0">
                <a:solidFill>
                  <a:prstClr val="black"/>
                </a:solidFill>
              </a:rPr>
              <a:t>Ten story love song</a:t>
            </a:r>
            <a:br>
              <a:rPr lang="en-GB" sz="1200" dirty="0">
                <a:solidFill>
                  <a:prstClr val="black"/>
                </a:solidFill>
              </a:rPr>
            </a:br>
            <a:r>
              <a:rPr lang="en-GB" sz="1200" dirty="0">
                <a:solidFill>
                  <a:prstClr val="black"/>
                </a:solidFill>
              </a:rPr>
              <a:t>I built this thing for you</a:t>
            </a:r>
            <a:br>
              <a:rPr lang="en-GB" sz="1200" dirty="0">
                <a:solidFill>
                  <a:prstClr val="black"/>
                </a:solidFill>
              </a:rPr>
            </a:br>
            <a:r>
              <a:rPr lang="en-GB" sz="1200" dirty="0">
                <a:solidFill>
                  <a:prstClr val="black"/>
                </a:solidFill>
              </a:rPr>
              <a:t>Who can take you higher than twin peak mountain blue?</a:t>
            </a:r>
            <a:br>
              <a:rPr lang="en-GB" sz="1200" dirty="0">
                <a:solidFill>
                  <a:prstClr val="black"/>
                </a:solidFill>
              </a:rPr>
            </a:br>
            <a:r>
              <a:rPr lang="en-GB" sz="1200" dirty="0">
                <a:solidFill>
                  <a:prstClr val="black"/>
                </a:solidFill>
              </a:rPr>
              <a:t>Oh well, I built this thing for you</a:t>
            </a:r>
            <a:br>
              <a:rPr lang="en-GB" sz="1200" dirty="0">
                <a:solidFill>
                  <a:prstClr val="black"/>
                </a:solidFill>
              </a:rPr>
            </a:br>
            <a:r>
              <a:rPr lang="en-GB" sz="1200" dirty="0">
                <a:solidFill>
                  <a:prstClr val="black"/>
                </a:solidFill>
              </a:rPr>
              <a:t>And I love you true</a:t>
            </a:r>
            <a:br>
              <a:rPr lang="en-GB" sz="1200" dirty="0">
                <a:solidFill>
                  <a:prstClr val="black"/>
                </a:solidFill>
              </a:rPr>
            </a:br>
            <a:br>
              <a:rPr lang="en-GB" sz="1200" dirty="0">
                <a:solidFill>
                  <a:prstClr val="black"/>
                </a:solidFill>
              </a:rPr>
            </a:br>
            <a:r>
              <a:rPr lang="en-GB" sz="1200" dirty="0">
                <a:solidFill>
                  <a:prstClr val="black"/>
                </a:solidFill>
              </a:rPr>
              <a:t>Ten story love song</a:t>
            </a:r>
            <a:br>
              <a:rPr lang="en-GB" sz="1200" dirty="0">
                <a:solidFill>
                  <a:prstClr val="black"/>
                </a:solidFill>
              </a:rPr>
            </a:br>
            <a:r>
              <a:rPr lang="en-GB" sz="1200" dirty="0">
                <a:solidFill>
                  <a:prstClr val="black"/>
                </a:solidFill>
              </a:rPr>
              <a:t>I built this thing for you</a:t>
            </a:r>
            <a:br>
              <a:rPr lang="en-GB" sz="1200" dirty="0">
                <a:solidFill>
                  <a:prstClr val="black"/>
                </a:solidFill>
              </a:rPr>
            </a:br>
            <a:r>
              <a:rPr lang="en-GB" sz="1200" dirty="0">
                <a:solidFill>
                  <a:prstClr val="black"/>
                </a:solidFill>
              </a:rPr>
              <a:t>Who can take you higher than twin peak mountain blue?</a:t>
            </a:r>
            <a:br>
              <a:rPr lang="en-GB" sz="1200" dirty="0">
                <a:solidFill>
                  <a:prstClr val="black"/>
                </a:solidFill>
              </a:rPr>
            </a:br>
            <a:r>
              <a:rPr lang="en-GB" sz="1200" dirty="0">
                <a:solidFill>
                  <a:prstClr val="black"/>
                </a:solidFill>
              </a:rPr>
              <a:t>Oh well, I built this thing for you</a:t>
            </a:r>
            <a:br>
              <a:rPr lang="en-GB" sz="1200" dirty="0">
                <a:solidFill>
                  <a:prstClr val="black"/>
                </a:solidFill>
              </a:rPr>
            </a:br>
            <a:r>
              <a:rPr lang="en-GB" sz="1200" dirty="0">
                <a:solidFill>
                  <a:prstClr val="black"/>
                </a:solidFill>
              </a:rPr>
              <a:t>And I love you true</a:t>
            </a:r>
          </a:p>
        </p:txBody>
      </p:sp>
    </p:spTree>
    <p:extLst>
      <p:ext uri="{BB962C8B-B14F-4D97-AF65-F5344CB8AC3E}">
        <p14:creationId xmlns:p14="http://schemas.microsoft.com/office/powerpoint/2010/main" val="7651780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7632848" cy="14342388"/>
          </a:xfrm>
          <a:prstGeom prst="rect">
            <a:avLst/>
          </a:prstGeom>
          <a:solidFill>
            <a:schemeClr val="bg1"/>
          </a:solidFill>
        </p:spPr>
        <p:txBody>
          <a:bodyPr wrap="square">
            <a:spAutoFit/>
          </a:bodyPr>
          <a:lstStyle/>
          <a:p>
            <a:pPr defTabSz="914400"/>
            <a:r>
              <a:rPr lang="en-GB" sz="1400" dirty="0">
                <a:solidFill>
                  <a:prstClr val="black"/>
                </a:solidFill>
              </a:rPr>
              <a:t>When I saw you for the first time (first time)</a:t>
            </a:r>
            <a:br>
              <a:rPr lang="en-GB" sz="1400" dirty="0">
                <a:solidFill>
                  <a:prstClr val="black"/>
                </a:solidFill>
              </a:rPr>
            </a:br>
            <a:r>
              <a:rPr lang="en-GB" sz="1400" dirty="0">
                <a:solidFill>
                  <a:prstClr val="black"/>
                </a:solidFill>
              </a:rPr>
              <a:t>My knees began to quiver (quiver)</a:t>
            </a:r>
            <a:br>
              <a:rPr lang="en-GB" sz="1400" dirty="0">
                <a:solidFill>
                  <a:prstClr val="black"/>
                </a:solidFill>
              </a:rPr>
            </a:br>
            <a:r>
              <a:rPr lang="en-GB" sz="1400" dirty="0">
                <a:solidFill>
                  <a:prstClr val="black"/>
                </a:solidFill>
              </a:rPr>
              <a:t>And I got a funny feeling (feeling)</a:t>
            </a:r>
            <a:br>
              <a:rPr lang="en-GB" sz="1400" dirty="0">
                <a:solidFill>
                  <a:prstClr val="black"/>
                </a:solidFill>
              </a:rPr>
            </a:br>
            <a:r>
              <a:rPr lang="en-GB" sz="1400" dirty="0">
                <a:solidFill>
                  <a:prstClr val="black"/>
                </a:solidFill>
              </a:rPr>
              <a:t>In my kidneys and my liver (digestive system baby)</a:t>
            </a:r>
            <a:br>
              <a:rPr lang="en-GB" sz="1400" dirty="0">
                <a:solidFill>
                  <a:prstClr val="black"/>
                </a:solidFill>
              </a:rPr>
            </a:br>
            <a:br>
              <a:rPr lang="en-GB" sz="1400" dirty="0">
                <a:solidFill>
                  <a:prstClr val="black"/>
                </a:solidFill>
              </a:rPr>
            </a:br>
            <a:r>
              <a:rPr lang="en-GB" sz="1400" dirty="0">
                <a:solidFill>
                  <a:prstClr val="black"/>
                </a:solidFill>
              </a:rPr>
              <a:t>My hands they started </a:t>
            </a:r>
            <a:r>
              <a:rPr lang="en-GB" sz="1400" dirty="0" err="1">
                <a:solidFill>
                  <a:prstClr val="black"/>
                </a:solidFill>
              </a:rPr>
              <a:t>shakin</a:t>
            </a:r>
            <a:r>
              <a:rPr lang="en-GB" sz="1400" dirty="0">
                <a:solidFill>
                  <a:prstClr val="black"/>
                </a:solidFill>
              </a:rPr>
              <a:t>' (</a:t>
            </a:r>
            <a:r>
              <a:rPr lang="en-GB" sz="1400" dirty="0" err="1">
                <a:solidFill>
                  <a:prstClr val="black"/>
                </a:solidFill>
              </a:rPr>
              <a:t>shakin</a:t>
            </a:r>
            <a:r>
              <a:rPr lang="en-GB" sz="1400" dirty="0">
                <a:solidFill>
                  <a:prstClr val="black"/>
                </a:solidFill>
              </a:rPr>
              <a:t>')</a:t>
            </a:r>
            <a:br>
              <a:rPr lang="en-GB" sz="1400" dirty="0">
                <a:solidFill>
                  <a:prstClr val="black"/>
                </a:solidFill>
              </a:rPr>
            </a:br>
            <a:r>
              <a:rPr lang="en-GB" sz="1400" dirty="0">
                <a:solidFill>
                  <a:prstClr val="black"/>
                </a:solidFill>
              </a:rPr>
              <a:t>My heart it started </a:t>
            </a:r>
            <a:r>
              <a:rPr lang="en-GB" sz="1400" dirty="0" err="1">
                <a:solidFill>
                  <a:prstClr val="black"/>
                </a:solidFill>
              </a:rPr>
              <a:t>thumpin</a:t>
            </a:r>
            <a:r>
              <a:rPr lang="en-GB" sz="1400" dirty="0">
                <a:solidFill>
                  <a:prstClr val="black"/>
                </a:solidFill>
              </a:rPr>
              <a:t>' (boom, boom, boom!)</a:t>
            </a:r>
            <a:br>
              <a:rPr lang="en-GB" sz="1400" dirty="0">
                <a:solidFill>
                  <a:prstClr val="black"/>
                </a:solidFill>
              </a:rPr>
            </a:br>
            <a:r>
              <a:rPr lang="en-GB" sz="1400" dirty="0">
                <a:solidFill>
                  <a:prstClr val="black"/>
                </a:solidFill>
              </a:rPr>
              <a:t>My breakfast left my body (</a:t>
            </a:r>
            <a:r>
              <a:rPr lang="en-GB" sz="1400" dirty="0" err="1">
                <a:solidFill>
                  <a:prstClr val="black"/>
                </a:solidFill>
              </a:rPr>
              <a:t>Heuey</a:t>
            </a:r>
            <a:r>
              <a:rPr lang="en-GB" sz="1400" dirty="0">
                <a:solidFill>
                  <a:prstClr val="black"/>
                </a:solidFill>
              </a:rPr>
              <a:t>, </a:t>
            </a:r>
            <a:r>
              <a:rPr lang="en-GB" sz="1400" dirty="0" err="1">
                <a:solidFill>
                  <a:prstClr val="black"/>
                </a:solidFill>
              </a:rPr>
              <a:t>heuey</a:t>
            </a:r>
            <a:r>
              <a:rPr lang="en-GB" sz="1400" dirty="0">
                <a:solidFill>
                  <a:prstClr val="black"/>
                </a:solidFill>
              </a:rPr>
              <a:t>, </a:t>
            </a:r>
            <a:r>
              <a:rPr lang="en-GB" sz="1400" dirty="0" err="1">
                <a:solidFill>
                  <a:prstClr val="black"/>
                </a:solidFill>
              </a:rPr>
              <a:t>heuey</a:t>
            </a:r>
            <a:r>
              <a:rPr lang="en-GB" sz="1400" dirty="0">
                <a:solidFill>
                  <a:prstClr val="black"/>
                </a:solidFill>
              </a:rPr>
              <a:t>)</a:t>
            </a:r>
            <a:br>
              <a:rPr lang="en-GB" sz="1400" dirty="0">
                <a:solidFill>
                  <a:prstClr val="black"/>
                </a:solidFill>
              </a:rPr>
            </a:br>
            <a:r>
              <a:rPr lang="en-GB" sz="1400" dirty="0">
                <a:solidFill>
                  <a:prstClr val="black"/>
                </a:solidFill>
              </a:rPr>
              <a:t>It really tells me something.</a:t>
            </a:r>
            <a:br>
              <a:rPr lang="en-GB" sz="1400" dirty="0">
                <a:solidFill>
                  <a:prstClr val="black"/>
                </a:solidFill>
              </a:rPr>
            </a:br>
            <a:br>
              <a:rPr lang="en-GB" sz="1400" dirty="0">
                <a:solidFill>
                  <a:prstClr val="black"/>
                </a:solidFill>
              </a:rPr>
            </a:br>
            <a:r>
              <a:rPr lang="en-GB" sz="1400" dirty="0">
                <a:solidFill>
                  <a:prstClr val="black"/>
                </a:solidFill>
              </a:rPr>
              <a:t>Girl, you make me tongue tied (tongue tied)</a:t>
            </a:r>
            <a:br>
              <a:rPr lang="en-GB" sz="1400" dirty="0">
                <a:solidFill>
                  <a:prstClr val="black"/>
                </a:solidFill>
              </a:rPr>
            </a:br>
            <a:r>
              <a:rPr lang="en-GB" sz="1400" dirty="0">
                <a:solidFill>
                  <a:prstClr val="black"/>
                </a:solidFill>
              </a:rPr>
              <a:t>Tongue Tied. Whenever you are near me (near me)</a:t>
            </a:r>
            <a:br>
              <a:rPr lang="en-GB" sz="1400" dirty="0">
                <a:solidFill>
                  <a:prstClr val="black"/>
                </a:solidFill>
              </a:rPr>
            </a:br>
            <a:r>
              <a:rPr lang="en-GB" sz="1400" dirty="0">
                <a:solidFill>
                  <a:prstClr val="black"/>
                </a:solidFill>
              </a:rPr>
              <a:t>Tied tongue (tied tongue)</a:t>
            </a:r>
            <a:br>
              <a:rPr lang="en-GB" sz="1400" dirty="0">
                <a:solidFill>
                  <a:prstClr val="black"/>
                </a:solidFill>
              </a:rPr>
            </a:br>
            <a:r>
              <a:rPr lang="en-GB" sz="1400" dirty="0">
                <a:solidFill>
                  <a:prstClr val="black"/>
                </a:solidFill>
              </a:rPr>
              <a:t>Tied tongue (tied tongue)</a:t>
            </a:r>
            <a:br>
              <a:rPr lang="en-GB" sz="1400" dirty="0">
                <a:solidFill>
                  <a:prstClr val="black"/>
                </a:solidFill>
              </a:rPr>
            </a:br>
            <a:r>
              <a:rPr lang="en-GB" sz="1400" dirty="0">
                <a:solidFill>
                  <a:prstClr val="black"/>
                </a:solidFill>
              </a:rPr>
              <a:t>Whenever you're in town.</a:t>
            </a:r>
            <a:br>
              <a:rPr lang="en-GB" sz="1400" dirty="0">
                <a:solidFill>
                  <a:prstClr val="black"/>
                </a:solidFill>
              </a:rPr>
            </a:br>
            <a:r>
              <a:rPr lang="en-GB" sz="1400" dirty="0">
                <a:solidFill>
                  <a:prstClr val="black"/>
                </a:solidFill>
              </a:rPr>
              <a:t>You make me feel like a clown, girl.</a:t>
            </a:r>
            <a:br>
              <a:rPr lang="en-GB" sz="1400" dirty="0">
                <a:solidFill>
                  <a:prstClr val="black"/>
                </a:solidFill>
              </a:rPr>
            </a:br>
            <a:br>
              <a:rPr lang="en-GB" sz="1400" dirty="0">
                <a:solidFill>
                  <a:prstClr val="black"/>
                </a:solidFill>
              </a:rPr>
            </a:br>
            <a:r>
              <a:rPr lang="en-GB" sz="1400" dirty="0">
                <a:solidFill>
                  <a:prstClr val="black"/>
                </a:solidFill>
              </a:rPr>
              <a:t>Yes, you make me tongue, tongue (tied, tied)</a:t>
            </a:r>
            <a:br>
              <a:rPr lang="en-GB" sz="1400" dirty="0">
                <a:solidFill>
                  <a:prstClr val="black"/>
                </a:solidFill>
              </a:rPr>
            </a:br>
            <a:r>
              <a:rPr lang="en-GB" sz="1400" dirty="0">
                <a:solidFill>
                  <a:prstClr val="black"/>
                </a:solidFill>
              </a:rPr>
              <a:t>Tongue Tied. Why can't I tell you clearly? (clearly)</a:t>
            </a:r>
            <a:br>
              <a:rPr lang="en-GB" sz="1400" dirty="0">
                <a:solidFill>
                  <a:prstClr val="black"/>
                </a:solidFill>
              </a:rPr>
            </a:br>
            <a:r>
              <a:rPr lang="en-GB" sz="1400" dirty="0">
                <a:solidFill>
                  <a:prstClr val="black"/>
                </a:solidFill>
              </a:rPr>
              <a:t>Tied, tied tongue, tongue (tongue tied, tongue tied)</a:t>
            </a:r>
            <a:br>
              <a:rPr lang="en-GB" sz="1400" dirty="0">
                <a:solidFill>
                  <a:prstClr val="black"/>
                </a:solidFill>
              </a:rPr>
            </a:br>
            <a:r>
              <a:rPr lang="en-GB" sz="1400" dirty="0">
                <a:solidFill>
                  <a:prstClr val="black"/>
                </a:solidFill>
              </a:rPr>
              <a:t>Whenever you're around.</a:t>
            </a:r>
            <a:br>
              <a:rPr lang="en-GB" sz="1400" dirty="0">
                <a:solidFill>
                  <a:prstClr val="black"/>
                </a:solidFill>
              </a:rPr>
            </a:br>
            <a:br>
              <a:rPr lang="en-GB" sz="1400" dirty="0">
                <a:solidFill>
                  <a:prstClr val="black"/>
                </a:solidFill>
              </a:rPr>
            </a:br>
            <a:r>
              <a:rPr lang="en-GB" sz="1400" dirty="0">
                <a:solidFill>
                  <a:prstClr val="black"/>
                </a:solidFill>
              </a:rPr>
              <a:t>I saw you 'cross the dance floor. (dancing)</a:t>
            </a:r>
            <a:br>
              <a:rPr lang="en-GB" sz="1400" dirty="0">
                <a:solidFill>
                  <a:prstClr val="black"/>
                </a:solidFill>
              </a:rPr>
            </a:br>
            <a:r>
              <a:rPr lang="en-GB" sz="1400" dirty="0">
                <a:solidFill>
                  <a:prstClr val="black"/>
                </a:solidFill>
              </a:rPr>
              <a:t>I thought of birds and bees (reproductive system baby)</a:t>
            </a:r>
            <a:br>
              <a:rPr lang="en-GB" sz="1400" dirty="0">
                <a:solidFill>
                  <a:prstClr val="black"/>
                </a:solidFill>
              </a:rPr>
            </a:br>
            <a:r>
              <a:rPr lang="en-GB" sz="1400" dirty="0">
                <a:solidFill>
                  <a:prstClr val="black"/>
                </a:solidFill>
              </a:rPr>
              <a:t>But when I tried to speak to you (talk, talk)</a:t>
            </a:r>
            <a:br>
              <a:rPr lang="en-GB" sz="1400" dirty="0">
                <a:solidFill>
                  <a:prstClr val="black"/>
                </a:solidFill>
              </a:rPr>
            </a:br>
            <a:r>
              <a:rPr lang="en-GB" sz="1400" dirty="0">
                <a:solidFill>
                  <a:prstClr val="black"/>
                </a:solidFill>
              </a:rPr>
              <a:t>My tongue unravelled to my knees (</a:t>
            </a:r>
            <a:r>
              <a:rPr lang="en-GB" sz="1400" dirty="0" err="1">
                <a:solidFill>
                  <a:prstClr val="black"/>
                </a:solidFill>
              </a:rPr>
              <a:t>flippity</a:t>
            </a:r>
            <a:r>
              <a:rPr lang="en-GB" sz="1400" dirty="0">
                <a:solidFill>
                  <a:prstClr val="black"/>
                </a:solidFill>
              </a:rPr>
              <a:t>, </a:t>
            </a:r>
            <a:r>
              <a:rPr lang="en-GB" sz="1400" dirty="0" err="1">
                <a:solidFill>
                  <a:prstClr val="black"/>
                </a:solidFill>
              </a:rPr>
              <a:t>flippity</a:t>
            </a:r>
            <a:r>
              <a:rPr lang="en-GB" sz="1400" dirty="0">
                <a:solidFill>
                  <a:prstClr val="black"/>
                </a:solidFill>
              </a:rPr>
              <a:t> flop)</a:t>
            </a:r>
            <a:br>
              <a:rPr lang="en-GB" sz="1400" dirty="0">
                <a:solidFill>
                  <a:prstClr val="black"/>
                </a:solidFill>
              </a:rPr>
            </a:br>
            <a:r>
              <a:rPr lang="en-GB" sz="1400" dirty="0">
                <a:solidFill>
                  <a:prstClr val="black"/>
                </a:solidFill>
              </a:rPr>
              <a:t>I tried to say, "I love you" (love you)</a:t>
            </a:r>
            <a:br>
              <a:rPr lang="en-GB" sz="1400" dirty="0">
                <a:solidFill>
                  <a:prstClr val="black"/>
                </a:solidFill>
              </a:rPr>
            </a:br>
            <a:r>
              <a:rPr lang="en-GB" sz="1400" dirty="0">
                <a:solidFill>
                  <a:prstClr val="black"/>
                </a:solidFill>
              </a:rPr>
              <a:t>But it came out kind of wrong girl (wrong girl)</a:t>
            </a:r>
            <a:br>
              <a:rPr lang="en-GB" sz="1400" dirty="0">
                <a:solidFill>
                  <a:prstClr val="black"/>
                </a:solidFill>
              </a:rPr>
            </a:br>
            <a:r>
              <a:rPr lang="en-GB" sz="1400" dirty="0">
                <a:solidFill>
                  <a:prstClr val="black"/>
                </a:solidFill>
              </a:rPr>
              <a:t>It sounded like, "</a:t>
            </a:r>
            <a:r>
              <a:rPr lang="en-GB" sz="1400" dirty="0" err="1">
                <a:solidFill>
                  <a:prstClr val="black"/>
                </a:solidFill>
              </a:rPr>
              <a:t>Noo-noo-na-nee-noo</a:t>
            </a:r>
            <a:r>
              <a:rPr lang="en-GB" sz="1400" dirty="0">
                <a:solidFill>
                  <a:prstClr val="black"/>
                </a:solidFill>
              </a:rPr>
              <a:t>" (tongue tied)</a:t>
            </a:r>
            <a:br>
              <a:rPr lang="en-GB" sz="1400" dirty="0">
                <a:solidFill>
                  <a:prstClr val="black"/>
                </a:solidFill>
              </a:rPr>
            </a:br>
            <a:r>
              <a:rPr lang="en-GB" sz="1400" dirty="0">
                <a:solidFill>
                  <a:prstClr val="black"/>
                </a:solidFill>
              </a:rPr>
              <a:t>Na-</a:t>
            </a:r>
            <a:r>
              <a:rPr lang="en-GB" sz="1400" dirty="0" err="1">
                <a:solidFill>
                  <a:prstClr val="black"/>
                </a:solidFill>
              </a:rPr>
              <a:t>ner-ner-ner-nee-nung-nirl</a:t>
            </a:r>
            <a:r>
              <a:rPr lang="en-GB" sz="1400" dirty="0">
                <a:solidFill>
                  <a:prstClr val="black"/>
                </a:solidFill>
              </a:rPr>
              <a:t>.</a:t>
            </a:r>
            <a:br>
              <a:rPr lang="en-GB" sz="1400" dirty="0">
                <a:solidFill>
                  <a:prstClr val="black"/>
                </a:solidFill>
              </a:rPr>
            </a:br>
            <a:br>
              <a:rPr lang="en-GB" sz="1400" dirty="0">
                <a:solidFill>
                  <a:prstClr val="black"/>
                </a:solidFill>
              </a:rPr>
            </a:br>
            <a:r>
              <a:rPr lang="en-GB" sz="1400" dirty="0">
                <a:solidFill>
                  <a:prstClr val="black"/>
                </a:solidFill>
              </a:rPr>
              <a:t>Because you make me tongue tied (tongue tied)</a:t>
            </a:r>
            <a:br>
              <a:rPr lang="en-GB" sz="1400" dirty="0">
                <a:solidFill>
                  <a:prstClr val="black"/>
                </a:solidFill>
              </a:rPr>
            </a:br>
            <a:r>
              <a:rPr lang="en-GB" sz="1400" dirty="0">
                <a:solidFill>
                  <a:prstClr val="black"/>
                </a:solidFill>
              </a:rPr>
              <a:t>Tongue Tied. Whenever you are near me</a:t>
            </a:r>
            <a:br>
              <a:rPr lang="en-GB" sz="1400" dirty="0">
                <a:solidFill>
                  <a:prstClr val="black"/>
                </a:solidFill>
              </a:rPr>
            </a:br>
            <a:r>
              <a:rPr lang="en-GB" sz="1400" dirty="0" err="1">
                <a:solidFill>
                  <a:prstClr val="black"/>
                </a:solidFill>
              </a:rPr>
              <a:t>Nurmy</a:t>
            </a:r>
            <a:r>
              <a:rPr lang="en-GB" sz="1400" dirty="0">
                <a:solidFill>
                  <a:prstClr val="black"/>
                </a:solidFill>
              </a:rPr>
              <a:t>, </a:t>
            </a:r>
            <a:r>
              <a:rPr lang="en-GB" sz="1400" dirty="0" err="1">
                <a:solidFill>
                  <a:prstClr val="black"/>
                </a:solidFill>
              </a:rPr>
              <a:t>murmy</a:t>
            </a:r>
            <a:r>
              <a:rPr lang="en-GB" sz="1400" dirty="0">
                <a:solidFill>
                  <a:prstClr val="black"/>
                </a:solidFill>
              </a:rPr>
              <a:t> (</a:t>
            </a:r>
            <a:r>
              <a:rPr lang="en-GB" sz="1400" dirty="0" err="1">
                <a:solidFill>
                  <a:prstClr val="black"/>
                </a:solidFill>
              </a:rPr>
              <a:t>nurmy</a:t>
            </a:r>
            <a:r>
              <a:rPr lang="en-GB" sz="1400" dirty="0">
                <a:solidFill>
                  <a:prstClr val="black"/>
                </a:solidFill>
              </a:rPr>
              <a:t>, </a:t>
            </a:r>
            <a:r>
              <a:rPr lang="en-GB" sz="1400" dirty="0" err="1">
                <a:solidFill>
                  <a:prstClr val="black"/>
                </a:solidFill>
              </a:rPr>
              <a:t>murmy</a:t>
            </a:r>
            <a:r>
              <a:rPr lang="en-GB" sz="1400" dirty="0">
                <a:solidFill>
                  <a:prstClr val="black"/>
                </a:solidFill>
              </a:rPr>
              <a:t>)</a:t>
            </a:r>
            <a:br>
              <a:rPr lang="en-GB" sz="1400" dirty="0">
                <a:solidFill>
                  <a:prstClr val="black"/>
                </a:solidFill>
              </a:rPr>
            </a:br>
            <a:r>
              <a:rPr lang="en-GB" sz="1400" dirty="0" err="1">
                <a:solidFill>
                  <a:prstClr val="black"/>
                </a:solidFill>
              </a:rPr>
              <a:t>Murmy</a:t>
            </a:r>
            <a:r>
              <a:rPr lang="en-GB" sz="1400" dirty="0">
                <a:solidFill>
                  <a:prstClr val="black"/>
                </a:solidFill>
              </a:rPr>
              <a:t>, </a:t>
            </a:r>
            <a:r>
              <a:rPr lang="en-GB" sz="1400" dirty="0" err="1">
                <a:solidFill>
                  <a:prstClr val="black"/>
                </a:solidFill>
              </a:rPr>
              <a:t>nurmy</a:t>
            </a:r>
            <a:r>
              <a:rPr lang="en-GB" sz="1400" dirty="0">
                <a:solidFill>
                  <a:prstClr val="black"/>
                </a:solidFill>
              </a:rPr>
              <a:t> (</a:t>
            </a:r>
            <a:r>
              <a:rPr lang="en-GB" sz="1400" dirty="0" err="1">
                <a:solidFill>
                  <a:prstClr val="black"/>
                </a:solidFill>
              </a:rPr>
              <a:t>murmy</a:t>
            </a:r>
            <a:r>
              <a:rPr lang="en-GB" sz="1400" dirty="0">
                <a:solidFill>
                  <a:prstClr val="black"/>
                </a:solidFill>
              </a:rPr>
              <a:t>, </a:t>
            </a:r>
            <a:r>
              <a:rPr lang="en-GB" sz="1400" dirty="0" err="1">
                <a:solidFill>
                  <a:prstClr val="black"/>
                </a:solidFill>
              </a:rPr>
              <a:t>nurmy</a:t>
            </a:r>
            <a:r>
              <a:rPr lang="en-GB" sz="1400" dirty="0">
                <a:solidFill>
                  <a:prstClr val="black"/>
                </a:solidFill>
              </a:rPr>
              <a:t>)</a:t>
            </a:r>
            <a:br>
              <a:rPr lang="en-GB" sz="1400" dirty="0">
                <a:solidFill>
                  <a:prstClr val="black"/>
                </a:solidFill>
              </a:rPr>
            </a:br>
            <a:r>
              <a:rPr lang="en-GB" sz="1400" dirty="0">
                <a:solidFill>
                  <a:prstClr val="black"/>
                </a:solidFill>
              </a:rPr>
              <a:t>Whenever you're in town (in town)</a:t>
            </a:r>
            <a:br>
              <a:rPr lang="en-GB" sz="1400" dirty="0">
                <a:solidFill>
                  <a:prstClr val="black"/>
                </a:solidFill>
              </a:rPr>
            </a:br>
            <a:r>
              <a:rPr lang="en-GB" sz="1400" dirty="0">
                <a:solidFill>
                  <a:prstClr val="black"/>
                </a:solidFill>
              </a:rPr>
              <a:t>My trousers, they go brown, girl.</a:t>
            </a:r>
            <a:br>
              <a:rPr lang="en-GB" sz="1400" dirty="0">
                <a:solidFill>
                  <a:prstClr val="black"/>
                </a:solidFill>
              </a:rPr>
            </a:br>
            <a:br>
              <a:rPr lang="en-GB" sz="1400" dirty="0">
                <a:solidFill>
                  <a:prstClr val="black"/>
                </a:solidFill>
              </a:rPr>
            </a:br>
            <a:r>
              <a:rPr lang="en-GB" sz="1400" dirty="0">
                <a:solidFill>
                  <a:prstClr val="black"/>
                </a:solidFill>
              </a:rPr>
              <a:t>Yes, you make me </a:t>
            </a:r>
            <a:r>
              <a:rPr lang="en-GB" sz="1400" dirty="0" err="1">
                <a:solidFill>
                  <a:prstClr val="black"/>
                </a:solidFill>
              </a:rPr>
              <a:t>nungy-nangy</a:t>
            </a:r>
            <a:r>
              <a:rPr lang="en-GB" sz="1400" dirty="0">
                <a:solidFill>
                  <a:prstClr val="black"/>
                </a:solidFill>
              </a:rPr>
              <a:t> (</a:t>
            </a:r>
            <a:r>
              <a:rPr lang="en-GB" sz="1400" dirty="0" err="1">
                <a:solidFill>
                  <a:prstClr val="black"/>
                </a:solidFill>
              </a:rPr>
              <a:t>nangy-nungy</a:t>
            </a:r>
            <a:r>
              <a:rPr lang="en-GB" sz="1400" dirty="0">
                <a:solidFill>
                  <a:prstClr val="black"/>
                </a:solidFill>
              </a:rPr>
              <a:t>)</a:t>
            </a:r>
            <a:br>
              <a:rPr lang="en-GB" sz="1400" dirty="0">
                <a:solidFill>
                  <a:prstClr val="black"/>
                </a:solidFill>
              </a:rPr>
            </a:br>
            <a:r>
              <a:rPr lang="en-GB" sz="1400" dirty="0">
                <a:solidFill>
                  <a:prstClr val="black"/>
                </a:solidFill>
              </a:rPr>
              <a:t>Tongue tied. Why can't I tell you </a:t>
            </a:r>
            <a:r>
              <a:rPr lang="en-GB" sz="1400" dirty="0" err="1">
                <a:solidFill>
                  <a:prstClr val="black"/>
                </a:solidFill>
              </a:rPr>
              <a:t>cleary</a:t>
            </a:r>
            <a:r>
              <a:rPr lang="en-GB" sz="1400" dirty="0">
                <a:solidFill>
                  <a:prstClr val="black"/>
                </a:solidFill>
              </a:rPr>
              <a:t>? (</a:t>
            </a:r>
            <a:r>
              <a:rPr lang="en-GB" sz="1400" dirty="0" err="1">
                <a:solidFill>
                  <a:prstClr val="black"/>
                </a:solidFill>
              </a:rPr>
              <a:t>cleary</a:t>
            </a:r>
            <a:r>
              <a:rPr lang="en-GB" sz="1400" dirty="0">
                <a:solidFill>
                  <a:prstClr val="black"/>
                </a:solidFill>
              </a:rPr>
              <a:t>)</a:t>
            </a:r>
            <a:br>
              <a:rPr lang="en-GB" sz="1400" dirty="0">
                <a:solidFill>
                  <a:prstClr val="black"/>
                </a:solidFill>
              </a:rPr>
            </a:br>
            <a:r>
              <a:rPr lang="en-GB" sz="1400" dirty="0">
                <a:solidFill>
                  <a:prstClr val="black"/>
                </a:solidFill>
              </a:rPr>
              <a:t>Be-dobby-</a:t>
            </a:r>
            <a:r>
              <a:rPr lang="en-GB" sz="1400" dirty="0" err="1">
                <a:solidFill>
                  <a:prstClr val="black"/>
                </a:solidFill>
              </a:rPr>
              <a:t>durgle-dobby-durgle</a:t>
            </a:r>
            <a:r>
              <a:rPr lang="en-GB" sz="1400" dirty="0">
                <a:solidFill>
                  <a:prstClr val="black"/>
                </a:solidFill>
              </a:rPr>
              <a:t> (tongue tied, tongue tied)</a:t>
            </a:r>
            <a:br>
              <a:rPr lang="en-GB" sz="1400" dirty="0">
                <a:solidFill>
                  <a:prstClr val="black"/>
                </a:solidFill>
              </a:rPr>
            </a:br>
            <a:r>
              <a:rPr lang="en-GB" sz="1400" dirty="0">
                <a:solidFill>
                  <a:prstClr val="black"/>
                </a:solidFill>
              </a:rPr>
              <a:t>Whenever you're around.</a:t>
            </a:r>
            <a:br>
              <a:rPr lang="en-GB" sz="1400" dirty="0">
                <a:solidFill>
                  <a:prstClr val="black"/>
                </a:solidFill>
              </a:rPr>
            </a:br>
            <a:br>
              <a:rPr lang="en-GB" sz="1400" dirty="0">
                <a:solidFill>
                  <a:prstClr val="black"/>
                </a:solidFill>
              </a:rPr>
            </a:br>
            <a:r>
              <a:rPr lang="en-GB" sz="1400" dirty="0">
                <a:solidFill>
                  <a:prstClr val="black"/>
                </a:solidFill>
              </a:rPr>
              <a:t>Oh, I'm begging on my knees</a:t>
            </a:r>
            <a:br>
              <a:rPr lang="en-GB" sz="1400" dirty="0">
                <a:solidFill>
                  <a:prstClr val="black"/>
                </a:solidFill>
              </a:rPr>
            </a:br>
            <a:r>
              <a:rPr lang="en-GB" sz="1400" dirty="0">
                <a:solidFill>
                  <a:prstClr val="black"/>
                </a:solidFill>
              </a:rPr>
              <a:t>Sweet, sweet darling listen please</a:t>
            </a:r>
            <a:br>
              <a:rPr lang="en-GB" sz="1400" dirty="0">
                <a:solidFill>
                  <a:prstClr val="black"/>
                </a:solidFill>
              </a:rPr>
            </a:br>
            <a:r>
              <a:rPr lang="en-GB" sz="1400" dirty="0">
                <a:solidFill>
                  <a:prstClr val="black"/>
                </a:solidFill>
              </a:rPr>
              <a:t>Understand me when I say:</a:t>
            </a:r>
            <a:br>
              <a:rPr lang="en-GB" sz="1400" dirty="0">
                <a:solidFill>
                  <a:prstClr val="black"/>
                </a:solidFill>
              </a:rPr>
            </a:br>
            <a:r>
              <a:rPr lang="en-GB" sz="1400" dirty="0">
                <a:solidFill>
                  <a:prstClr val="black"/>
                </a:solidFill>
              </a:rPr>
              <a:t>Be-</a:t>
            </a:r>
            <a:r>
              <a:rPr lang="en-GB" sz="1400" dirty="0" err="1">
                <a:solidFill>
                  <a:prstClr val="black"/>
                </a:solidFill>
              </a:rPr>
              <a:t>durble-diggle-doggle-diggle-doddle-diddle-day</a:t>
            </a:r>
            <a:br>
              <a:rPr lang="en-GB" sz="1400" dirty="0">
                <a:solidFill>
                  <a:prstClr val="black"/>
                </a:solidFill>
              </a:rPr>
            </a:br>
            <a:br>
              <a:rPr lang="en-GB" sz="1400" dirty="0">
                <a:solidFill>
                  <a:prstClr val="black"/>
                </a:solidFill>
              </a:rPr>
            </a:br>
            <a:r>
              <a:rPr lang="en-GB" sz="1400" dirty="0">
                <a:solidFill>
                  <a:prstClr val="black"/>
                </a:solidFill>
              </a:rPr>
              <a:t>I'm trying to say I'm tongue tied (tongue tied)</a:t>
            </a:r>
            <a:br>
              <a:rPr lang="en-GB" sz="1400" dirty="0">
                <a:solidFill>
                  <a:prstClr val="black"/>
                </a:solidFill>
              </a:rPr>
            </a:br>
            <a:r>
              <a:rPr lang="en-GB" sz="1400" dirty="0">
                <a:solidFill>
                  <a:prstClr val="black"/>
                </a:solidFill>
              </a:rPr>
              <a:t>Tongue tied. Whenever you are near me (baby)</a:t>
            </a:r>
            <a:br>
              <a:rPr lang="en-GB" sz="1400" dirty="0">
                <a:solidFill>
                  <a:prstClr val="black"/>
                </a:solidFill>
              </a:rPr>
            </a:br>
            <a:r>
              <a:rPr lang="en-GB" sz="1400" dirty="0" err="1">
                <a:solidFill>
                  <a:prstClr val="black"/>
                </a:solidFill>
              </a:rPr>
              <a:t>Nurmy</a:t>
            </a:r>
            <a:r>
              <a:rPr lang="en-GB" sz="1400" dirty="0">
                <a:solidFill>
                  <a:prstClr val="black"/>
                </a:solidFill>
              </a:rPr>
              <a:t>, </a:t>
            </a:r>
            <a:r>
              <a:rPr lang="en-GB" sz="1400" dirty="0" err="1">
                <a:solidFill>
                  <a:prstClr val="black"/>
                </a:solidFill>
              </a:rPr>
              <a:t>murmy</a:t>
            </a:r>
            <a:r>
              <a:rPr lang="en-GB" sz="1400" dirty="0">
                <a:solidFill>
                  <a:prstClr val="black"/>
                </a:solidFill>
              </a:rPr>
              <a:t> (</a:t>
            </a:r>
            <a:r>
              <a:rPr lang="en-GB" sz="1400" dirty="0" err="1">
                <a:solidFill>
                  <a:prstClr val="black"/>
                </a:solidFill>
              </a:rPr>
              <a:t>nurmy</a:t>
            </a:r>
            <a:r>
              <a:rPr lang="en-GB" sz="1400" dirty="0">
                <a:solidFill>
                  <a:prstClr val="black"/>
                </a:solidFill>
              </a:rPr>
              <a:t>, </a:t>
            </a:r>
            <a:r>
              <a:rPr lang="en-GB" sz="1400" dirty="0" err="1">
                <a:solidFill>
                  <a:prstClr val="black"/>
                </a:solidFill>
              </a:rPr>
              <a:t>murmy</a:t>
            </a:r>
            <a:r>
              <a:rPr lang="en-GB" sz="1400" dirty="0">
                <a:solidFill>
                  <a:prstClr val="black"/>
                </a:solidFill>
              </a:rPr>
              <a:t>)</a:t>
            </a:r>
            <a:br>
              <a:rPr lang="en-GB" sz="1400" dirty="0">
                <a:solidFill>
                  <a:prstClr val="black"/>
                </a:solidFill>
              </a:rPr>
            </a:br>
            <a:r>
              <a:rPr lang="en-GB" sz="1400" dirty="0" err="1">
                <a:solidFill>
                  <a:prstClr val="black"/>
                </a:solidFill>
              </a:rPr>
              <a:t>Murmy</a:t>
            </a:r>
            <a:r>
              <a:rPr lang="en-GB" sz="1400" dirty="0">
                <a:solidFill>
                  <a:prstClr val="black"/>
                </a:solidFill>
              </a:rPr>
              <a:t>, </a:t>
            </a:r>
            <a:r>
              <a:rPr lang="en-GB" sz="1400" dirty="0" err="1">
                <a:solidFill>
                  <a:prstClr val="black"/>
                </a:solidFill>
              </a:rPr>
              <a:t>nurmy</a:t>
            </a:r>
            <a:r>
              <a:rPr lang="en-GB" sz="1400" dirty="0">
                <a:solidFill>
                  <a:prstClr val="black"/>
                </a:solidFill>
              </a:rPr>
              <a:t> (</a:t>
            </a:r>
            <a:r>
              <a:rPr lang="en-GB" sz="1400" dirty="0" err="1">
                <a:solidFill>
                  <a:prstClr val="black"/>
                </a:solidFill>
              </a:rPr>
              <a:t>murmy</a:t>
            </a:r>
            <a:r>
              <a:rPr lang="en-GB" sz="1400" dirty="0">
                <a:solidFill>
                  <a:prstClr val="black"/>
                </a:solidFill>
              </a:rPr>
              <a:t>, </a:t>
            </a:r>
            <a:r>
              <a:rPr lang="en-GB" sz="1400" dirty="0" err="1">
                <a:solidFill>
                  <a:prstClr val="black"/>
                </a:solidFill>
              </a:rPr>
              <a:t>nurmy</a:t>
            </a:r>
            <a:r>
              <a:rPr lang="en-GB" sz="1400" dirty="0">
                <a:solidFill>
                  <a:prstClr val="black"/>
                </a:solidFill>
              </a:rPr>
              <a:t>)</a:t>
            </a:r>
            <a:br>
              <a:rPr lang="en-GB" dirty="0">
                <a:solidFill>
                  <a:prstClr val="black"/>
                </a:solidFill>
              </a:rPr>
            </a:br>
            <a:r>
              <a:rPr lang="en-GB" dirty="0">
                <a:solidFill>
                  <a:prstClr val="black"/>
                </a:solidFill>
              </a:rPr>
              <a:t>Whenever you're in town (in town)</a:t>
            </a:r>
            <a:br>
              <a:rPr lang="en-GB" dirty="0">
                <a:solidFill>
                  <a:prstClr val="black"/>
                </a:solidFill>
              </a:rPr>
            </a:br>
            <a:r>
              <a:rPr lang="en-GB" dirty="0">
                <a:solidFill>
                  <a:prstClr val="black"/>
                </a:solidFill>
              </a:rPr>
              <a:t>I feel so much like </a:t>
            </a:r>
            <a:r>
              <a:rPr lang="en-GB" dirty="0" err="1">
                <a:solidFill>
                  <a:prstClr val="black"/>
                </a:solidFill>
              </a:rPr>
              <a:t>cryin</a:t>
            </a:r>
            <a:r>
              <a:rPr lang="en-GB" dirty="0">
                <a:solidFill>
                  <a:prstClr val="black"/>
                </a:solidFill>
              </a:rPr>
              <a:t>', girl.</a:t>
            </a:r>
            <a:br>
              <a:rPr lang="en-GB" dirty="0">
                <a:solidFill>
                  <a:prstClr val="black"/>
                </a:solidFill>
              </a:rPr>
            </a:br>
            <a:br>
              <a:rPr lang="en-GB" dirty="0">
                <a:solidFill>
                  <a:prstClr val="black"/>
                </a:solidFill>
              </a:rPr>
            </a:br>
            <a:r>
              <a:rPr lang="en-GB" dirty="0">
                <a:solidFill>
                  <a:prstClr val="black"/>
                </a:solidFill>
              </a:rPr>
              <a:t>Yes, you make me </a:t>
            </a:r>
            <a:r>
              <a:rPr lang="en-GB" dirty="0" err="1">
                <a:solidFill>
                  <a:prstClr val="black"/>
                </a:solidFill>
              </a:rPr>
              <a:t>nungy-nangy</a:t>
            </a:r>
            <a:r>
              <a:rPr lang="en-GB" dirty="0">
                <a:solidFill>
                  <a:prstClr val="black"/>
                </a:solidFill>
              </a:rPr>
              <a:t> (</a:t>
            </a:r>
            <a:r>
              <a:rPr lang="en-GB" dirty="0" err="1">
                <a:solidFill>
                  <a:prstClr val="black"/>
                </a:solidFill>
              </a:rPr>
              <a:t>nangy-nungy</a:t>
            </a:r>
            <a:r>
              <a:rPr lang="en-GB" dirty="0">
                <a:solidFill>
                  <a:prstClr val="black"/>
                </a:solidFill>
              </a:rPr>
              <a:t>)</a:t>
            </a:r>
            <a:br>
              <a:rPr lang="en-GB" dirty="0">
                <a:solidFill>
                  <a:prstClr val="black"/>
                </a:solidFill>
              </a:rPr>
            </a:br>
            <a:r>
              <a:rPr lang="en-GB" dirty="0" err="1">
                <a:solidFill>
                  <a:prstClr val="black"/>
                </a:solidFill>
              </a:rPr>
              <a:t>Ningy-nungy</a:t>
            </a:r>
            <a:r>
              <a:rPr lang="en-GB" dirty="0">
                <a:solidFill>
                  <a:prstClr val="black"/>
                </a:solidFill>
              </a:rPr>
              <a:t>. Why can't I tell you clearly? (clearly)</a:t>
            </a:r>
            <a:br>
              <a:rPr lang="en-GB" dirty="0">
                <a:solidFill>
                  <a:prstClr val="black"/>
                </a:solidFill>
              </a:rPr>
            </a:br>
            <a:r>
              <a:rPr lang="en-GB" dirty="0">
                <a:solidFill>
                  <a:prstClr val="black"/>
                </a:solidFill>
              </a:rPr>
              <a:t>Be-dobby-</a:t>
            </a:r>
            <a:r>
              <a:rPr lang="en-GB" dirty="0" err="1">
                <a:solidFill>
                  <a:prstClr val="black"/>
                </a:solidFill>
              </a:rPr>
              <a:t>durgle</a:t>
            </a:r>
            <a:r>
              <a:rPr lang="en-GB" dirty="0">
                <a:solidFill>
                  <a:prstClr val="black"/>
                </a:solidFill>
              </a:rPr>
              <a:t> (dobby-</a:t>
            </a:r>
            <a:r>
              <a:rPr lang="en-GB" dirty="0" err="1">
                <a:solidFill>
                  <a:prstClr val="black"/>
                </a:solidFill>
              </a:rPr>
              <a:t>durgle</a:t>
            </a:r>
            <a:r>
              <a:rPr lang="en-GB" dirty="0">
                <a:solidFill>
                  <a:prstClr val="black"/>
                </a:solidFill>
              </a:rPr>
              <a:t>)</a:t>
            </a:r>
            <a:br>
              <a:rPr lang="en-GB" dirty="0">
                <a:solidFill>
                  <a:prstClr val="black"/>
                </a:solidFill>
              </a:rPr>
            </a:br>
            <a:r>
              <a:rPr lang="en-GB" dirty="0" err="1">
                <a:solidFill>
                  <a:prstClr val="black"/>
                </a:solidFill>
              </a:rPr>
              <a:t>Durgle</a:t>
            </a:r>
            <a:r>
              <a:rPr lang="en-GB" dirty="0">
                <a:solidFill>
                  <a:prstClr val="black"/>
                </a:solidFill>
              </a:rPr>
              <a:t>-dobby (</a:t>
            </a:r>
            <a:r>
              <a:rPr lang="en-GB" dirty="0" err="1">
                <a:solidFill>
                  <a:prstClr val="black"/>
                </a:solidFill>
              </a:rPr>
              <a:t>durgle</a:t>
            </a:r>
            <a:r>
              <a:rPr lang="en-GB" dirty="0">
                <a:solidFill>
                  <a:prstClr val="black"/>
                </a:solidFill>
              </a:rPr>
              <a:t>-dobby)</a:t>
            </a:r>
            <a:br>
              <a:rPr lang="en-GB" dirty="0">
                <a:solidFill>
                  <a:prstClr val="black"/>
                </a:solidFill>
              </a:rPr>
            </a:br>
            <a:r>
              <a:rPr lang="en-GB" dirty="0">
                <a:solidFill>
                  <a:prstClr val="black"/>
                </a:solidFill>
              </a:rPr>
              <a:t>Whenever you're around (around)</a:t>
            </a:r>
            <a:br>
              <a:rPr lang="en-GB" dirty="0">
                <a:solidFill>
                  <a:prstClr val="black"/>
                </a:solidFill>
              </a:rPr>
            </a:br>
            <a:r>
              <a:rPr lang="en-GB" dirty="0" err="1">
                <a:solidFill>
                  <a:prstClr val="black"/>
                </a:solidFill>
              </a:rPr>
              <a:t>Whever</a:t>
            </a:r>
            <a:r>
              <a:rPr lang="en-GB" dirty="0">
                <a:solidFill>
                  <a:prstClr val="black"/>
                </a:solidFill>
              </a:rPr>
              <a:t> you're around, girl</a:t>
            </a:r>
            <a:br>
              <a:rPr lang="en-GB" dirty="0">
                <a:solidFill>
                  <a:prstClr val="black"/>
                </a:solidFill>
              </a:rPr>
            </a:br>
            <a:br>
              <a:rPr lang="en-GB" dirty="0">
                <a:solidFill>
                  <a:prstClr val="black"/>
                </a:solidFill>
              </a:rPr>
            </a:br>
            <a:endParaRPr lang="en-GB" dirty="0">
              <a:solidFill>
                <a:prstClr val="black"/>
              </a:solidFill>
            </a:endParaRPr>
          </a:p>
        </p:txBody>
      </p:sp>
    </p:spTree>
    <p:extLst>
      <p:ext uri="{BB962C8B-B14F-4D97-AF65-F5344CB8AC3E}">
        <p14:creationId xmlns:p14="http://schemas.microsoft.com/office/powerpoint/2010/main" val="28583900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17694"/>
            <a:ext cx="8316416" cy="6740307"/>
          </a:xfrm>
          <a:prstGeom prst="rect">
            <a:avLst/>
          </a:prstGeom>
          <a:solidFill>
            <a:schemeClr val="bg1"/>
          </a:solidFill>
        </p:spPr>
        <p:txBody>
          <a:bodyPr wrap="square">
            <a:spAutoFit/>
          </a:bodyPr>
          <a:lstStyle/>
          <a:p>
            <a:pPr defTabSz="914400"/>
            <a:r>
              <a:rPr lang="en-GB" dirty="0">
                <a:solidFill>
                  <a:prstClr val="black"/>
                </a:solidFill>
              </a:rPr>
              <a:t>Restless hearts, it has been along time,</a:t>
            </a:r>
            <a:br>
              <a:rPr lang="en-GB" dirty="0">
                <a:solidFill>
                  <a:prstClr val="black"/>
                </a:solidFill>
              </a:rPr>
            </a:br>
            <a:r>
              <a:rPr lang="en-GB" dirty="0">
                <a:solidFill>
                  <a:prstClr val="black"/>
                </a:solidFill>
              </a:rPr>
              <a:t>Out here on the journey, for a glimpse of paradise,</a:t>
            </a:r>
            <a:br>
              <a:rPr lang="en-GB" dirty="0">
                <a:solidFill>
                  <a:prstClr val="black"/>
                </a:solidFill>
              </a:rPr>
            </a:br>
            <a:r>
              <a:rPr lang="en-GB" dirty="0">
                <a:solidFill>
                  <a:prstClr val="black"/>
                </a:solidFill>
              </a:rPr>
              <a:t>It's getting hard to find a place to go,</a:t>
            </a:r>
            <a:br>
              <a:rPr lang="en-GB" dirty="0">
                <a:solidFill>
                  <a:prstClr val="black"/>
                </a:solidFill>
              </a:rPr>
            </a:br>
            <a:r>
              <a:rPr lang="en-GB" dirty="0">
                <a:solidFill>
                  <a:prstClr val="black"/>
                </a:solidFill>
              </a:rPr>
              <a:t>Where peaceful water flow;</a:t>
            </a:r>
          </a:p>
          <a:p>
            <a:pPr defTabSz="914400"/>
            <a:r>
              <a:rPr lang="en-GB" dirty="0">
                <a:solidFill>
                  <a:prstClr val="black"/>
                </a:solidFill>
              </a:rPr>
              <a:t>I took a walk past the old Saxon well,</a:t>
            </a:r>
            <a:br>
              <a:rPr lang="en-GB" dirty="0">
                <a:solidFill>
                  <a:prstClr val="black"/>
                </a:solidFill>
              </a:rPr>
            </a:br>
            <a:r>
              <a:rPr lang="en-GB" dirty="0">
                <a:solidFill>
                  <a:prstClr val="black"/>
                </a:solidFill>
              </a:rPr>
              <a:t>Down by the cathedral I heard the chapel bell,</a:t>
            </a:r>
            <a:br>
              <a:rPr lang="en-GB" dirty="0">
                <a:solidFill>
                  <a:prstClr val="black"/>
                </a:solidFill>
              </a:rPr>
            </a:br>
            <a:r>
              <a:rPr lang="en-GB" dirty="0">
                <a:solidFill>
                  <a:prstClr val="black"/>
                </a:solidFill>
              </a:rPr>
              <a:t>And joined the people singing for a way to go,</a:t>
            </a:r>
            <a:br>
              <a:rPr lang="en-GB" dirty="0">
                <a:solidFill>
                  <a:prstClr val="black"/>
                </a:solidFill>
              </a:rPr>
            </a:br>
            <a:r>
              <a:rPr lang="en-GB" dirty="0">
                <a:solidFill>
                  <a:prstClr val="black"/>
                </a:solidFill>
              </a:rPr>
              <a:t>Where peaceful waters flow;</a:t>
            </a:r>
          </a:p>
          <a:p>
            <a:pPr defTabSz="914400"/>
            <a:r>
              <a:rPr lang="en-GB" dirty="0">
                <a:solidFill>
                  <a:prstClr val="black"/>
                </a:solidFill>
              </a:rPr>
              <a:t>And if you don't know by now, you never will,</a:t>
            </a:r>
            <a:br>
              <a:rPr lang="en-GB" dirty="0">
                <a:solidFill>
                  <a:prstClr val="black"/>
                </a:solidFill>
              </a:rPr>
            </a:br>
            <a:r>
              <a:rPr lang="en-GB" dirty="0">
                <a:solidFill>
                  <a:prstClr val="black"/>
                </a:solidFill>
              </a:rPr>
              <a:t>Only love can find the door,</a:t>
            </a:r>
            <a:br>
              <a:rPr lang="en-GB" dirty="0">
                <a:solidFill>
                  <a:prstClr val="black"/>
                </a:solidFill>
              </a:rPr>
            </a:br>
            <a:r>
              <a:rPr lang="en-GB" dirty="0">
                <a:solidFill>
                  <a:prstClr val="black"/>
                </a:solidFill>
              </a:rPr>
              <a:t>If you could see it now, it's in your hand,</a:t>
            </a:r>
            <a:br>
              <a:rPr lang="en-GB" dirty="0">
                <a:solidFill>
                  <a:prstClr val="black"/>
                </a:solidFill>
              </a:rPr>
            </a:br>
            <a:r>
              <a:rPr lang="en-GB" dirty="0">
                <a:solidFill>
                  <a:prstClr val="black"/>
                </a:solidFill>
              </a:rPr>
              <a:t>Only love can reach the shore to heaven,</a:t>
            </a:r>
          </a:p>
          <a:p>
            <a:pPr defTabSz="914400"/>
            <a:r>
              <a:rPr lang="en-GB" dirty="0">
                <a:solidFill>
                  <a:prstClr val="black"/>
                </a:solidFill>
              </a:rPr>
              <a:t>Always, she is standing by my side,</a:t>
            </a:r>
            <a:br>
              <a:rPr lang="en-GB" dirty="0">
                <a:solidFill>
                  <a:prstClr val="black"/>
                </a:solidFill>
              </a:rPr>
            </a:br>
            <a:r>
              <a:rPr lang="en-GB" dirty="0">
                <a:solidFill>
                  <a:prstClr val="black"/>
                </a:solidFill>
              </a:rPr>
              <a:t>She's my inspiration, and she's my battle cry,</a:t>
            </a:r>
            <a:br>
              <a:rPr lang="en-GB" dirty="0">
                <a:solidFill>
                  <a:prstClr val="black"/>
                </a:solidFill>
              </a:rPr>
            </a:br>
            <a:r>
              <a:rPr lang="en-GB" dirty="0">
                <a:solidFill>
                  <a:prstClr val="black"/>
                </a:solidFill>
              </a:rPr>
              <a:t>And in her arms is the only place I know,</a:t>
            </a:r>
            <a:br>
              <a:rPr lang="en-GB" dirty="0">
                <a:solidFill>
                  <a:prstClr val="black"/>
                </a:solidFill>
              </a:rPr>
            </a:br>
            <a:r>
              <a:rPr lang="en-GB" dirty="0">
                <a:solidFill>
                  <a:prstClr val="black"/>
                </a:solidFill>
              </a:rPr>
              <a:t>Where peaceful waters flow;</a:t>
            </a:r>
          </a:p>
          <a:p>
            <a:pPr defTabSz="914400"/>
            <a:r>
              <a:rPr lang="en-GB" dirty="0">
                <a:solidFill>
                  <a:prstClr val="black"/>
                </a:solidFill>
              </a:rPr>
              <a:t>And if you don't know by now, you never will,</a:t>
            </a:r>
            <a:br>
              <a:rPr lang="en-GB" dirty="0">
                <a:solidFill>
                  <a:prstClr val="black"/>
                </a:solidFill>
              </a:rPr>
            </a:br>
            <a:r>
              <a:rPr lang="en-GB" dirty="0">
                <a:solidFill>
                  <a:prstClr val="black"/>
                </a:solidFill>
              </a:rPr>
              <a:t>Only love can find the door,</a:t>
            </a:r>
            <a:br>
              <a:rPr lang="en-GB" dirty="0">
                <a:solidFill>
                  <a:prstClr val="black"/>
                </a:solidFill>
              </a:rPr>
            </a:br>
            <a:r>
              <a:rPr lang="en-GB" dirty="0">
                <a:solidFill>
                  <a:prstClr val="black"/>
                </a:solidFill>
              </a:rPr>
              <a:t>If you could see it now it's in your hand,</a:t>
            </a:r>
            <a:br>
              <a:rPr lang="en-GB" dirty="0">
                <a:solidFill>
                  <a:prstClr val="black"/>
                </a:solidFill>
              </a:rPr>
            </a:br>
            <a:r>
              <a:rPr lang="en-GB" dirty="0">
                <a:solidFill>
                  <a:prstClr val="black"/>
                </a:solidFill>
              </a:rPr>
              <a:t>Only love can reach the shore, forevermore,</a:t>
            </a:r>
            <a:br>
              <a:rPr lang="en-GB" dirty="0">
                <a:solidFill>
                  <a:prstClr val="black"/>
                </a:solidFill>
              </a:rPr>
            </a:br>
            <a:r>
              <a:rPr lang="en-GB" dirty="0">
                <a:solidFill>
                  <a:prstClr val="black"/>
                </a:solidFill>
              </a:rPr>
              <a:t>Where peaceful waters flow</a:t>
            </a:r>
          </a:p>
          <a:p>
            <a:pPr defTabSz="914400"/>
            <a:br>
              <a:rPr lang="en-GB" dirty="0">
                <a:solidFill>
                  <a:prstClr val="black"/>
                </a:solidFill>
              </a:rPr>
            </a:br>
            <a:br>
              <a:rPr lang="en-GB" dirty="0">
                <a:solidFill>
                  <a:prstClr val="black"/>
                </a:solidFill>
              </a:rPr>
            </a:br>
            <a:endParaRPr lang="en-GB" dirty="0">
              <a:solidFill>
                <a:prstClr val="black"/>
              </a:solidFill>
            </a:endParaRPr>
          </a:p>
        </p:txBody>
      </p:sp>
    </p:spTree>
    <p:extLst>
      <p:ext uri="{BB962C8B-B14F-4D97-AF65-F5344CB8AC3E}">
        <p14:creationId xmlns:p14="http://schemas.microsoft.com/office/powerpoint/2010/main" val="13734760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5521" y="836712"/>
            <a:ext cx="8481809" cy="1754326"/>
          </a:xfrm>
          <a:prstGeom prst="rect">
            <a:avLst/>
          </a:prstGeom>
          <a:noFill/>
        </p:spPr>
        <p:txBody>
          <a:bodyPr wrap="none" lIns="91440" tIns="45720" rIns="91440" bIns="45720">
            <a:spAutoFit/>
          </a:bodyPr>
          <a:lstStyle/>
          <a:p>
            <a:pPr algn="ctr" defTabSz="914400"/>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20, 3, 19, 85, 21, 9, 16, 30, 12</a:t>
            </a:r>
          </a:p>
          <a:p>
            <a:pPr algn="ctr" defTabSz="914400"/>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72, 4, 1, 32, 42, 7 </a:t>
            </a:r>
          </a:p>
        </p:txBody>
      </p:sp>
    </p:spTree>
    <p:extLst>
      <p:ext uri="{BB962C8B-B14F-4D97-AF65-F5344CB8AC3E}">
        <p14:creationId xmlns:p14="http://schemas.microsoft.com/office/powerpoint/2010/main" val="1808964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775520" y="260649"/>
            <a:ext cx="5616624" cy="6555641"/>
          </a:xfrm>
          <a:prstGeom prst="rect">
            <a:avLst/>
          </a:prstGeom>
        </p:spPr>
        <p:txBody>
          <a:bodyPr wrap="square">
            <a:spAutoFit/>
          </a:bodyPr>
          <a:lstStyle/>
          <a:p>
            <a:pPr defTabSz="914400"/>
            <a:r>
              <a:rPr lang="en-GB" sz="1200" dirty="0">
                <a:solidFill>
                  <a:prstClr val="black"/>
                </a:solidFill>
              </a:rPr>
              <a:t>When your heart is black and broken</a:t>
            </a:r>
            <a:br>
              <a:rPr lang="en-GB" sz="1200" dirty="0">
                <a:solidFill>
                  <a:prstClr val="black"/>
                </a:solidFill>
              </a:rPr>
            </a:br>
            <a:r>
              <a:rPr lang="en-GB" sz="1200" dirty="0">
                <a:solidFill>
                  <a:prstClr val="black"/>
                </a:solidFill>
              </a:rPr>
              <a:t>And you need a helping hand</a:t>
            </a:r>
            <a:br>
              <a:rPr lang="en-GB" sz="1200" dirty="0">
                <a:solidFill>
                  <a:prstClr val="black"/>
                </a:solidFill>
              </a:rPr>
            </a:br>
            <a:r>
              <a:rPr lang="en-GB" sz="1200" dirty="0">
                <a:solidFill>
                  <a:prstClr val="black"/>
                </a:solidFill>
              </a:rPr>
              <a:t>When you're so much in love</a:t>
            </a:r>
            <a:br>
              <a:rPr lang="en-GB" sz="1200" dirty="0">
                <a:solidFill>
                  <a:prstClr val="black"/>
                </a:solidFill>
              </a:rPr>
            </a:br>
            <a:r>
              <a:rPr lang="en-GB" sz="1200" dirty="0">
                <a:solidFill>
                  <a:prstClr val="black"/>
                </a:solidFill>
              </a:rPr>
              <a:t>You don't know just how much you can stand</a:t>
            </a:r>
            <a:br>
              <a:rPr lang="en-GB" sz="1200" dirty="0">
                <a:solidFill>
                  <a:prstClr val="black"/>
                </a:solidFill>
              </a:rPr>
            </a:br>
            <a:br>
              <a:rPr lang="en-GB" sz="1200" dirty="0">
                <a:solidFill>
                  <a:prstClr val="black"/>
                </a:solidFill>
              </a:rPr>
            </a:br>
            <a:r>
              <a:rPr lang="en-GB" sz="1200" dirty="0">
                <a:solidFill>
                  <a:prstClr val="black"/>
                </a:solidFill>
              </a:rPr>
              <a:t>When your questions go unanswered</a:t>
            </a:r>
            <a:br>
              <a:rPr lang="en-GB" sz="1200" dirty="0">
                <a:solidFill>
                  <a:prstClr val="black"/>
                </a:solidFill>
              </a:rPr>
            </a:br>
            <a:r>
              <a:rPr lang="en-GB" sz="1200" dirty="0">
                <a:solidFill>
                  <a:prstClr val="black"/>
                </a:solidFill>
              </a:rPr>
              <a:t>And the silence is killing you</a:t>
            </a:r>
            <a:br>
              <a:rPr lang="en-GB" sz="1200" dirty="0">
                <a:solidFill>
                  <a:prstClr val="black"/>
                </a:solidFill>
              </a:rPr>
            </a:br>
            <a:r>
              <a:rPr lang="en-GB" sz="1200" dirty="0">
                <a:solidFill>
                  <a:prstClr val="black"/>
                </a:solidFill>
              </a:rPr>
              <a:t>Take my hand baby I'm your man </a:t>
            </a:r>
            <a:br>
              <a:rPr lang="en-GB" sz="1200" dirty="0">
                <a:solidFill>
                  <a:prstClr val="black"/>
                </a:solidFill>
              </a:rPr>
            </a:br>
            <a:r>
              <a:rPr lang="en-GB" sz="1200" dirty="0">
                <a:solidFill>
                  <a:prstClr val="black"/>
                </a:solidFill>
              </a:rPr>
              <a:t>I got loving enough for two</a:t>
            </a:r>
            <a:br>
              <a:rPr lang="en-GB" sz="1200" dirty="0">
                <a:solidFill>
                  <a:prstClr val="black"/>
                </a:solidFill>
              </a:rPr>
            </a:br>
            <a:br>
              <a:rPr lang="en-GB" sz="1200" dirty="0">
                <a:solidFill>
                  <a:prstClr val="black"/>
                </a:solidFill>
              </a:rPr>
            </a:br>
            <a:r>
              <a:rPr lang="en-GB" sz="1200" dirty="0">
                <a:solidFill>
                  <a:prstClr val="black"/>
                </a:solidFill>
              </a:rPr>
              <a:t>Ten story love song</a:t>
            </a:r>
            <a:br>
              <a:rPr lang="en-GB" sz="1200" dirty="0">
                <a:solidFill>
                  <a:prstClr val="black"/>
                </a:solidFill>
              </a:rPr>
            </a:br>
            <a:r>
              <a:rPr lang="en-GB" sz="1200" dirty="0">
                <a:solidFill>
                  <a:prstClr val="black"/>
                </a:solidFill>
              </a:rPr>
              <a:t>I built this thing for you</a:t>
            </a:r>
            <a:br>
              <a:rPr lang="en-GB" sz="1200" dirty="0">
                <a:solidFill>
                  <a:prstClr val="black"/>
                </a:solidFill>
              </a:rPr>
            </a:br>
            <a:r>
              <a:rPr lang="en-GB" sz="1200" dirty="0">
                <a:solidFill>
                  <a:prstClr val="black"/>
                </a:solidFill>
              </a:rPr>
              <a:t>Who can take you higher than twin peak mountain blue?</a:t>
            </a:r>
            <a:br>
              <a:rPr lang="en-GB" sz="1200" dirty="0">
                <a:solidFill>
                  <a:prstClr val="black"/>
                </a:solidFill>
              </a:rPr>
            </a:br>
            <a:r>
              <a:rPr lang="en-GB" sz="1200" dirty="0">
                <a:solidFill>
                  <a:prstClr val="black"/>
                </a:solidFill>
              </a:rPr>
              <a:t>Oh well, I built this thing for you</a:t>
            </a:r>
            <a:br>
              <a:rPr lang="en-GB" sz="1200" dirty="0">
                <a:solidFill>
                  <a:prstClr val="black"/>
                </a:solidFill>
              </a:rPr>
            </a:br>
            <a:r>
              <a:rPr lang="en-GB" sz="1200" dirty="0">
                <a:solidFill>
                  <a:prstClr val="black"/>
                </a:solidFill>
              </a:rPr>
              <a:t>And I love you true</a:t>
            </a:r>
            <a:br>
              <a:rPr lang="en-GB" sz="1200" dirty="0">
                <a:solidFill>
                  <a:prstClr val="black"/>
                </a:solidFill>
              </a:rPr>
            </a:br>
            <a:br>
              <a:rPr lang="en-GB" sz="1200" dirty="0">
                <a:solidFill>
                  <a:prstClr val="black"/>
                </a:solidFill>
              </a:rPr>
            </a:br>
            <a:r>
              <a:rPr lang="en-GB" sz="1200" dirty="0">
                <a:solidFill>
                  <a:prstClr val="black"/>
                </a:solidFill>
              </a:rPr>
              <a:t>There's no sure-fire set solutions </a:t>
            </a:r>
            <a:br>
              <a:rPr lang="en-GB" sz="1200" dirty="0">
                <a:solidFill>
                  <a:prstClr val="black"/>
                </a:solidFill>
              </a:rPr>
            </a:br>
            <a:r>
              <a:rPr lang="en-GB" sz="1200" dirty="0">
                <a:solidFill>
                  <a:prstClr val="black"/>
                </a:solidFill>
              </a:rPr>
              <a:t>No shortcut through the trees </a:t>
            </a:r>
            <a:br>
              <a:rPr lang="en-GB" sz="1200" dirty="0">
                <a:solidFill>
                  <a:prstClr val="black"/>
                </a:solidFill>
              </a:rPr>
            </a:br>
            <a:r>
              <a:rPr lang="en-GB" sz="1200" dirty="0">
                <a:solidFill>
                  <a:prstClr val="black"/>
                </a:solidFill>
              </a:rPr>
              <a:t>No breaching the wall that they put there to keep you from me</a:t>
            </a:r>
            <a:br>
              <a:rPr lang="en-GB" sz="1200" dirty="0">
                <a:solidFill>
                  <a:prstClr val="black"/>
                </a:solidFill>
              </a:rPr>
            </a:br>
            <a:r>
              <a:rPr lang="en-GB" sz="1200" dirty="0">
                <a:solidFill>
                  <a:prstClr val="black"/>
                </a:solidFill>
              </a:rPr>
              <a:t>As you're lying awake in this darkness</a:t>
            </a:r>
            <a:br>
              <a:rPr lang="en-GB" sz="1200" dirty="0">
                <a:solidFill>
                  <a:prstClr val="black"/>
                </a:solidFill>
              </a:rPr>
            </a:br>
            <a:r>
              <a:rPr lang="en-GB" sz="1200" dirty="0">
                <a:solidFill>
                  <a:prstClr val="black"/>
                </a:solidFill>
              </a:rPr>
              <a:t>This everlasting night</a:t>
            </a:r>
            <a:br>
              <a:rPr lang="en-GB" sz="1200" dirty="0">
                <a:solidFill>
                  <a:prstClr val="black"/>
                </a:solidFill>
              </a:rPr>
            </a:br>
            <a:r>
              <a:rPr lang="en-GB" sz="1200" dirty="0">
                <a:solidFill>
                  <a:prstClr val="black"/>
                </a:solidFill>
              </a:rPr>
              <a:t>Some day soon don't know where or when</a:t>
            </a:r>
            <a:br>
              <a:rPr lang="en-GB" sz="1200" dirty="0">
                <a:solidFill>
                  <a:prstClr val="black"/>
                </a:solidFill>
              </a:rPr>
            </a:br>
            <a:r>
              <a:rPr lang="en-GB" sz="1200" dirty="0">
                <a:solidFill>
                  <a:prstClr val="black"/>
                </a:solidFill>
              </a:rPr>
              <a:t>You're </a:t>
            </a:r>
            <a:r>
              <a:rPr lang="en-GB" sz="1200" dirty="0" err="1">
                <a:solidFill>
                  <a:prstClr val="black"/>
                </a:solidFill>
              </a:rPr>
              <a:t>gonna</a:t>
            </a:r>
            <a:r>
              <a:rPr lang="en-GB" sz="1200" dirty="0">
                <a:solidFill>
                  <a:prstClr val="black"/>
                </a:solidFill>
              </a:rPr>
              <a:t> wake up and see the light</a:t>
            </a:r>
            <a:br>
              <a:rPr lang="en-GB" sz="1200" dirty="0">
                <a:solidFill>
                  <a:prstClr val="black"/>
                </a:solidFill>
              </a:rPr>
            </a:br>
            <a:br>
              <a:rPr lang="en-GB" sz="1200" dirty="0">
                <a:solidFill>
                  <a:prstClr val="black"/>
                </a:solidFill>
              </a:rPr>
            </a:br>
            <a:r>
              <a:rPr lang="en-GB" sz="1200" dirty="0">
                <a:solidFill>
                  <a:prstClr val="black"/>
                </a:solidFill>
              </a:rPr>
              <a:t>Ten story love song</a:t>
            </a:r>
            <a:br>
              <a:rPr lang="en-GB" sz="1200" dirty="0">
                <a:solidFill>
                  <a:prstClr val="black"/>
                </a:solidFill>
              </a:rPr>
            </a:br>
            <a:r>
              <a:rPr lang="en-GB" sz="1200" dirty="0">
                <a:solidFill>
                  <a:prstClr val="black"/>
                </a:solidFill>
              </a:rPr>
              <a:t>I built this thing for you</a:t>
            </a:r>
            <a:br>
              <a:rPr lang="en-GB" sz="1200" dirty="0">
                <a:solidFill>
                  <a:prstClr val="black"/>
                </a:solidFill>
              </a:rPr>
            </a:br>
            <a:r>
              <a:rPr lang="en-GB" sz="1200" dirty="0">
                <a:solidFill>
                  <a:prstClr val="black"/>
                </a:solidFill>
              </a:rPr>
              <a:t>Who can take you higher than twin peak mountain blue?</a:t>
            </a:r>
            <a:br>
              <a:rPr lang="en-GB" sz="1200" dirty="0">
                <a:solidFill>
                  <a:prstClr val="black"/>
                </a:solidFill>
              </a:rPr>
            </a:br>
            <a:r>
              <a:rPr lang="en-GB" sz="1200" dirty="0">
                <a:solidFill>
                  <a:prstClr val="black"/>
                </a:solidFill>
              </a:rPr>
              <a:t>Oh well, I built this thing for you</a:t>
            </a:r>
            <a:br>
              <a:rPr lang="en-GB" sz="1200" dirty="0">
                <a:solidFill>
                  <a:prstClr val="black"/>
                </a:solidFill>
              </a:rPr>
            </a:br>
            <a:r>
              <a:rPr lang="en-GB" sz="1200" dirty="0">
                <a:solidFill>
                  <a:prstClr val="black"/>
                </a:solidFill>
              </a:rPr>
              <a:t>And I love you true</a:t>
            </a:r>
            <a:br>
              <a:rPr lang="en-GB" sz="1200" dirty="0">
                <a:solidFill>
                  <a:prstClr val="black"/>
                </a:solidFill>
              </a:rPr>
            </a:br>
            <a:br>
              <a:rPr lang="en-GB" sz="1200" dirty="0">
                <a:solidFill>
                  <a:prstClr val="black"/>
                </a:solidFill>
              </a:rPr>
            </a:br>
            <a:r>
              <a:rPr lang="en-GB" sz="1200" dirty="0">
                <a:solidFill>
                  <a:prstClr val="black"/>
                </a:solidFill>
              </a:rPr>
              <a:t>Ten story love song</a:t>
            </a:r>
            <a:br>
              <a:rPr lang="en-GB" sz="1200" dirty="0">
                <a:solidFill>
                  <a:prstClr val="black"/>
                </a:solidFill>
              </a:rPr>
            </a:br>
            <a:r>
              <a:rPr lang="en-GB" sz="1200" dirty="0">
                <a:solidFill>
                  <a:prstClr val="black"/>
                </a:solidFill>
              </a:rPr>
              <a:t>I built this thing for you</a:t>
            </a:r>
            <a:br>
              <a:rPr lang="en-GB" sz="1200" dirty="0">
                <a:solidFill>
                  <a:prstClr val="black"/>
                </a:solidFill>
              </a:rPr>
            </a:br>
            <a:r>
              <a:rPr lang="en-GB" sz="1200" dirty="0">
                <a:solidFill>
                  <a:prstClr val="black"/>
                </a:solidFill>
              </a:rPr>
              <a:t>Who can take you higher than twin peak mountain blue?</a:t>
            </a:r>
            <a:br>
              <a:rPr lang="en-GB" sz="1200" dirty="0">
                <a:solidFill>
                  <a:prstClr val="black"/>
                </a:solidFill>
              </a:rPr>
            </a:br>
            <a:r>
              <a:rPr lang="en-GB" sz="1200" dirty="0">
                <a:solidFill>
                  <a:prstClr val="black"/>
                </a:solidFill>
              </a:rPr>
              <a:t>Oh well, I built this thing for you</a:t>
            </a:r>
            <a:br>
              <a:rPr lang="en-GB" sz="1200" dirty="0">
                <a:solidFill>
                  <a:prstClr val="black"/>
                </a:solidFill>
              </a:rPr>
            </a:br>
            <a:r>
              <a:rPr lang="en-GB" sz="1200" dirty="0">
                <a:solidFill>
                  <a:prstClr val="black"/>
                </a:solidFill>
              </a:rPr>
              <a:t>And I love you true</a:t>
            </a:r>
          </a:p>
        </p:txBody>
      </p:sp>
      <p:sp>
        <p:nvSpPr>
          <p:cNvPr id="3" name="TextBox 2"/>
          <p:cNvSpPr txBox="1"/>
          <p:nvPr/>
        </p:nvSpPr>
        <p:spPr>
          <a:xfrm>
            <a:off x="6528048" y="980728"/>
            <a:ext cx="3528392" cy="923330"/>
          </a:xfrm>
          <a:prstGeom prst="rect">
            <a:avLst/>
          </a:prstGeom>
          <a:noFill/>
        </p:spPr>
        <p:txBody>
          <a:bodyPr wrap="square" rtlCol="0">
            <a:spAutoFit/>
          </a:bodyPr>
          <a:lstStyle/>
          <a:p>
            <a:pPr defTabSz="914400"/>
            <a:r>
              <a:rPr lang="en-GB" dirty="0">
                <a:solidFill>
                  <a:prstClr val="black"/>
                </a:solidFill>
              </a:rPr>
              <a:t>Love, heart, in, you, you, you, you’re, when, helping, mountain, is, when, questions, my , broken</a:t>
            </a:r>
          </a:p>
        </p:txBody>
      </p:sp>
    </p:spTree>
    <p:extLst>
      <p:ext uri="{BB962C8B-B14F-4D97-AF65-F5344CB8AC3E}">
        <p14:creationId xmlns:p14="http://schemas.microsoft.com/office/powerpoint/2010/main" val="20446722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7632848" cy="14342388"/>
          </a:xfrm>
          <a:prstGeom prst="rect">
            <a:avLst/>
          </a:prstGeom>
          <a:solidFill>
            <a:schemeClr val="bg1"/>
          </a:solidFill>
        </p:spPr>
        <p:txBody>
          <a:bodyPr wrap="square">
            <a:spAutoFit/>
          </a:bodyPr>
          <a:lstStyle/>
          <a:p>
            <a:pPr defTabSz="914400"/>
            <a:r>
              <a:rPr lang="en-GB" sz="1400" dirty="0">
                <a:solidFill>
                  <a:prstClr val="black"/>
                </a:solidFill>
              </a:rPr>
              <a:t>When I saw you for the first time (first time)</a:t>
            </a:r>
            <a:br>
              <a:rPr lang="en-GB" sz="1400" dirty="0">
                <a:solidFill>
                  <a:prstClr val="black"/>
                </a:solidFill>
              </a:rPr>
            </a:br>
            <a:r>
              <a:rPr lang="en-GB" sz="1400" dirty="0">
                <a:solidFill>
                  <a:prstClr val="black"/>
                </a:solidFill>
              </a:rPr>
              <a:t>My knees began to quiver (quiver)</a:t>
            </a:r>
            <a:br>
              <a:rPr lang="en-GB" sz="1400" dirty="0">
                <a:solidFill>
                  <a:prstClr val="black"/>
                </a:solidFill>
              </a:rPr>
            </a:br>
            <a:r>
              <a:rPr lang="en-GB" sz="1400" dirty="0">
                <a:solidFill>
                  <a:prstClr val="black"/>
                </a:solidFill>
              </a:rPr>
              <a:t>And I got a funny feeling (feeling)</a:t>
            </a:r>
            <a:br>
              <a:rPr lang="en-GB" sz="1400" dirty="0">
                <a:solidFill>
                  <a:prstClr val="black"/>
                </a:solidFill>
              </a:rPr>
            </a:br>
            <a:r>
              <a:rPr lang="en-GB" sz="1400" dirty="0">
                <a:solidFill>
                  <a:prstClr val="black"/>
                </a:solidFill>
              </a:rPr>
              <a:t>In my kidneys and my liver (digestive system baby)</a:t>
            </a:r>
            <a:br>
              <a:rPr lang="en-GB" sz="1400" dirty="0">
                <a:solidFill>
                  <a:prstClr val="black"/>
                </a:solidFill>
              </a:rPr>
            </a:br>
            <a:br>
              <a:rPr lang="en-GB" sz="1400" dirty="0">
                <a:solidFill>
                  <a:prstClr val="black"/>
                </a:solidFill>
              </a:rPr>
            </a:br>
            <a:r>
              <a:rPr lang="en-GB" sz="1400" dirty="0">
                <a:solidFill>
                  <a:prstClr val="black"/>
                </a:solidFill>
              </a:rPr>
              <a:t>My hands they started </a:t>
            </a:r>
            <a:r>
              <a:rPr lang="en-GB" sz="1400" dirty="0" err="1">
                <a:solidFill>
                  <a:prstClr val="black"/>
                </a:solidFill>
              </a:rPr>
              <a:t>shakin</a:t>
            </a:r>
            <a:r>
              <a:rPr lang="en-GB" sz="1400" dirty="0">
                <a:solidFill>
                  <a:prstClr val="black"/>
                </a:solidFill>
              </a:rPr>
              <a:t>' (</a:t>
            </a:r>
            <a:r>
              <a:rPr lang="en-GB" sz="1400" dirty="0" err="1">
                <a:solidFill>
                  <a:prstClr val="black"/>
                </a:solidFill>
              </a:rPr>
              <a:t>shakin</a:t>
            </a:r>
            <a:r>
              <a:rPr lang="en-GB" sz="1400" dirty="0">
                <a:solidFill>
                  <a:prstClr val="black"/>
                </a:solidFill>
              </a:rPr>
              <a:t>')</a:t>
            </a:r>
            <a:br>
              <a:rPr lang="en-GB" sz="1400" dirty="0">
                <a:solidFill>
                  <a:prstClr val="black"/>
                </a:solidFill>
              </a:rPr>
            </a:br>
            <a:r>
              <a:rPr lang="en-GB" sz="1400" dirty="0">
                <a:solidFill>
                  <a:prstClr val="black"/>
                </a:solidFill>
              </a:rPr>
              <a:t>My heart it started </a:t>
            </a:r>
            <a:r>
              <a:rPr lang="en-GB" sz="1400" dirty="0" err="1">
                <a:solidFill>
                  <a:prstClr val="black"/>
                </a:solidFill>
              </a:rPr>
              <a:t>thumpin</a:t>
            </a:r>
            <a:r>
              <a:rPr lang="en-GB" sz="1400" dirty="0">
                <a:solidFill>
                  <a:prstClr val="black"/>
                </a:solidFill>
              </a:rPr>
              <a:t>' (boom, boom, boom!)</a:t>
            </a:r>
            <a:br>
              <a:rPr lang="en-GB" sz="1400" dirty="0">
                <a:solidFill>
                  <a:prstClr val="black"/>
                </a:solidFill>
              </a:rPr>
            </a:br>
            <a:r>
              <a:rPr lang="en-GB" sz="1400" dirty="0">
                <a:solidFill>
                  <a:prstClr val="black"/>
                </a:solidFill>
              </a:rPr>
              <a:t>My breakfast left my body (</a:t>
            </a:r>
            <a:r>
              <a:rPr lang="en-GB" sz="1400" dirty="0" err="1">
                <a:solidFill>
                  <a:prstClr val="black"/>
                </a:solidFill>
              </a:rPr>
              <a:t>Heuey</a:t>
            </a:r>
            <a:r>
              <a:rPr lang="en-GB" sz="1400" dirty="0">
                <a:solidFill>
                  <a:prstClr val="black"/>
                </a:solidFill>
              </a:rPr>
              <a:t>, </a:t>
            </a:r>
            <a:r>
              <a:rPr lang="en-GB" sz="1400" dirty="0" err="1">
                <a:solidFill>
                  <a:prstClr val="black"/>
                </a:solidFill>
              </a:rPr>
              <a:t>heuey</a:t>
            </a:r>
            <a:r>
              <a:rPr lang="en-GB" sz="1400" dirty="0">
                <a:solidFill>
                  <a:prstClr val="black"/>
                </a:solidFill>
              </a:rPr>
              <a:t>, </a:t>
            </a:r>
            <a:r>
              <a:rPr lang="en-GB" sz="1400" dirty="0" err="1">
                <a:solidFill>
                  <a:prstClr val="black"/>
                </a:solidFill>
              </a:rPr>
              <a:t>heuey</a:t>
            </a:r>
            <a:r>
              <a:rPr lang="en-GB" sz="1400" dirty="0">
                <a:solidFill>
                  <a:prstClr val="black"/>
                </a:solidFill>
              </a:rPr>
              <a:t>)</a:t>
            </a:r>
            <a:br>
              <a:rPr lang="en-GB" sz="1400" dirty="0">
                <a:solidFill>
                  <a:prstClr val="black"/>
                </a:solidFill>
              </a:rPr>
            </a:br>
            <a:r>
              <a:rPr lang="en-GB" sz="1400" dirty="0">
                <a:solidFill>
                  <a:prstClr val="black"/>
                </a:solidFill>
              </a:rPr>
              <a:t>It really tells me something.</a:t>
            </a:r>
            <a:br>
              <a:rPr lang="en-GB" sz="1400" dirty="0">
                <a:solidFill>
                  <a:prstClr val="black"/>
                </a:solidFill>
              </a:rPr>
            </a:br>
            <a:br>
              <a:rPr lang="en-GB" sz="1400" dirty="0">
                <a:solidFill>
                  <a:prstClr val="black"/>
                </a:solidFill>
              </a:rPr>
            </a:br>
            <a:r>
              <a:rPr lang="en-GB" sz="1400" dirty="0">
                <a:solidFill>
                  <a:prstClr val="black"/>
                </a:solidFill>
              </a:rPr>
              <a:t>Girl, you make me tongue tied (tongue tied)</a:t>
            </a:r>
            <a:br>
              <a:rPr lang="en-GB" sz="1400" dirty="0">
                <a:solidFill>
                  <a:prstClr val="black"/>
                </a:solidFill>
              </a:rPr>
            </a:br>
            <a:r>
              <a:rPr lang="en-GB" sz="1400" dirty="0">
                <a:solidFill>
                  <a:prstClr val="black"/>
                </a:solidFill>
              </a:rPr>
              <a:t>Tongue Tied. Whenever you are near me (near me)</a:t>
            </a:r>
            <a:br>
              <a:rPr lang="en-GB" sz="1400" dirty="0">
                <a:solidFill>
                  <a:prstClr val="black"/>
                </a:solidFill>
              </a:rPr>
            </a:br>
            <a:r>
              <a:rPr lang="en-GB" sz="1400" dirty="0">
                <a:solidFill>
                  <a:prstClr val="black"/>
                </a:solidFill>
              </a:rPr>
              <a:t>Tied tongue (tied tongue)</a:t>
            </a:r>
            <a:br>
              <a:rPr lang="en-GB" sz="1400" dirty="0">
                <a:solidFill>
                  <a:prstClr val="black"/>
                </a:solidFill>
              </a:rPr>
            </a:br>
            <a:r>
              <a:rPr lang="en-GB" sz="1400" dirty="0">
                <a:solidFill>
                  <a:prstClr val="black"/>
                </a:solidFill>
              </a:rPr>
              <a:t>Tied tongue (tied tongue)</a:t>
            </a:r>
            <a:br>
              <a:rPr lang="en-GB" sz="1400" dirty="0">
                <a:solidFill>
                  <a:prstClr val="black"/>
                </a:solidFill>
              </a:rPr>
            </a:br>
            <a:r>
              <a:rPr lang="en-GB" sz="1400" dirty="0">
                <a:solidFill>
                  <a:prstClr val="black"/>
                </a:solidFill>
              </a:rPr>
              <a:t>Whenever you're in town.</a:t>
            </a:r>
            <a:br>
              <a:rPr lang="en-GB" sz="1400" dirty="0">
                <a:solidFill>
                  <a:prstClr val="black"/>
                </a:solidFill>
              </a:rPr>
            </a:br>
            <a:r>
              <a:rPr lang="en-GB" sz="1400" dirty="0">
                <a:solidFill>
                  <a:prstClr val="black"/>
                </a:solidFill>
              </a:rPr>
              <a:t>You make me feel like a clown, girl.</a:t>
            </a:r>
            <a:br>
              <a:rPr lang="en-GB" sz="1400" dirty="0">
                <a:solidFill>
                  <a:prstClr val="black"/>
                </a:solidFill>
              </a:rPr>
            </a:br>
            <a:br>
              <a:rPr lang="en-GB" sz="1400" dirty="0">
                <a:solidFill>
                  <a:prstClr val="black"/>
                </a:solidFill>
              </a:rPr>
            </a:br>
            <a:r>
              <a:rPr lang="en-GB" sz="1400" dirty="0">
                <a:solidFill>
                  <a:prstClr val="black"/>
                </a:solidFill>
              </a:rPr>
              <a:t>Yes, you make me tongue, tongue (tied, tied)</a:t>
            </a:r>
            <a:br>
              <a:rPr lang="en-GB" sz="1400" dirty="0">
                <a:solidFill>
                  <a:prstClr val="black"/>
                </a:solidFill>
              </a:rPr>
            </a:br>
            <a:r>
              <a:rPr lang="en-GB" sz="1400" dirty="0">
                <a:solidFill>
                  <a:prstClr val="black"/>
                </a:solidFill>
              </a:rPr>
              <a:t>Tongue Tied. Why can't I tell you clearly? (clearly)</a:t>
            </a:r>
            <a:br>
              <a:rPr lang="en-GB" sz="1400" dirty="0">
                <a:solidFill>
                  <a:prstClr val="black"/>
                </a:solidFill>
              </a:rPr>
            </a:br>
            <a:r>
              <a:rPr lang="en-GB" sz="1400" dirty="0">
                <a:solidFill>
                  <a:prstClr val="black"/>
                </a:solidFill>
              </a:rPr>
              <a:t>Tied, tied tongue, tongue (tongue tied, tongue tied)</a:t>
            </a:r>
            <a:br>
              <a:rPr lang="en-GB" sz="1400" dirty="0">
                <a:solidFill>
                  <a:prstClr val="black"/>
                </a:solidFill>
              </a:rPr>
            </a:br>
            <a:r>
              <a:rPr lang="en-GB" sz="1400" dirty="0">
                <a:solidFill>
                  <a:prstClr val="black"/>
                </a:solidFill>
              </a:rPr>
              <a:t>Whenever you're around.</a:t>
            </a:r>
            <a:br>
              <a:rPr lang="en-GB" sz="1400" dirty="0">
                <a:solidFill>
                  <a:prstClr val="black"/>
                </a:solidFill>
              </a:rPr>
            </a:br>
            <a:br>
              <a:rPr lang="en-GB" sz="1400" dirty="0">
                <a:solidFill>
                  <a:prstClr val="black"/>
                </a:solidFill>
              </a:rPr>
            </a:br>
            <a:r>
              <a:rPr lang="en-GB" sz="1400" dirty="0">
                <a:solidFill>
                  <a:prstClr val="black"/>
                </a:solidFill>
              </a:rPr>
              <a:t>I saw you 'cross the dance floor. (dancing)</a:t>
            </a:r>
            <a:br>
              <a:rPr lang="en-GB" sz="1400" dirty="0">
                <a:solidFill>
                  <a:prstClr val="black"/>
                </a:solidFill>
              </a:rPr>
            </a:br>
            <a:r>
              <a:rPr lang="en-GB" sz="1400" dirty="0">
                <a:solidFill>
                  <a:prstClr val="black"/>
                </a:solidFill>
              </a:rPr>
              <a:t>I thought of birds and bees (reproductive system baby)</a:t>
            </a:r>
            <a:br>
              <a:rPr lang="en-GB" sz="1400" dirty="0">
                <a:solidFill>
                  <a:prstClr val="black"/>
                </a:solidFill>
              </a:rPr>
            </a:br>
            <a:r>
              <a:rPr lang="en-GB" sz="1400" dirty="0">
                <a:solidFill>
                  <a:prstClr val="black"/>
                </a:solidFill>
              </a:rPr>
              <a:t>But when I tried to speak to you (talk, talk)</a:t>
            </a:r>
            <a:br>
              <a:rPr lang="en-GB" sz="1400" dirty="0">
                <a:solidFill>
                  <a:prstClr val="black"/>
                </a:solidFill>
              </a:rPr>
            </a:br>
            <a:r>
              <a:rPr lang="en-GB" sz="1400" dirty="0">
                <a:solidFill>
                  <a:prstClr val="black"/>
                </a:solidFill>
              </a:rPr>
              <a:t>My tongue unravelled to my knees (</a:t>
            </a:r>
            <a:r>
              <a:rPr lang="en-GB" sz="1400" dirty="0" err="1">
                <a:solidFill>
                  <a:prstClr val="black"/>
                </a:solidFill>
              </a:rPr>
              <a:t>flippity</a:t>
            </a:r>
            <a:r>
              <a:rPr lang="en-GB" sz="1400" dirty="0">
                <a:solidFill>
                  <a:prstClr val="black"/>
                </a:solidFill>
              </a:rPr>
              <a:t>, </a:t>
            </a:r>
            <a:r>
              <a:rPr lang="en-GB" sz="1400" dirty="0" err="1">
                <a:solidFill>
                  <a:prstClr val="black"/>
                </a:solidFill>
              </a:rPr>
              <a:t>flippity</a:t>
            </a:r>
            <a:r>
              <a:rPr lang="en-GB" sz="1400" dirty="0">
                <a:solidFill>
                  <a:prstClr val="black"/>
                </a:solidFill>
              </a:rPr>
              <a:t> flop)</a:t>
            </a:r>
            <a:br>
              <a:rPr lang="en-GB" sz="1400" dirty="0">
                <a:solidFill>
                  <a:prstClr val="black"/>
                </a:solidFill>
              </a:rPr>
            </a:br>
            <a:r>
              <a:rPr lang="en-GB" sz="1400" dirty="0">
                <a:solidFill>
                  <a:prstClr val="black"/>
                </a:solidFill>
              </a:rPr>
              <a:t>I tried to say, "I love you" (love you)</a:t>
            </a:r>
            <a:br>
              <a:rPr lang="en-GB" sz="1400" dirty="0">
                <a:solidFill>
                  <a:prstClr val="black"/>
                </a:solidFill>
              </a:rPr>
            </a:br>
            <a:r>
              <a:rPr lang="en-GB" sz="1400" dirty="0">
                <a:solidFill>
                  <a:prstClr val="black"/>
                </a:solidFill>
              </a:rPr>
              <a:t>But it came out kind of wrong girl (wrong girl)</a:t>
            </a:r>
            <a:br>
              <a:rPr lang="en-GB" sz="1400" dirty="0">
                <a:solidFill>
                  <a:prstClr val="black"/>
                </a:solidFill>
              </a:rPr>
            </a:br>
            <a:r>
              <a:rPr lang="en-GB" sz="1400" dirty="0">
                <a:solidFill>
                  <a:prstClr val="black"/>
                </a:solidFill>
              </a:rPr>
              <a:t>It sounded like, "</a:t>
            </a:r>
            <a:r>
              <a:rPr lang="en-GB" sz="1400" dirty="0" err="1">
                <a:solidFill>
                  <a:prstClr val="black"/>
                </a:solidFill>
              </a:rPr>
              <a:t>Noo-noo-na-nee-noo</a:t>
            </a:r>
            <a:r>
              <a:rPr lang="en-GB" sz="1400" dirty="0">
                <a:solidFill>
                  <a:prstClr val="black"/>
                </a:solidFill>
              </a:rPr>
              <a:t>" (tongue tied)</a:t>
            </a:r>
            <a:br>
              <a:rPr lang="en-GB" sz="1400" dirty="0">
                <a:solidFill>
                  <a:prstClr val="black"/>
                </a:solidFill>
              </a:rPr>
            </a:br>
            <a:r>
              <a:rPr lang="en-GB" sz="1400" dirty="0">
                <a:solidFill>
                  <a:prstClr val="black"/>
                </a:solidFill>
              </a:rPr>
              <a:t>Na-</a:t>
            </a:r>
            <a:r>
              <a:rPr lang="en-GB" sz="1400" dirty="0" err="1">
                <a:solidFill>
                  <a:prstClr val="black"/>
                </a:solidFill>
              </a:rPr>
              <a:t>ner-ner-ner-nee-nung-nirl</a:t>
            </a:r>
            <a:r>
              <a:rPr lang="en-GB" sz="1400" dirty="0">
                <a:solidFill>
                  <a:prstClr val="black"/>
                </a:solidFill>
              </a:rPr>
              <a:t>.</a:t>
            </a:r>
            <a:br>
              <a:rPr lang="en-GB" sz="1400" dirty="0">
                <a:solidFill>
                  <a:prstClr val="black"/>
                </a:solidFill>
              </a:rPr>
            </a:br>
            <a:br>
              <a:rPr lang="en-GB" sz="1400" dirty="0">
                <a:solidFill>
                  <a:prstClr val="black"/>
                </a:solidFill>
              </a:rPr>
            </a:br>
            <a:r>
              <a:rPr lang="en-GB" sz="1400" dirty="0">
                <a:solidFill>
                  <a:prstClr val="black"/>
                </a:solidFill>
              </a:rPr>
              <a:t>Because you make me tongue tied (tongue tied)</a:t>
            </a:r>
            <a:br>
              <a:rPr lang="en-GB" sz="1400" dirty="0">
                <a:solidFill>
                  <a:prstClr val="black"/>
                </a:solidFill>
              </a:rPr>
            </a:br>
            <a:r>
              <a:rPr lang="en-GB" sz="1400" dirty="0">
                <a:solidFill>
                  <a:prstClr val="black"/>
                </a:solidFill>
              </a:rPr>
              <a:t>Tongue Tied. Whenever you are near me</a:t>
            </a:r>
            <a:br>
              <a:rPr lang="en-GB" sz="1400" dirty="0">
                <a:solidFill>
                  <a:prstClr val="black"/>
                </a:solidFill>
              </a:rPr>
            </a:br>
            <a:r>
              <a:rPr lang="en-GB" sz="1400" dirty="0" err="1">
                <a:solidFill>
                  <a:prstClr val="black"/>
                </a:solidFill>
              </a:rPr>
              <a:t>Nurmy</a:t>
            </a:r>
            <a:r>
              <a:rPr lang="en-GB" sz="1400" dirty="0">
                <a:solidFill>
                  <a:prstClr val="black"/>
                </a:solidFill>
              </a:rPr>
              <a:t>, </a:t>
            </a:r>
            <a:r>
              <a:rPr lang="en-GB" sz="1400" dirty="0" err="1">
                <a:solidFill>
                  <a:prstClr val="black"/>
                </a:solidFill>
              </a:rPr>
              <a:t>murmy</a:t>
            </a:r>
            <a:r>
              <a:rPr lang="en-GB" sz="1400" dirty="0">
                <a:solidFill>
                  <a:prstClr val="black"/>
                </a:solidFill>
              </a:rPr>
              <a:t> (</a:t>
            </a:r>
            <a:r>
              <a:rPr lang="en-GB" sz="1400" dirty="0" err="1">
                <a:solidFill>
                  <a:prstClr val="black"/>
                </a:solidFill>
              </a:rPr>
              <a:t>nurmy</a:t>
            </a:r>
            <a:r>
              <a:rPr lang="en-GB" sz="1400" dirty="0">
                <a:solidFill>
                  <a:prstClr val="black"/>
                </a:solidFill>
              </a:rPr>
              <a:t>, </a:t>
            </a:r>
            <a:r>
              <a:rPr lang="en-GB" sz="1400" dirty="0" err="1">
                <a:solidFill>
                  <a:prstClr val="black"/>
                </a:solidFill>
              </a:rPr>
              <a:t>murmy</a:t>
            </a:r>
            <a:r>
              <a:rPr lang="en-GB" sz="1400" dirty="0">
                <a:solidFill>
                  <a:prstClr val="black"/>
                </a:solidFill>
              </a:rPr>
              <a:t>)</a:t>
            </a:r>
            <a:br>
              <a:rPr lang="en-GB" sz="1400" dirty="0">
                <a:solidFill>
                  <a:prstClr val="black"/>
                </a:solidFill>
              </a:rPr>
            </a:br>
            <a:r>
              <a:rPr lang="en-GB" sz="1400" dirty="0" err="1">
                <a:solidFill>
                  <a:prstClr val="black"/>
                </a:solidFill>
              </a:rPr>
              <a:t>Murmy</a:t>
            </a:r>
            <a:r>
              <a:rPr lang="en-GB" sz="1400" dirty="0">
                <a:solidFill>
                  <a:prstClr val="black"/>
                </a:solidFill>
              </a:rPr>
              <a:t>, </a:t>
            </a:r>
            <a:r>
              <a:rPr lang="en-GB" sz="1400" dirty="0" err="1">
                <a:solidFill>
                  <a:prstClr val="black"/>
                </a:solidFill>
              </a:rPr>
              <a:t>nurmy</a:t>
            </a:r>
            <a:r>
              <a:rPr lang="en-GB" sz="1400" dirty="0">
                <a:solidFill>
                  <a:prstClr val="black"/>
                </a:solidFill>
              </a:rPr>
              <a:t> (</a:t>
            </a:r>
            <a:r>
              <a:rPr lang="en-GB" sz="1400" dirty="0" err="1">
                <a:solidFill>
                  <a:prstClr val="black"/>
                </a:solidFill>
              </a:rPr>
              <a:t>murmy</a:t>
            </a:r>
            <a:r>
              <a:rPr lang="en-GB" sz="1400" dirty="0">
                <a:solidFill>
                  <a:prstClr val="black"/>
                </a:solidFill>
              </a:rPr>
              <a:t>, </a:t>
            </a:r>
            <a:r>
              <a:rPr lang="en-GB" sz="1400" dirty="0" err="1">
                <a:solidFill>
                  <a:prstClr val="black"/>
                </a:solidFill>
              </a:rPr>
              <a:t>nurmy</a:t>
            </a:r>
            <a:r>
              <a:rPr lang="en-GB" sz="1400" dirty="0">
                <a:solidFill>
                  <a:prstClr val="black"/>
                </a:solidFill>
              </a:rPr>
              <a:t>)</a:t>
            </a:r>
            <a:br>
              <a:rPr lang="en-GB" sz="1400" dirty="0">
                <a:solidFill>
                  <a:prstClr val="black"/>
                </a:solidFill>
              </a:rPr>
            </a:br>
            <a:r>
              <a:rPr lang="en-GB" sz="1400" dirty="0">
                <a:solidFill>
                  <a:prstClr val="black"/>
                </a:solidFill>
              </a:rPr>
              <a:t>Whenever you're in town (in town)</a:t>
            </a:r>
            <a:br>
              <a:rPr lang="en-GB" sz="1400" dirty="0">
                <a:solidFill>
                  <a:prstClr val="black"/>
                </a:solidFill>
              </a:rPr>
            </a:br>
            <a:r>
              <a:rPr lang="en-GB" sz="1400" dirty="0">
                <a:solidFill>
                  <a:prstClr val="black"/>
                </a:solidFill>
              </a:rPr>
              <a:t>My trousers, they go brown, girl.</a:t>
            </a:r>
            <a:br>
              <a:rPr lang="en-GB" sz="1400" dirty="0">
                <a:solidFill>
                  <a:prstClr val="black"/>
                </a:solidFill>
              </a:rPr>
            </a:br>
            <a:br>
              <a:rPr lang="en-GB" sz="1400" dirty="0">
                <a:solidFill>
                  <a:prstClr val="black"/>
                </a:solidFill>
              </a:rPr>
            </a:br>
            <a:r>
              <a:rPr lang="en-GB" sz="1400" dirty="0">
                <a:solidFill>
                  <a:prstClr val="black"/>
                </a:solidFill>
              </a:rPr>
              <a:t>Yes, you make me </a:t>
            </a:r>
            <a:r>
              <a:rPr lang="en-GB" sz="1400" dirty="0" err="1">
                <a:solidFill>
                  <a:prstClr val="black"/>
                </a:solidFill>
              </a:rPr>
              <a:t>nungy-nangy</a:t>
            </a:r>
            <a:r>
              <a:rPr lang="en-GB" sz="1400" dirty="0">
                <a:solidFill>
                  <a:prstClr val="black"/>
                </a:solidFill>
              </a:rPr>
              <a:t> (</a:t>
            </a:r>
            <a:r>
              <a:rPr lang="en-GB" sz="1400" dirty="0" err="1">
                <a:solidFill>
                  <a:prstClr val="black"/>
                </a:solidFill>
              </a:rPr>
              <a:t>nangy-nungy</a:t>
            </a:r>
            <a:r>
              <a:rPr lang="en-GB" sz="1400" dirty="0">
                <a:solidFill>
                  <a:prstClr val="black"/>
                </a:solidFill>
              </a:rPr>
              <a:t>)</a:t>
            </a:r>
            <a:br>
              <a:rPr lang="en-GB" sz="1400" dirty="0">
                <a:solidFill>
                  <a:prstClr val="black"/>
                </a:solidFill>
              </a:rPr>
            </a:br>
            <a:r>
              <a:rPr lang="en-GB" sz="1400" dirty="0">
                <a:solidFill>
                  <a:prstClr val="black"/>
                </a:solidFill>
              </a:rPr>
              <a:t>Tongue tied. Why can't I tell you </a:t>
            </a:r>
            <a:r>
              <a:rPr lang="en-GB" sz="1400" dirty="0" err="1">
                <a:solidFill>
                  <a:prstClr val="black"/>
                </a:solidFill>
              </a:rPr>
              <a:t>cleary</a:t>
            </a:r>
            <a:r>
              <a:rPr lang="en-GB" sz="1400" dirty="0">
                <a:solidFill>
                  <a:prstClr val="black"/>
                </a:solidFill>
              </a:rPr>
              <a:t>? (</a:t>
            </a:r>
            <a:r>
              <a:rPr lang="en-GB" sz="1400" dirty="0" err="1">
                <a:solidFill>
                  <a:prstClr val="black"/>
                </a:solidFill>
              </a:rPr>
              <a:t>cleary</a:t>
            </a:r>
            <a:r>
              <a:rPr lang="en-GB" sz="1400" dirty="0">
                <a:solidFill>
                  <a:prstClr val="black"/>
                </a:solidFill>
              </a:rPr>
              <a:t>)</a:t>
            </a:r>
            <a:br>
              <a:rPr lang="en-GB" sz="1400" dirty="0">
                <a:solidFill>
                  <a:prstClr val="black"/>
                </a:solidFill>
              </a:rPr>
            </a:br>
            <a:r>
              <a:rPr lang="en-GB" sz="1400" dirty="0">
                <a:solidFill>
                  <a:prstClr val="black"/>
                </a:solidFill>
              </a:rPr>
              <a:t>Be-dobby-</a:t>
            </a:r>
            <a:r>
              <a:rPr lang="en-GB" sz="1400" dirty="0" err="1">
                <a:solidFill>
                  <a:prstClr val="black"/>
                </a:solidFill>
              </a:rPr>
              <a:t>durgle-dobby-durgle</a:t>
            </a:r>
            <a:r>
              <a:rPr lang="en-GB" sz="1400" dirty="0">
                <a:solidFill>
                  <a:prstClr val="black"/>
                </a:solidFill>
              </a:rPr>
              <a:t> (tongue tied, tongue tied)</a:t>
            </a:r>
            <a:br>
              <a:rPr lang="en-GB" sz="1400" dirty="0">
                <a:solidFill>
                  <a:prstClr val="black"/>
                </a:solidFill>
              </a:rPr>
            </a:br>
            <a:r>
              <a:rPr lang="en-GB" sz="1400" dirty="0">
                <a:solidFill>
                  <a:prstClr val="black"/>
                </a:solidFill>
              </a:rPr>
              <a:t>Whenever you're around.</a:t>
            </a:r>
            <a:br>
              <a:rPr lang="en-GB" sz="1400" dirty="0">
                <a:solidFill>
                  <a:prstClr val="black"/>
                </a:solidFill>
              </a:rPr>
            </a:br>
            <a:br>
              <a:rPr lang="en-GB" sz="1400" dirty="0">
                <a:solidFill>
                  <a:prstClr val="black"/>
                </a:solidFill>
              </a:rPr>
            </a:br>
            <a:r>
              <a:rPr lang="en-GB" sz="1400" dirty="0">
                <a:solidFill>
                  <a:prstClr val="black"/>
                </a:solidFill>
              </a:rPr>
              <a:t>Oh, I'm begging on my knees</a:t>
            </a:r>
            <a:br>
              <a:rPr lang="en-GB" sz="1400" dirty="0">
                <a:solidFill>
                  <a:prstClr val="black"/>
                </a:solidFill>
              </a:rPr>
            </a:br>
            <a:r>
              <a:rPr lang="en-GB" sz="1400" dirty="0">
                <a:solidFill>
                  <a:prstClr val="black"/>
                </a:solidFill>
              </a:rPr>
              <a:t>Sweet, sweet darling listen please</a:t>
            </a:r>
            <a:br>
              <a:rPr lang="en-GB" sz="1400" dirty="0">
                <a:solidFill>
                  <a:prstClr val="black"/>
                </a:solidFill>
              </a:rPr>
            </a:br>
            <a:r>
              <a:rPr lang="en-GB" sz="1400" dirty="0">
                <a:solidFill>
                  <a:prstClr val="black"/>
                </a:solidFill>
              </a:rPr>
              <a:t>Understand me when I say:</a:t>
            </a:r>
            <a:br>
              <a:rPr lang="en-GB" sz="1400" dirty="0">
                <a:solidFill>
                  <a:prstClr val="black"/>
                </a:solidFill>
              </a:rPr>
            </a:br>
            <a:r>
              <a:rPr lang="en-GB" sz="1400" dirty="0">
                <a:solidFill>
                  <a:prstClr val="black"/>
                </a:solidFill>
              </a:rPr>
              <a:t>Be-</a:t>
            </a:r>
            <a:r>
              <a:rPr lang="en-GB" sz="1400" dirty="0" err="1">
                <a:solidFill>
                  <a:prstClr val="black"/>
                </a:solidFill>
              </a:rPr>
              <a:t>durble-diggle-doggle-diggle-doddle-diddle-day</a:t>
            </a:r>
            <a:br>
              <a:rPr lang="en-GB" sz="1400" dirty="0">
                <a:solidFill>
                  <a:prstClr val="black"/>
                </a:solidFill>
              </a:rPr>
            </a:br>
            <a:br>
              <a:rPr lang="en-GB" sz="1400" dirty="0">
                <a:solidFill>
                  <a:prstClr val="black"/>
                </a:solidFill>
              </a:rPr>
            </a:br>
            <a:r>
              <a:rPr lang="en-GB" sz="1400" dirty="0">
                <a:solidFill>
                  <a:prstClr val="black"/>
                </a:solidFill>
              </a:rPr>
              <a:t>I'm trying to say I'm tongue tied (tongue tied)</a:t>
            </a:r>
            <a:br>
              <a:rPr lang="en-GB" sz="1400" dirty="0">
                <a:solidFill>
                  <a:prstClr val="black"/>
                </a:solidFill>
              </a:rPr>
            </a:br>
            <a:r>
              <a:rPr lang="en-GB" sz="1400" dirty="0">
                <a:solidFill>
                  <a:prstClr val="black"/>
                </a:solidFill>
              </a:rPr>
              <a:t>Tongue tied. Whenever you are near me (baby)</a:t>
            </a:r>
            <a:br>
              <a:rPr lang="en-GB" sz="1400" dirty="0">
                <a:solidFill>
                  <a:prstClr val="black"/>
                </a:solidFill>
              </a:rPr>
            </a:br>
            <a:r>
              <a:rPr lang="en-GB" sz="1400" dirty="0" err="1">
                <a:solidFill>
                  <a:prstClr val="black"/>
                </a:solidFill>
              </a:rPr>
              <a:t>Nurmy</a:t>
            </a:r>
            <a:r>
              <a:rPr lang="en-GB" sz="1400" dirty="0">
                <a:solidFill>
                  <a:prstClr val="black"/>
                </a:solidFill>
              </a:rPr>
              <a:t>, </a:t>
            </a:r>
            <a:r>
              <a:rPr lang="en-GB" sz="1400" dirty="0" err="1">
                <a:solidFill>
                  <a:prstClr val="black"/>
                </a:solidFill>
              </a:rPr>
              <a:t>murmy</a:t>
            </a:r>
            <a:r>
              <a:rPr lang="en-GB" sz="1400" dirty="0">
                <a:solidFill>
                  <a:prstClr val="black"/>
                </a:solidFill>
              </a:rPr>
              <a:t> (</a:t>
            </a:r>
            <a:r>
              <a:rPr lang="en-GB" sz="1400" dirty="0" err="1">
                <a:solidFill>
                  <a:prstClr val="black"/>
                </a:solidFill>
              </a:rPr>
              <a:t>nurmy</a:t>
            </a:r>
            <a:r>
              <a:rPr lang="en-GB" sz="1400" dirty="0">
                <a:solidFill>
                  <a:prstClr val="black"/>
                </a:solidFill>
              </a:rPr>
              <a:t>, </a:t>
            </a:r>
            <a:r>
              <a:rPr lang="en-GB" sz="1400" dirty="0" err="1">
                <a:solidFill>
                  <a:prstClr val="black"/>
                </a:solidFill>
              </a:rPr>
              <a:t>murmy</a:t>
            </a:r>
            <a:r>
              <a:rPr lang="en-GB" sz="1400" dirty="0">
                <a:solidFill>
                  <a:prstClr val="black"/>
                </a:solidFill>
              </a:rPr>
              <a:t>)</a:t>
            </a:r>
            <a:br>
              <a:rPr lang="en-GB" sz="1400" dirty="0">
                <a:solidFill>
                  <a:prstClr val="black"/>
                </a:solidFill>
              </a:rPr>
            </a:br>
            <a:r>
              <a:rPr lang="en-GB" sz="1400" dirty="0" err="1">
                <a:solidFill>
                  <a:prstClr val="black"/>
                </a:solidFill>
              </a:rPr>
              <a:t>Murmy</a:t>
            </a:r>
            <a:r>
              <a:rPr lang="en-GB" sz="1400" dirty="0">
                <a:solidFill>
                  <a:prstClr val="black"/>
                </a:solidFill>
              </a:rPr>
              <a:t>, </a:t>
            </a:r>
            <a:r>
              <a:rPr lang="en-GB" sz="1400" dirty="0" err="1">
                <a:solidFill>
                  <a:prstClr val="black"/>
                </a:solidFill>
              </a:rPr>
              <a:t>nurmy</a:t>
            </a:r>
            <a:r>
              <a:rPr lang="en-GB" sz="1400" dirty="0">
                <a:solidFill>
                  <a:prstClr val="black"/>
                </a:solidFill>
              </a:rPr>
              <a:t> (</a:t>
            </a:r>
            <a:r>
              <a:rPr lang="en-GB" sz="1400" dirty="0" err="1">
                <a:solidFill>
                  <a:prstClr val="black"/>
                </a:solidFill>
              </a:rPr>
              <a:t>murmy</a:t>
            </a:r>
            <a:r>
              <a:rPr lang="en-GB" sz="1400" dirty="0">
                <a:solidFill>
                  <a:prstClr val="black"/>
                </a:solidFill>
              </a:rPr>
              <a:t>, </a:t>
            </a:r>
            <a:r>
              <a:rPr lang="en-GB" sz="1400" dirty="0" err="1">
                <a:solidFill>
                  <a:prstClr val="black"/>
                </a:solidFill>
              </a:rPr>
              <a:t>nurmy</a:t>
            </a:r>
            <a:r>
              <a:rPr lang="en-GB" sz="1400" dirty="0">
                <a:solidFill>
                  <a:prstClr val="black"/>
                </a:solidFill>
              </a:rPr>
              <a:t>)</a:t>
            </a:r>
            <a:br>
              <a:rPr lang="en-GB" dirty="0">
                <a:solidFill>
                  <a:prstClr val="black"/>
                </a:solidFill>
              </a:rPr>
            </a:br>
            <a:r>
              <a:rPr lang="en-GB" dirty="0">
                <a:solidFill>
                  <a:prstClr val="black"/>
                </a:solidFill>
              </a:rPr>
              <a:t>Whenever you're in town (in town)</a:t>
            </a:r>
            <a:br>
              <a:rPr lang="en-GB" dirty="0">
                <a:solidFill>
                  <a:prstClr val="black"/>
                </a:solidFill>
              </a:rPr>
            </a:br>
            <a:r>
              <a:rPr lang="en-GB" dirty="0">
                <a:solidFill>
                  <a:prstClr val="black"/>
                </a:solidFill>
              </a:rPr>
              <a:t>I feel so much like </a:t>
            </a:r>
            <a:r>
              <a:rPr lang="en-GB" dirty="0" err="1">
                <a:solidFill>
                  <a:prstClr val="black"/>
                </a:solidFill>
              </a:rPr>
              <a:t>cryin</a:t>
            </a:r>
            <a:r>
              <a:rPr lang="en-GB" dirty="0">
                <a:solidFill>
                  <a:prstClr val="black"/>
                </a:solidFill>
              </a:rPr>
              <a:t>', girl.</a:t>
            </a:r>
            <a:br>
              <a:rPr lang="en-GB" dirty="0">
                <a:solidFill>
                  <a:prstClr val="black"/>
                </a:solidFill>
              </a:rPr>
            </a:br>
            <a:br>
              <a:rPr lang="en-GB" dirty="0">
                <a:solidFill>
                  <a:prstClr val="black"/>
                </a:solidFill>
              </a:rPr>
            </a:br>
            <a:r>
              <a:rPr lang="en-GB" dirty="0">
                <a:solidFill>
                  <a:prstClr val="black"/>
                </a:solidFill>
              </a:rPr>
              <a:t>Yes, you make me </a:t>
            </a:r>
            <a:r>
              <a:rPr lang="en-GB" dirty="0" err="1">
                <a:solidFill>
                  <a:prstClr val="black"/>
                </a:solidFill>
              </a:rPr>
              <a:t>nungy-nangy</a:t>
            </a:r>
            <a:r>
              <a:rPr lang="en-GB" dirty="0">
                <a:solidFill>
                  <a:prstClr val="black"/>
                </a:solidFill>
              </a:rPr>
              <a:t> (</a:t>
            </a:r>
            <a:r>
              <a:rPr lang="en-GB" dirty="0" err="1">
                <a:solidFill>
                  <a:prstClr val="black"/>
                </a:solidFill>
              </a:rPr>
              <a:t>nangy-nungy</a:t>
            </a:r>
            <a:r>
              <a:rPr lang="en-GB" dirty="0">
                <a:solidFill>
                  <a:prstClr val="black"/>
                </a:solidFill>
              </a:rPr>
              <a:t>)</a:t>
            </a:r>
            <a:br>
              <a:rPr lang="en-GB" dirty="0">
                <a:solidFill>
                  <a:prstClr val="black"/>
                </a:solidFill>
              </a:rPr>
            </a:br>
            <a:r>
              <a:rPr lang="en-GB" dirty="0" err="1">
                <a:solidFill>
                  <a:prstClr val="black"/>
                </a:solidFill>
              </a:rPr>
              <a:t>Ningy-nungy</a:t>
            </a:r>
            <a:r>
              <a:rPr lang="en-GB" dirty="0">
                <a:solidFill>
                  <a:prstClr val="black"/>
                </a:solidFill>
              </a:rPr>
              <a:t>. Why can't I tell you clearly? (clearly)</a:t>
            </a:r>
            <a:br>
              <a:rPr lang="en-GB" dirty="0">
                <a:solidFill>
                  <a:prstClr val="black"/>
                </a:solidFill>
              </a:rPr>
            </a:br>
            <a:r>
              <a:rPr lang="en-GB" dirty="0">
                <a:solidFill>
                  <a:prstClr val="black"/>
                </a:solidFill>
              </a:rPr>
              <a:t>Be-dobby-</a:t>
            </a:r>
            <a:r>
              <a:rPr lang="en-GB" dirty="0" err="1">
                <a:solidFill>
                  <a:prstClr val="black"/>
                </a:solidFill>
              </a:rPr>
              <a:t>durgle</a:t>
            </a:r>
            <a:r>
              <a:rPr lang="en-GB" dirty="0">
                <a:solidFill>
                  <a:prstClr val="black"/>
                </a:solidFill>
              </a:rPr>
              <a:t> (dobby-</a:t>
            </a:r>
            <a:r>
              <a:rPr lang="en-GB" dirty="0" err="1">
                <a:solidFill>
                  <a:prstClr val="black"/>
                </a:solidFill>
              </a:rPr>
              <a:t>durgle</a:t>
            </a:r>
            <a:r>
              <a:rPr lang="en-GB" dirty="0">
                <a:solidFill>
                  <a:prstClr val="black"/>
                </a:solidFill>
              </a:rPr>
              <a:t>)</a:t>
            </a:r>
            <a:br>
              <a:rPr lang="en-GB" dirty="0">
                <a:solidFill>
                  <a:prstClr val="black"/>
                </a:solidFill>
              </a:rPr>
            </a:br>
            <a:r>
              <a:rPr lang="en-GB" dirty="0" err="1">
                <a:solidFill>
                  <a:prstClr val="black"/>
                </a:solidFill>
              </a:rPr>
              <a:t>Durgle</a:t>
            </a:r>
            <a:r>
              <a:rPr lang="en-GB" dirty="0">
                <a:solidFill>
                  <a:prstClr val="black"/>
                </a:solidFill>
              </a:rPr>
              <a:t>-dobby (</a:t>
            </a:r>
            <a:r>
              <a:rPr lang="en-GB" dirty="0" err="1">
                <a:solidFill>
                  <a:prstClr val="black"/>
                </a:solidFill>
              </a:rPr>
              <a:t>durgle</a:t>
            </a:r>
            <a:r>
              <a:rPr lang="en-GB" dirty="0">
                <a:solidFill>
                  <a:prstClr val="black"/>
                </a:solidFill>
              </a:rPr>
              <a:t>-dobby)</a:t>
            </a:r>
            <a:br>
              <a:rPr lang="en-GB" dirty="0">
                <a:solidFill>
                  <a:prstClr val="black"/>
                </a:solidFill>
              </a:rPr>
            </a:br>
            <a:r>
              <a:rPr lang="en-GB" dirty="0">
                <a:solidFill>
                  <a:prstClr val="black"/>
                </a:solidFill>
              </a:rPr>
              <a:t>Whenever you're around (around)</a:t>
            </a:r>
            <a:br>
              <a:rPr lang="en-GB" dirty="0">
                <a:solidFill>
                  <a:prstClr val="black"/>
                </a:solidFill>
              </a:rPr>
            </a:br>
            <a:r>
              <a:rPr lang="en-GB" dirty="0" err="1">
                <a:solidFill>
                  <a:prstClr val="black"/>
                </a:solidFill>
              </a:rPr>
              <a:t>Whever</a:t>
            </a:r>
            <a:r>
              <a:rPr lang="en-GB" dirty="0">
                <a:solidFill>
                  <a:prstClr val="black"/>
                </a:solidFill>
              </a:rPr>
              <a:t> you're around, girl</a:t>
            </a:r>
            <a:br>
              <a:rPr lang="en-GB" dirty="0">
                <a:solidFill>
                  <a:prstClr val="black"/>
                </a:solidFill>
              </a:rPr>
            </a:br>
            <a:br>
              <a:rPr lang="en-GB" dirty="0">
                <a:solidFill>
                  <a:prstClr val="black"/>
                </a:solidFill>
              </a:rPr>
            </a:br>
            <a:endParaRPr lang="en-GB" dirty="0">
              <a:solidFill>
                <a:prstClr val="black"/>
              </a:solidFill>
            </a:endParaRPr>
          </a:p>
        </p:txBody>
      </p:sp>
      <p:sp>
        <p:nvSpPr>
          <p:cNvPr id="3" name="TextBox 2"/>
          <p:cNvSpPr txBox="1"/>
          <p:nvPr/>
        </p:nvSpPr>
        <p:spPr>
          <a:xfrm>
            <a:off x="5663952" y="764705"/>
            <a:ext cx="3456384" cy="1200329"/>
          </a:xfrm>
          <a:prstGeom prst="rect">
            <a:avLst/>
          </a:prstGeom>
          <a:noFill/>
        </p:spPr>
        <p:txBody>
          <a:bodyPr wrap="square" rtlCol="0">
            <a:spAutoFit/>
          </a:bodyPr>
          <a:lstStyle/>
          <a:p>
            <a:pPr defTabSz="914400"/>
            <a:r>
              <a:rPr lang="en-GB" dirty="0">
                <a:solidFill>
                  <a:prstClr val="black"/>
                </a:solidFill>
              </a:rPr>
              <a:t>A, saw, got, whenever, funny, first, quiver, digestive, knees, you, you, when, baby, started, first</a:t>
            </a:r>
          </a:p>
          <a:p>
            <a:pPr defTabSz="914400"/>
            <a:endParaRPr lang="en-GB" dirty="0">
              <a:solidFill>
                <a:prstClr val="black"/>
              </a:solidFill>
            </a:endParaRPr>
          </a:p>
        </p:txBody>
      </p:sp>
    </p:spTree>
    <p:extLst>
      <p:ext uri="{BB962C8B-B14F-4D97-AF65-F5344CB8AC3E}">
        <p14:creationId xmlns:p14="http://schemas.microsoft.com/office/powerpoint/2010/main" val="11582722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17694"/>
            <a:ext cx="6912768" cy="6740307"/>
          </a:xfrm>
          <a:prstGeom prst="rect">
            <a:avLst/>
          </a:prstGeom>
          <a:solidFill>
            <a:schemeClr val="bg1"/>
          </a:solidFill>
        </p:spPr>
        <p:txBody>
          <a:bodyPr wrap="square">
            <a:spAutoFit/>
          </a:bodyPr>
          <a:lstStyle/>
          <a:p>
            <a:pPr defTabSz="914400"/>
            <a:r>
              <a:rPr lang="en-GB" dirty="0">
                <a:solidFill>
                  <a:prstClr val="black"/>
                </a:solidFill>
              </a:rPr>
              <a:t>Restless hearts, it has been along time,</a:t>
            </a:r>
            <a:br>
              <a:rPr lang="en-GB" dirty="0">
                <a:solidFill>
                  <a:prstClr val="black"/>
                </a:solidFill>
              </a:rPr>
            </a:br>
            <a:r>
              <a:rPr lang="en-GB" dirty="0">
                <a:solidFill>
                  <a:prstClr val="black"/>
                </a:solidFill>
              </a:rPr>
              <a:t>Out here on the journey, for a glimpse of paradise,</a:t>
            </a:r>
            <a:br>
              <a:rPr lang="en-GB" dirty="0">
                <a:solidFill>
                  <a:prstClr val="black"/>
                </a:solidFill>
              </a:rPr>
            </a:br>
            <a:r>
              <a:rPr lang="en-GB" dirty="0">
                <a:solidFill>
                  <a:prstClr val="black"/>
                </a:solidFill>
              </a:rPr>
              <a:t>It's getting hard to find a place to go,</a:t>
            </a:r>
            <a:br>
              <a:rPr lang="en-GB" dirty="0">
                <a:solidFill>
                  <a:prstClr val="black"/>
                </a:solidFill>
              </a:rPr>
            </a:br>
            <a:r>
              <a:rPr lang="en-GB" dirty="0">
                <a:solidFill>
                  <a:prstClr val="black"/>
                </a:solidFill>
              </a:rPr>
              <a:t>Where peaceful water flow;</a:t>
            </a:r>
          </a:p>
          <a:p>
            <a:pPr defTabSz="914400"/>
            <a:r>
              <a:rPr lang="en-GB" dirty="0">
                <a:solidFill>
                  <a:prstClr val="black"/>
                </a:solidFill>
              </a:rPr>
              <a:t>I took a walk past the old Saxon well,</a:t>
            </a:r>
            <a:br>
              <a:rPr lang="en-GB" dirty="0">
                <a:solidFill>
                  <a:prstClr val="black"/>
                </a:solidFill>
              </a:rPr>
            </a:br>
            <a:r>
              <a:rPr lang="en-GB" dirty="0">
                <a:solidFill>
                  <a:prstClr val="black"/>
                </a:solidFill>
              </a:rPr>
              <a:t>Down by the cathedral I heard the chapel bell,</a:t>
            </a:r>
            <a:br>
              <a:rPr lang="en-GB" dirty="0">
                <a:solidFill>
                  <a:prstClr val="black"/>
                </a:solidFill>
              </a:rPr>
            </a:br>
            <a:r>
              <a:rPr lang="en-GB" dirty="0">
                <a:solidFill>
                  <a:prstClr val="black"/>
                </a:solidFill>
              </a:rPr>
              <a:t>And joined the people singing for a way to go,</a:t>
            </a:r>
            <a:br>
              <a:rPr lang="en-GB" dirty="0">
                <a:solidFill>
                  <a:prstClr val="black"/>
                </a:solidFill>
              </a:rPr>
            </a:br>
            <a:r>
              <a:rPr lang="en-GB" dirty="0">
                <a:solidFill>
                  <a:prstClr val="black"/>
                </a:solidFill>
              </a:rPr>
              <a:t>Where peaceful waters flow;</a:t>
            </a:r>
          </a:p>
          <a:p>
            <a:pPr defTabSz="914400"/>
            <a:r>
              <a:rPr lang="en-GB" dirty="0">
                <a:solidFill>
                  <a:prstClr val="black"/>
                </a:solidFill>
              </a:rPr>
              <a:t>And if you don't know by now, you never will,</a:t>
            </a:r>
            <a:br>
              <a:rPr lang="en-GB" dirty="0">
                <a:solidFill>
                  <a:prstClr val="black"/>
                </a:solidFill>
              </a:rPr>
            </a:br>
            <a:r>
              <a:rPr lang="en-GB" dirty="0">
                <a:solidFill>
                  <a:prstClr val="black"/>
                </a:solidFill>
              </a:rPr>
              <a:t>Only love can find the door,</a:t>
            </a:r>
            <a:br>
              <a:rPr lang="en-GB" dirty="0">
                <a:solidFill>
                  <a:prstClr val="black"/>
                </a:solidFill>
              </a:rPr>
            </a:br>
            <a:r>
              <a:rPr lang="en-GB" dirty="0">
                <a:solidFill>
                  <a:prstClr val="black"/>
                </a:solidFill>
              </a:rPr>
              <a:t>If you could see it now, it's in your hand,</a:t>
            </a:r>
            <a:br>
              <a:rPr lang="en-GB" dirty="0">
                <a:solidFill>
                  <a:prstClr val="black"/>
                </a:solidFill>
              </a:rPr>
            </a:br>
            <a:r>
              <a:rPr lang="en-GB" dirty="0">
                <a:solidFill>
                  <a:prstClr val="black"/>
                </a:solidFill>
              </a:rPr>
              <a:t>Only love can reach the shore to heaven,</a:t>
            </a:r>
          </a:p>
          <a:p>
            <a:pPr defTabSz="914400"/>
            <a:r>
              <a:rPr lang="en-GB" dirty="0">
                <a:solidFill>
                  <a:prstClr val="black"/>
                </a:solidFill>
              </a:rPr>
              <a:t>Always, she is standing by my side,</a:t>
            </a:r>
            <a:br>
              <a:rPr lang="en-GB" dirty="0">
                <a:solidFill>
                  <a:prstClr val="black"/>
                </a:solidFill>
              </a:rPr>
            </a:br>
            <a:r>
              <a:rPr lang="en-GB" dirty="0">
                <a:solidFill>
                  <a:prstClr val="black"/>
                </a:solidFill>
              </a:rPr>
              <a:t>She's my inspiration, and she's my battle cry,</a:t>
            </a:r>
            <a:br>
              <a:rPr lang="en-GB" dirty="0">
                <a:solidFill>
                  <a:prstClr val="black"/>
                </a:solidFill>
              </a:rPr>
            </a:br>
            <a:r>
              <a:rPr lang="en-GB" dirty="0">
                <a:solidFill>
                  <a:prstClr val="black"/>
                </a:solidFill>
              </a:rPr>
              <a:t>And in her arms is the only place I know,</a:t>
            </a:r>
            <a:br>
              <a:rPr lang="en-GB" dirty="0">
                <a:solidFill>
                  <a:prstClr val="black"/>
                </a:solidFill>
              </a:rPr>
            </a:br>
            <a:r>
              <a:rPr lang="en-GB" dirty="0">
                <a:solidFill>
                  <a:prstClr val="black"/>
                </a:solidFill>
              </a:rPr>
              <a:t>Where peaceful waters flow;</a:t>
            </a:r>
          </a:p>
          <a:p>
            <a:pPr defTabSz="914400"/>
            <a:r>
              <a:rPr lang="en-GB" dirty="0">
                <a:solidFill>
                  <a:prstClr val="black"/>
                </a:solidFill>
              </a:rPr>
              <a:t>And if you don't know by now, you never will,</a:t>
            </a:r>
            <a:br>
              <a:rPr lang="en-GB" dirty="0">
                <a:solidFill>
                  <a:prstClr val="black"/>
                </a:solidFill>
              </a:rPr>
            </a:br>
            <a:r>
              <a:rPr lang="en-GB" dirty="0">
                <a:solidFill>
                  <a:prstClr val="black"/>
                </a:solidFill>
              </a:rPr>
              <a:t>Only love can find the door,</a:t>
            </a:r>
            <a:br>
              <a:rPr lang="en-GB" dirty="0">
                <a:solidFill>
                  <a:prstClr val="black"/>
                </a:solidFill>
              </a:rPr>
            </a:br>
            <a:r>
              <a:rPr lang="en-GB" dirty="0">
                <a:solidFill>
                  <a:prstClr val="black"/>
                </a:solidFill>
              </a:rPr>
              <a:t>If you could see it now it's in your hand,</a:t>
            </a:r>
            <a:br>
              <a:rPr lang="en-GB" dirty="0">
                <a:solidFill>
                  <a:prstClr val="black"/>
                </a:solidFill>
              </a:rPr>
            </a:br>
            <a:r>
              <a:rPr lang="en-GB" dirty="0">
                <a:solidFill>
                  <a:prstClr val="black"/>
                </a:solidFill>
              </a:rPr>
              <a:t>Only love can reach the shore, forevermore,</a:t>
            </a:r>
            <a:br>
              <a:rPr lang="en-GB" dirty="0">
                <a:solidFill>
                  <a:prstClr val="black"/>
                </a:solidFill>
              </a:rPr>
            </a:br>
            <a:r>
              <a:rPr lang="en-GB" dirty="0">
                <a:solidFill>
                  <a:prstClr val="black"/>
                </a:solidFill>
              </a:rPr>
              <a:t>Where peaceful waters flow</a:t>
            </a:r>
          </a:p>
          <a:p>
            <a:pPr defTabSz="914400"/>
            <a:br>
              <a:rPr lang="en-GB" dirty="0">
                <a:solidFill>
                  <a:prstClr val="black"/>
                </a:solidFill>
              </a:rPr>
            </a:br>
            <a:br>
              <a:rPr lang="en-GB" dirty="0">
                <a:solidFill>
                  <a:prstClr val="black"/>
                </a:solidFill>
              </a:rPr>
            </a:br>
            <a:endParaRPr lang="en-GB" dirty="0">
              <a:solidFill>
                <a:prstClr val="black"/>
              </a:solidFill>
            </a:endParaRPr>
          </a:p>
        </p:txBody>
      </p:sp>
      <p:sp>
        <p:nvSpPr>
          <p:cNvPr id="3" name="TextBox 2"/>
          <p:cNvSpPr txBox="1"/>
          <p:nvPr/>
        </p:nvSpPr>
        <p:spPr>
          <a:xfrm>
            <a:off x="5663952" y="764704"/>
            <a:ext cx="2952328" cy="923330"/>
          </a:xfrm>
          <a:prstGeom prst="rect">
            <a:avLst/>
          </a:prstGeom>
          <a:noFill/>
        </p:spPr>
        <p:txBody>
          <a:bodyPr wrap="square" rtlCol="0">
            <a:spAutoFit/>
          </a:bodyPr>
          <a:lstStyle/>
          <a:p>
            <a:pPr defTabSz="914400"/>
            <a:r>
              <a:rPr lang="en-GB" dirty="0">
                <a:solidFill>
                  <a:prstClr val="black"/>
                </a:solidFill>
              </a:rPr>
              <a:t>Hard, it, getting,  its, to, here, of,   flow, journey, will, has, restless, took, the, time</a:t>
            </a:r>
          </a:p>
        </p:txBody>
      </p:sp>
    </p:spTree>
    <p:extLst>
      <p:ext uri="{BB962C8B-B14F-4D97-AF65-F5344CB8AC3E}">
        <p14:creationId xmlns:p14="http://schemas.microsoft.com/office/powerpoint/2010/main" val="146169185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603718" y="719666"/>
          <a:ext cx="9945858" cy="5402016"/>
        </p:xfrm>
        <a:graphic>
          <a:graphicData uri="http://schemas.openxmlformats.org/drawingml/2006/table">
            <a:tbl>
              <a:tblPr firstRow="1" bandRow="1">
                <a:tableStyleId>{5C22544A-7EE6-4342-B048-85BDC9FD1C3A}</a:tableStyleId>
              </a:tblPr>
              <a:tblGrid>
                <a:gridCol w="2007466">
                  <a:extLst>
                    <a:ext uri="{9D8B030D-6E8A-4147-A177-3AD203B41FA5}">
                      <a16:colId xmlns:a16="http://schemas.microsoft.com/office/drawing/2014/main" val="20000"/>
                    </a:ext>
                  </a:extLst>
                </a:gridCol>
                <a:gridCol w="4623106">
                  <a:extLst>
                    <a:ext uri="{9D8B030D-6E8A-4147-A177-3AD203B41FA5}">
                      <a16:colId xmlns:a16="http://schemas.microsoft.com/office/drawing/2014/main" val="20001"/>
                    </a:ext>
                  </a:extLst>
                </a:gridCol>
                <a:gridCol w="3315286">
                  <a:extLst>
                    <a:ext uri="{9D8B030D-6E8A-4147-A177-3AD203B41FA5}">
                      <a16:colId xmlns:a16="http://schemas.microsoft.com/office/drawing/2014/main" val="20002"/>
                    </a:ext>
                  </a:extLst>
                </a:gridCol>
              </a:tblGrid>
              <a:tr h="1355296">
                <a:tc>
                  <a:txBody>
                    <a:bodyPr/>
                    <a:lstStyle/>
                    <a:p>
                      <a:pPr algn="ctr"/>
                      <a:r>
                        <a:rPr lang="en-GB" sz="3200" b="1" dirty="0"/>
                        <a:t>FAMILY</a:t>
                      </a:r>
                      <a:r>
                        <a:rPr lang="en-GB" sz="3200" b="1" baseline="0" dirty="0"/>
                        <a:t> MEMBER</a:t>
                      </a:r>
                      <a:endParaRPr lang="en-GB" sz="3200" b="1" dirty="0"/>
                    </a:p>
                  </a:txBody>
                  <a:tcPr/>
                </a:tc>
                <a:tc>
                  <a:txBody>
                    <a:bodyPr/>
                    <a:lstStyle/>
                    <a:p>
                      <a:pPr algn="ctr"/>
                      <a:r>
                        <a:rPr lang="en-GB" sz="3200" b="1" dirty="0"/>
                        <a:t>WHY S/HE</a:t>
                      </a:r>
                      <a:r>
                        <a:rPr lang="en-GB" sz="3200" b="1" baseline="0" dirty="0"/>
                        <a:t> IS IMPORTANT TO ME</a:t>
                      </a:r>
                      <a:endParaRPr lang="en-GB" sz="3200" b="1" dirty="0"/>
                    </a:p>
                  </a:txBody>
                  <a:tcPr/>
                </a:tc>
                <a:tc>
                  <a:txBody>
                    <a:bodyPr/>
                    <a:lstStyle/>
                    <a:p>
                      <a:pPr algn="ctr"/>
                      <a:r>
                        <a:rPr lang="en-GB" sz="3200" b="1" dirty="0"/>
                        <a:t>PRACTICAL CONTRUBITIONS TO FAMILY</a:t>
                      </a:r>
                      <a:r>
                        <a:rPr lang="en-GB" sz="3200" b="1" baseline="0" dirty="0"/>
                        <a:t> LIFE</a:t>
                      </a:r>
                      <a:endParaRPr lang="en-GB" sz="3200" b="1" dirty="0"/>
                    </a:p>
                  </a:txBody>
                  <a:tcPr/>
                </a:tc>
                <a:extLst>
                  <a:ext uri="{0D108BD9-81ED-4DB2-BD59-A6C34878D82A}">
                    <a16:rowId xmlns:a16="http://schemas.microsoft.com/office/drawing/2014/main" val="10000"/>
                  </a:ext>
                </a:extLst>
              </a:tr>
              <a:tr h="549648">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549648">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549648">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3"/>
                  </a:ext>
                </a:extLst>
              </a:tr>
              <a:tr h="549648">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4"/>
                  </a:ext>
                </a:extLst>
              </a:tr>
              <a:tr h="549648">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5"/>
                  </a:ext>
                </a:extLst>
              </a:tr>
              <a:tr h="549648">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6"/>
                  </a:ext>
                </a:extLst>
              </a:tr>
              <a:tr h="549648">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324696855"/>
      </p:ext>
    </p:extLst>
  </p:cSld>
  <p:clrMapOvr>
    <a:masterClrMapping/>
  </p:clrMapOvr>
  <p:transition spd="slow">
    <p:wheel spokes="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3512" y="1"/>
            <a:ext cx="8712968" cy="646331"/>
          </a:xfrm>
          <a:prstGeom prst="rect">
            <a:avLst/>
          </a:prstGeom>
          <a:solidFill>
            <a:schemeClr val="bg1"/>
          </a:solidFill>
        </p:spPr>
        <p:txBody>
          <a:bodyPr wrap="square" rtlCol="0">
            <a:spAutoFit/>
          </a:bodyPr>
          <a:lstStyle/>
          <a:p>
            <a:pPr defTabSz="914400"/>
            <a:r>
              <a:rPr lang="en-GB" dirty="0">
                <a:solidFill>
                  <a:prstClr val="black"/>
                </a:solidFill>
              </a:rPr>
              <a:t>Love, heart, in, you, you, you, you’re, when, helping, mountain, is, when, questions, my , broken</a:t>
            </a:r>
          </a:p>
        </p:txBody>
      </p:sp>
      <p:sp>
        <p:nvSpPr>
          <p:cNvPr id="3" name="TextBox 2"/>
          <p:cNvSpPr txBox="1"/>
          <p:nvPr/>
        </p:nvSpPr>
        <p:spPr>
          <a:xfrm>
            <a:off x="1524000" y="585554"/>
            <a:ext cx="9144000" cy="646331"/>
          </a:xfrm>
          <a:prstGeom prst="rect">
            <a:avLst/>
          </a:prstGeom>
          <a:solidFill>
            <a:schemeClr val="bg1"/>
          </a:solidFill>
        </p:spPr>
        <p:txBody>
          <a:bodyPr wrap="square" rtlCol="0">
            <a:spAutoFit/>
          </a:bodyPr>
          <a:lstStyle/>
          <a:p>
            <a:pPr defTabSz="914400"/>
            <a:r>
              <a:rPr lang="en-GB" dirty="0">
                <a:solidFill>
                  <a:prstClr val="black"/>
                </a:solidFill>
              </a:rPr>
              <a:t>A, saw, got, whenever, funny, first, quiver, digestive, knees, you, you, when, baby, started, first</a:t>
            </a:r>
          </a:p>
          <a:p>
            <a:pPr defTabSz="914400"/>
            <a:endParaRPr lang="en-GB" dirty="0">
              <a:solidFill>
                <a:prstClr val="black"/>
              </a:solidFill>
            </a:endParaRPr>
          </a:p>
        </p:txBody>
      </p:sp>
      <p:sp>
        <p:nvSpPr>
          <p:cNvPr id="4" name="Rectangle 3"/>
          <p:cNvSpPr/>
          <p:nvPr/>
        </p:nvSpPr>
        <p:spPr>
          <a:xfrm>
            <a:off x="1524000" y="1187291"/>
            <a:ext cx="9144000" cy="369332"/>
          </a:xfrm>
          <a:prstGeom prst="rect">
            <a:avLst/>
          </a:prstGeom>
          <a:solidFill>
            <a:schemeClr val="bg1"/>
          </a:solidFill>
        </p:spPr>
        <p:txBody>
          <a:bodyPr wrap="square">
            <a:spAutoFit/>
          </a:bodyPr>
          <a:lstStyle/>
          <a:p>
            <a:pPr defTabSz="914400"/>
            <a:r>
              <a:rPr lang="en-GB" dirty="0">
                <a:solidFill>
                  <a:prstClr val="black"/>
                </a:solidFill>
              </a:rPr>
              <a:t>Hard, it, getting,  its, to, here, of,   flow, journey, will, has, restless, took, the, time</a:t>
            </a:r>
          </a:p>
        </p:txBody>
      </p:sp>
    </p:spTree>
    <p:extLst>
      <p:ext uri="{BB962C8B-B14F-4D97-AF65-F5344CB8AC3E}">
        <p14:creationId xmlns:p14="http://schemas.microsoft.com/office/powerpoint/2010/main" val="25952020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5521" y="836712"/>
            <a:ext cx="8481809" cy="1754326"/>
          </a:xfrm>
          <a:prstGeom prst="rect">
            <a:avLst/>
          </a:prstGeom>
          <a:noFill/>
        </p:spPr>
        <p:txBody>
          <a:bodyPr wrap="none" lIns="91440" tIns="45720" rIns="91440" bIns="45720">
            <a:spAutoFit/>
          </a:bodyPr>
          <a:lstStyle/>
          <a:p>
            <a:pPr algn="ctr" defTabSz="914400"/>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20, 3, 19, 85, 21, 9, 16, 30, 12</a:t>
            </a:r>
          </a:p>
          <a:p>
            <a:pPr algn="ctr" defTabSz="914400"/>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72, 4, 1, 32, 42, 7 </a:t>
            </a:r>
          </a:p>
        </p:txBody>
      </p:sp>
    </p:spTree>
    <p:extLst>
      <p:ext uri="{BB962C8B-B14F-4D97-AF65-F5344CB8AC3E}">
        <p14:creationId xmlns:p14="http://schemas.microsoft.com/office/powerpoint/2010/main" val="25433417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neighbour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7050" y="1773239"/>
            <a:ext cx="2520950" cy="23002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6877050" cy="687705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f35b5fb6-c924-49a1-989b-cb36b79fe039_large-prof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1050" y="-171450"/>
            <a:ext cx="2266950" cy="226695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friendship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2314" y="3933826"/>
            <a:ext cx="2325687" cy="2924175"/>
          </a:xfrm>
          <a:prstGeom prst="rect">
            <a:avLst/>
          </a:prstGeom>
          <a:noFill/>
          <a:extLst>
            <a:ext uri="{909E8E84-426E-40DD-AFC4-6F175D3DCCD1}">
              <a14:hiddenFill xmlns:a14="http://schemas.microsoft.com/office/drawing/2010/main">
                <a:solidFill>
                  <a:srgbClr val="FFFFFF"/>
                </a:solidFill>
              </a14:hiddenFill>
            </a:ext>
          </a:extLst>
        </p:spPr>
      </p:pic>
      <p:sp>
        <p:nvSpPr>
          <p:cNvPr id="2057" name="Text Box 9"/>
          <p:cNvSpPr txBox="1">
            <a:spLocks noChangeArrowheads="1"/>
          </p:cNvSpPr>
          <p:nvPr/>
        </p:nvSpPr>
        <p:spPr bwMode="auto">
          <a:xfrm>
            <a:off x="2135188" y="3854451"/>
            <a:ext cx="4824412"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buFontTx/>
              <a:buChar char="•"/>
            </a:pPr>
            <a:r>
              <a:rPr lang="en-GB" altLang="en-US" sz="2000" b="1">
                <a:solidFill>
                  <a:srgbClr val="FFFFFF"/>
                </a:solidFill>
              </a:rPr>
              <a:t>Why should we try to help each other?</a:t>
            </a:r>
          </a:p>
          <a:p>
            <a:pPr defTabSz="914400" fontAlgn="base">
              <a:spcBef>
                <a:spcPct val="50000"/>
              </a:spcBef>
              <a:spcAft>
                <a:spcPct val="0"/>
              </a:spcAft>
              <a:buFontTx/>
              <a:buChar char="•"/>
            </a:pPr>
            <a:r>
              <a:rPr lang="en-GB" altLang="en-US" sz="2000" b="1">
                <a:solidFill>
                  <a:srgbClr val="FFFFFF"/>
                </a:solidFill>
              </a:rPr>
              <a:t>Is it really possible to show love to all other people?</a:t>
            </a:r>
          </a:p>
          <a:p>
            <a:pPr defTabSz="914400" fontAlgn="base">
              <a:spcBef>
                <a:spcPct val="50000"/>
              </a:spcBef>
              <a:spcAft>
                <a:spcPct val="0"/>
              </a:spcAft>
              <a:buFontTx/>
              <a:buChar char="•"/>
            </a:pPr>
            <a:r>
              <a:rPr lang="en-GB" altLang="en-US" sz="2000" b="1">
                <a:solidFill>
                  <a:srgbClr val="FFFFFF"/>
                </a:solidFill>
              </a:rPr>
              <a:t>Is it so bad that there are people you dislike?</a:t>
            </a:r>
          </a:p>
          <a:p>
            <a:pPr defTabSz="914400" fontAlgn="base">
              <a:spcBef>
                <a:spcPct val="50000"/>
              </a:spcBef>
              <a:spcAft>
                <a:spcPct val="0"/>
              </a:spcAft>
              <a:buFontTx/>
              <a:buChar char="•"/>
            </a:pPr>
            <a:r>
              <a:rPr lang="en-GB" altLang="en-US" sz="2000" b="1">
                <a:solidFill>
                  <a:srgbClr val="FFFFFF"/>
                </a:solidFill>
              </a:rPr>
              <a:t>Can a person get through life without having help from others?</a:t>
            </a:r>
            <a:endParaRPr lang="en-US" altLang="en-US" sz="2000" b="1">
              <a:solidFill>
                <a:srgbClr val="FFFFFF"/>
              </a:solidFill>
            </a:endParaRPr>
          </a:p>
        </p:txBody>
      </p:sp>
    </p:spTree>
    <p:extLst>
      <p:ext uri="{BB962C8B-B14F-4D97-AF65-F5344CB8AC3E}">
        <p14:creationId xmlns:p14="http://schemas.microsoft.com/office/powerpoint/2010/main" val="365352668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76598" y="4228134"/>
            <a:ext cx="5478761" cy="923330"/>
          </a:xfrm>
          <a:prstGeom prst="rect">
            <a:avLst/>
          </a:prstGeom>
        </p:spPr>
        <p:txBody>
          <a:bodyPr wrap="square">
            <a:spAutoFit/>
          </a:bodyPr>
          <a:lstStyle/>
          <a:p>
            <a:pPr defTabSz="914400"/>
            <a:r>
              <a:rPr lang="en-GB" dirty="0">
                <a:solidFill>
                  <a:prstClr val="black"/>
                </a:solidFill>
                <a:hlinkClick r:id="rId2"/>
              </a:rPr>
              <a:t>https://www.youtube.com/watch?v=OIVB3DdRgqU</a:t>
            </a:r>
            <a:endParaRPr lang="en-GB" dirty="0">
              <a:solidFill>
                <a:prstClr val="black"/>
              </a:solidFill>
            </a:endParaRPr>
          </a:p>
          <a:p>
            <a:pPr defTabSz="914400"/>
            <a:endParaRPr lang="en-GB" dirty="0">
              <a:solidFill>
                <a:prstClr val="black"/>
              </a:solidFill>
            </a:endParaRPr>
          </a:p>
        </p:txBody>
      </p:sp>
      <p:sp>
        <p:nvSpPr>
          <p:cNvPr id="2" name="Rectangle 1"/>
          <p:cNvSpPr/>
          <p:nvPr/>
        </p:nvSpPr>
        <p:spPr>
          <a:xfrm>
            <a:off x="2776598" y="4828299"/>
            <a:ext cx="5657318" cy="646331"/>
          </a:xfrm>
          <a:prstGeom prst="rect">
            <a:avLst/>
          </a:prstGeom>
        </p:spPr>
        <p:txBody>
          <a:bodyPr wrap="none">
            <a:spAutoFit/>
          </a:bodyPr>
          <a:lstStyle/>
          <a:p>
            <a:r>
              <a:rPr lang="en-GB" dirty="0">
                <a:hlinkClick r:id="rId2"/>
              </a:rPr>
              <a:t>https://www.youtube.com/watch?v=OIVB3DdRgqU</a:t>
            </a:r>
            <a:endParaRPr lang="en-GB" dirty="0"/>
          </a:p>
          <a:p>
            <a:endParaRPr lang="en-GB" dirty="0"/>
          </a:p>
        </p:txBody>
      </p:sp>
    </p:spTree>
    <p:extLst>
      <p:ext uri="{BB962C8B-B14F-4D97-AF65-F5344CB8AC3E}">
        <p14:creationId xmlns:p14="http://schemas.microsoft.com/office/powerpoint/2010/main" val="17314471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36758" y="1052736"/>
            <a:ext cx="4682116" cy="3046988"/>
          </a:xfrm>
          <a:prstGeom prst="rect">
            <a:avLst/>
          </a:prstGeom>
          <a:noFill/>
        </p:spPr>
        <p:txBody>
          <a:bodyPr wrap="none" lIns="91440" tIns="45720" rIns="91440" bIns="45720">
            <a:spAutoFit/>
          </a:bodyPr>
          <a:lstStyle/>
          <a:p>
            <a:pPr algn="ctr" defTabSz="914400"/>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LOVE IS</a:t>
            </a:r>
          </a:p>
          <a:p>
            <a:pPr algn="ctr" defTabSz="914400"/>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REAL</a:t>
            </a:r>
          </a:p>
        </p:txBody>
      </p:sp>
      <p:sp>
        <p:nvSpPr>
          <p:cNvPr id="5" name="Rectangle 4"/>
          <p:cNvSpPr/>
          <p:nvPr/>
        </p:nvSpPr>
        <p:spPr>
          <a:xfrm>
            <a:off x="7032104" y="1052736"/>
            <a:ext cx="1937326" cy="1569660"/>
          </a:xfrm>
          <a:prstGeom prst="rect">
            <a:avLst/>
          </a:prstGeom>
          <a:noFill/>
        </p:spPr>
        <p:txBody>
          <a:bodyPr wrap="none" lIns="91440" tIns="45720" rIns="91440" bIns="45720">
            <a:spAutoFit/>
          </a:bodyPr>
          <a:lstStyle/>
          <a:p>
            <a:pPr algn="ctr" defTabSz="914400"/>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N’T</a:t>
            </a:r>
          </a:p>
        </p:txBody>
      </p:sp>
    </p:spTree>
    <p:extLst>
      <p:ext uri="{BB962C8B-B14F-4D97-AF65-F5344CB8AC3E}">
        <p14:creationId xmlns:p14="http://schemas.microsoft.com/office/powerpoint/2010/main" val="2603007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91544" y="620688"/>
            <a:ext cx="8064896" cy="1754326"/>
          </a:xfrm>
          <a:prstGeom prst="rect">
            <a:avLst/>
          </a:prstGeom>
          <a:solidFill>
            <a:schemeClr val="bg1"/>
          </a:solidFill>
        </p:spPr>
        <p:txBody>
          <a:bodyPr wrap="square" rtlCol="0">
            <a:spAutoFit/>
          </a:bodyPr>
          <a:lstStyle/>
          <a:p>
            <a:pPr defTabSz="914400"/>
            <a:r>
              <a:rPr lang="en-GB" sz="3600" dirty="0">
                <a:solidFill>
                  <a:prstClr val="black"/>
                </a:solidFill>
              </a:rPr>
              <a:t>Love isn’t a real thing – it is just a word we use to describe certain urges or actions. Love as concept therefore doesn’t exist.</a:t>
            </a:r>
          </a:p>
        </p:txBody>
      </p:sp>
      <p:pic>
        <p:nvPicPr>
          <p:cNvPr id="3" name="Picture 2" descr="survival-425.jpg"/>
          <p:cNvPicPr>
            <a:picLocks noChangeAspect="1"/>
          </p:cNvPicPr>
          <p:nvPr/>
        </p:nvPicPr>
        <p:blipFill>
          <a:blip r:embed="rId2" cstate="print"/>
          <a:stretch>
            <a:fillRect/>
          </a:stretch>
        </p:blipFill>
        <p:spPr>
          <a:xfrm>
            <a:off x="4079776" y="2276873"/>
            <a:ext cx="3848100" cy="4048125"/>
          </a:xfrm>
          <a:prstGeom prst="rect">
            <a:avLst/>
          </a:prstGeom>
        </p:spPr>
      </p:pic>
      <p:pic>
        <p:nvPicPr>
          <p:cNvPr id="4" name="Picture 3" descr="BABY_2692069b.jpg"/>
          <p:cNvPicPr>
            <a:picLocks noChangeAspect="1"/>
          </p:cNvPicPr>
          <p:nvPr/>
        </p:nvPicPr>
        <p:blipFill>
          <a:blip r:embed="rId3" cstate="print"/>
          <a:stretch>
            <a:fillRect/>
          </a:stretch>
        </p:blipFill>
        <p:spPr>
          <a:xfrm>
            <a:off x="1127449" y="2564904"/>
            <a:ext cx="4167723" cy="2601466"/>
          </a:xfrm>
          <a:prstGeom prst="rect">
            <a:avLst/>
          </a:prstGeom>
        </p:spPr>
      </p:pic>
      <p:pic>
        <p:nvPicPr>
          <p:cNvPr id="5" name="Picture 4" descr="3938159337_7c72d6044c.jpg"/>
          <p:cNvPicPr>
            <a:picLocks noChangeAspect="1"/>
          </p:cNvPicPr>
          <p:nvPr/>
        </p:nvPicPr>
        <p:blipFill>
          <a:blip r:embed="rId4" cstate="print"/>
          <a:stretch>
            <a:fillRect/>
          </a:stretch>
        </p:blipFill>
        <p:spPr>
          <a:xfrm>
            <a:off x="6816080" y="2564904"/>
            <a:ext cx="3892324" cy="2592288"/>
          </a:xfrm>
          <a:prstGeom prst="rect">
            <a:avLst/>
          </a:prstGeom>
        </p:spPr>
      </p:pic>
    </p:spTree>
    <p:extLst>
      <p:ext uri="{BB962C8B-B14F-4D97-AF65-F5344CB8AC3E}">
        <p14:creationId xmlns:p14="http://schemas.microsoft.com/office/powerpoint/2010/main" val="365627310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anim calcmode="lin" valueType="num">
                                      <p:cBhvr>
                                        <p:cTn id="12" dur="2000" fill="hold"/>
                                        <p:tgtEl>
                                          <p:spTgt spid="3"/>
                                        </p:tgtEl>
                                        <p:attrNameLst>
                                          <p:attrName>style.rotation</p:attrName>
                                        </p:attrNameLst>
                                      </p:cBhvr>
                                      <p:tavLst>
                                        <p:tav tm="0">
                                          <p:val>
                                            <p:fltVal val="720"/>
                                          </p:val>
                                        </p:tav>
                                        <p:tav tm="100000">
                                          <p:val>
                                            <p:fltVal val="0"/>
                                          </p:val>
                                        </p:tav>
                                      </p:tavLst>
                                    </p:anim>
                                    <p:anim calcmode="lin" valueType="num">
                                      <p:cBhvr>
                                        <p:cTn id="13" dur="2000" fill="hold"/>
                                        <p:tgtEl>
                                          <p:spTgt spid="3"/>
                                        </p:tgtEl>
                                        <p:attrNameLst>
                                          <p:attrName>ppt_h</p:attrName>
                                        </p:attrNameLst>
                                      </p:cBhvr>
                                      <p:tavLst>
                                        <p:tav tm="0">
                                          <p:val>
                                            <p:fltVal val="0"/>
                                          </p:val>
                                        </p:tav>
                                        <p:tav tm="100000">
                                          <p:val>
                                            <p:strVal val="#ppt_h"/>
                                          </p:val>
                                        </p:tav>
                                      </p:tavLst>
                                    </p:anim>
                                    <p:anim calcmode="lin" valueType="num">
                                      <p:cBhvr>
                                        <p:cTn id="14" dur="2000" fill="hold"/>
                                        <p:tgtEl>
                                          <p:spTgt spid="3"/>
                                        </p:tgtEl>
                                        <p:attrNameLst>
                                          <p:attrName>ppt_w</p:attrName>
                                        </p:attrNameLst>
                                      </p:cBhvr>
                                      <p:tavLst>
                                        <p:tav tm="0">
                                          <p:val>
                                            <p:fltVal val="0"/>
                                          </p:val>
                                        </p:tav>
                                        <p:tav tm="100000">
                                          <p:val>
                                            <p:strVal val="#ppt_w"/>
                                          </p:val>
                                        </p:tav>
                                      </p:tavLst>
                                    </p:anim>
                                  </p:childTnLst>
                                </p:cTn>
                              </p:par>
                            </p:childTnLst>
                          </p:cTn>
                        </p:par>
                      </p:childTnLst>
                    </p:cTn>
                  </p:par>
                  <p:par>
                    <p:cTn id="15" fill="hold">
                      <p:stCondLst>
                        <p:cond delay="indefinite"/>
                      </p:stCondLst>
                      <p:childTnLst>
                        <p:par>
                          <p:cTn id="16" fill="hold">
                            <p:stCondLst>
                              <p:cond delay="0"/>
                            </p:stCondLst>
                            <p:childTnLst>
                              <p:par>
                                <p:cTn id="17" presetID="3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anim calcmode="lin" valueType="num">
                                      <p:cBhvr>
                                        <p:cTn id="20" dur="2000" fill="hold"/>
                                        <p:tgtEl>
                                          <p:spTgt spid="4"/>
                                        </p:tgtEl>
                                        <p:attrNameLst>
                                          <p:attrName>style.rotation</p:attrName>
                                        </p:attrNameLst>
                                      </p:cBhvr>
                                      <p:tavLst>
                                        <p:tav tm="0">
                                          <p:val>
                                            <p:fltVal val="720"/>
                                          </p:val>
                                        </p:tav>
                                        <p:tav tm="100000">
                                          <p:val>
                                            <p:fltVal val="0"/>
                                          </p:val>
                                        </p:tav>
                                      </p:tavLst>
                                    </p:anim>
                                    <p:anim calcmode="lin" valueType="num">
                                      <p:cBhvr>
                                        <p:cTn id="21" dur="2000" fill="hold"/>
                                        <p:tgtEl>
                                          <p:spTgt spid="4"/>
                                        </p:tgtEl>
                                        <p:attrNameLst>
                                          <p:attrName>ppt_h</p:attrName>
                                        </p:attrNameLst>
                                      </p:cBhvr>
                                      <p:tavLst>
                                        <p:tav tm="0">
                                          <p:val>
                                            <p:fltVal val="0"/>
                                          </p:val>
                                        </p:tav>
                                        <p:tav tm="100000">
                                          <p:val>
                                            <p:strVal val="#ppt_h"/>
                                          </p:val>
                                        </p:tav>
                                      </p:tavLst>
                                    </p:anim>
                                    <p:anim calcmode="lin" valueType="num">
                                      <p:cBhvr>
                                        <p:cTn id="22" dur="2000" fill="hold"/>
                                        <p:tgtEl>
                                          <p:spTgt spid="4"/>
                                        </p:tgtEl>
                                        <p:attrNameLst>
                                          <p:attrName>ppt_w</p:attrName>
                                        </p:attrNameLst>
                                      </p:cBhvr>
                                      <p:tavLst>
                                        <p:tav tm="0">
                                          <p:val>
                                            <p:fltVal val="0"/>
                                          </p:val>
                                        </p:tav>
                                        <p:tav tm="100000">
                                          <p:val>
                                            <p:strVal val="#ppt_w"/>
                                          </p:val>
                                        </p:tav>
                                      </p:tavLst>
                                    </p:anim>
                                  </p:childTnLst>
                                </p:cTn>
                              </p:par>
                            </p:childTnLst>
                          </p:cTn>
                        </p:par>
                      </p:childTnLst>
                    </p:cTn>
                  </p:par>
                  <p:par>
                    <p:cTn id="23" fill="hold">
                      <p:stCondLst>
                        <p:cond delay="indefinite"/>
                      </p:stCondLst>
                      <p:childTnLst>
                        <p:par>
                          <p:cTn id="24" fill="hold">
                            <p:stCondLst>
                              <p:cond delay="0"/>
                            </p:stCondLst>
                            <p:childTnLst>
                              <p:par>
                                <p:cTn id="25" presetID="35"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anim calcmode="lin" valueType="num">
                                      <p:cBhvr>
                                        <p:cTn id="28" dur="2000" fill="hold"/>
                                        <p:tgtEl>
                                          <p:spTgt spid="5"/>
                                        </p:tgtEl>
                                        <p:attrNameLst>
                                          <p:attrName>style.rotation</p:attrName>
                                        </p:attrNameLst>
                                      </p:cBhvr>
                                      <p:tavLst>
                                        <p:tav tm="0">
                                          <p:val>
                                            <p:fltVal val="720"/>
                                          </p:val>
                                        </p:tav>
                                        <p:tav tm="100000">
                                          <p:val>
                                            <p:fltVal val="0"/>
                                          </p:val>
                                        </p:tav>
                                      </p:tavLst>
                                    </p:anim>
                                    <p:anim calcmode="lin" valueType="num">
                                      <p:cBhvr>
                                        <p:cTn id="29" dur="2000" fill="hold"/>
                                        <p:tgtEl>
                                          <p:spTgt spid="5"/>
                                        </p:tgtEl>
                                        <p:attrNameLst>
                                          <p:attrName>ppt_h</p:attrName>
                                        </p:attrNameLst>
                                      </p:cBhvr>
                                      <p:tavLst>
                                        <p:tav tm="0">
                                          <p:val>
                                            <p:fltVal val="0"/>
                                          </p:val>
                                        </p:tav>
                                        <p:tav tm="100000">
                                          <p:val>
                                            <p:strVal val="#ppt_h"/>
                                          </p:val>
                                        </p:tav>
                                      </p:tavLst>
                                    </p:anim>
                                    <p:anim calcmode="lin" valueType="num">
                                      <p:cBhvr>
                                        <p:cTn id="30"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neyshot.jpg"/>
          <p:cNvPicPr>
            <a:picLocks noChangeAspect="1"/>
          </p:cNvPicPr>
          <p:nvPr/>
        </p:nvPicPr>
        <p:blipFill>
          <a:blip r:embed="rId3" cstate="print"/>
          <a:stretch>
            <a:fillRect/>
          </a:stretch>
        </p:blipFill>
        <p:spPr>
          <a:xfrm>
            <a:off x="2639616" y="836712"/>
            <a:ext cx="6624736" cy="4968552"/>
          </a:xfrm>
          <a:prstGeom prst="rect">
            <a:avLst/>
          </a:prstGeom>
        </p:spPr>
      </p:pic>
    </p:spTree>
    <p:extLst>
      <p:ext uri="{BB962C8B-B14F-4D97-AF65-F5344CB8AC3E}">
        <p14:creationId xmlns:p14="http://schemas.microsoft.com/office/powerpoint/2010/main" val="2244235568"/>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2" name="cashreg.wav"/>
          </p:stSnd>
        </p:sndAc>
      </p:transition>
    </mc:Choice>
    <mc:Fallback xmlns="">
      <p:transition spd="slow">
        <p:fade/>
        <p:sndAc>
          <p:stSnd>
            <p:snd r:embed="rId4" name="cashreg.wav"/>
          </p:stSnd>
        </p:sndAc>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36758" y="1052736"/>
            <a:ext cx="4682116" cy="3046988"/>
          </a:xfrm>
          <a:prstGeom prst="rect">
            <a:avLst/>
          </a:prstGeom>
          <a:noFill/>
        </p:spPr>
        <p:txBody>
          <a:bodyPr wrap="none" lIns="91440" tIns="45720" rIns="91440" bIns="45720">
            <a:spAutoFit/>
          </a:bodyPr>
          <a:lstStyle/>
          <a:p>
            <a:pPr algn="ct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LOVE IS</a:t>
            </a:r>
          </a:p>
          <a:p>
            <a:pPr algn="ct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REAL</a:t>
            </a:r>
          </a:p>
        </p:txBody>
      </p:sp>
      <p:sp>
        <p:nvSpPr>
          <p:cNvPr id="5" name="Rectangle 4"/>
          <p:cNvSpPr/>
          <p:nvPr/>
        </p:nvSpPr>
        <p:spPr>
          <a:xfrm>
            <a:off x="7032104" y="1052736"/>
            <a:ext cx="1937326" cy="1569660"/>
          </a:xfrm>
          <a:prstGeom prst="rect">
            <a:avLst/>
          </a:prstGeom>
          <a:noFill/>
        </p:spPr>
        <p:txBody>
          <a:bodyPr wrap="none" lIns="91440" tIns="45720" rIns="91440" bIns="45720">
            <a:spAutoFit/>
          </a:bodyPr>
          <a:lstStyle/>
          <a:p>
            <a:pPr algn="ct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N’T</a:t>
            </a:r>
          </a:p>
        </p:txBody>
      </p:sp>
    </p:spTree>
    <p:extLst>
      <p:ext uri="{BB962C8B-B14F-4D97-AF65-F5344CB8AC3E}">
        <p14:creationId xmlns:p14="http://schemas.microsoft.com/office/powerpoint/2010/main" val="3801110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0716.JPG"/>
          <p:cNvPicPr>
            <a:picLocks noChangeAspect="1"/>
          </p:cNvPicPr>
          <p:nvPr/>
        </p:nvPicPr>
        <p:blipFill>
          <a:blip r:embed="rId2" cstate="print"/>
          <a:stretch>
            <a:fillRect/>
          </a:stretch>
        </p:blipFill>
        <p:spPr>
          <a:xfrm>
            <a:off x="3575720" y="1556792"/>
            <a:ext cx="4644008" cy="3483006"/>
          </a:xfrm>
          <a:prstGeom prst="rect">
            <a:avLst/>
          </a:prstGeom>
        </p:spPr>
      </p:pic>
      <p:pic>
        <p:nvPicPr>
          <p:cNvPr id="3" name="Picture 2" descr="DSC_0146.JPG"/>
          <p:cNvPicPr>
            <a:picLocks noChangeAspect="1"/>
          </p:cNvPicPr>
          <p:nvPr/>
        </p:nvPicPr>
        <p:blipFill>
          <a:blip r:embed="rId3" cstate="print"/>
          <a:stretch>
            <a:fillRect/>
          </a:stretch>
        </p:blipFill>
        <p:spPr>
          <a:xfrm>
            <a:off x="7686070" y="1052736"/>
            <a:ext cx="2981930" cy="5301208"/>
          </a:xfrm>
          <a:prstGeom prst="rect">
            <a:avLst/>
          </a:prstGeom>
        </p:spPr>
      </p:pic>
      <p:pic>
        <p:nvPicPr>
          <p:cNvPr id="4" name="Picture 3" descr="bowlers.bmp"/>
          <p:cNvPicPr>
            <a:picLocks noChangeAspect="1"/>
          </p:cNvPicPr>
          <p:nvPr/>
        </p:nvPicPr>
        <p:blipFill>
          <a:blip r:embed="rId4" cstate="print"/>
          <a:stretch>
            <a:fillRect/>
          </a:stretch>
        </p:blipFill>
        <p:spPr>
          <a:xfrm>
            <a:off x="1343472" y="0"/>
            <a:ext cx="2760342" cy="2636912"/>
          </a:xfrm>
          <a:prstGeom prst="rect">
            <a:avLst/>
          </a:prstGeom>
        </p:spPr>
      </p:pic>
      <p:pic>
        <p:nvPicPr>
          <p:cNvPr id="5" name="Picture 4" descr="DSC_0197.JPG"/>
          <p:cNvPicPr>
            <a:picLocks noChangeAspect="1"/>
          </p:cNvPicPr>
          <p:nvPr/>
        </p:nvPicPr>
        <p:blipFill>
          <a:blip r:embed="rId5" cstate="print"/>
          <a:stretch>
            <a:fillRect/>
          </a:stretch>
        </p:blipFill>
        <p:spPr>
          <a:xfrm rot="6023799">
            <a:off x="62717" y="2718421"/>
            <a:ext cx="6374706" cy="3585772"/>
          </a:xfrm>
          <a:prstGeom prst="rect">
            <a:avLst/>
          </a:prstGeom>
        </p:spPr>
      </p:pic>
      <p:pic>
        <p:nvPicPr>
          <p:cNvPr id="6" name="Picture 5" descr="DSC01413.JPG"/>
          <p:cNvPicPr>
            <a:picLocks noChangeAspect="1"/>
          </p:cNvPicPr>
          <p:nvPr/>
        </p:nvPicPr>
        <p:blipFill>
          <a:blip r:embed="rId6" cstate="print"/>
          <a:stretch>
            <a:fillRect/>
          </a:stretch>
        </p:blipFill>
        <p:spPr>
          <a:xfrm>
            <a:off x="4655840" y="4221088"/>
            <a:ext cx="3779912" cy="2834934"/>
          </a:xfrm>
          <a:prstGeom prst="rect">
            <a:avLst/>
          </a:prstGeom>
        </p:spPr>
      </p:pic>
    </p:spTree>
    <p:extLst>
      <p:ext uri="{BB962C8B-B14F-4D97-AF65-F5344CB8AC3E}">
        <p14:creationId xmlns:p14="http://schemas.microsoft.com/office/powerpoint/2010/main" val="1853451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imeric-rhesus-monkey-babies.jpg"/>
          <p:cNvPicPr>
            <a:picLocks noChangeAspect="1"/>
          </p:cNvPicPr>
          <p:nvPr/>
        </p:nvPicPr>
        <p:blipFill>
          <a:blip r:embed="rId2" cstate="print"/>
          <a:stretch>
            <a:fillRect/>
          </a:stretch>
        </p:blipFill>
        <p:spPr>
          <a:xfrm>
            <a:off x="3476625" y="1743075"/>
            <a:ext cx="5238750" cy="3371850"/>
          </a:xfrm>
          <a:prstGeom prst="rect">
            <a:avLst/>
          </a:prstGeom>
        </p:spPr>
      </p:pic>
    </p:spTree>
    <p:extLst>
      <p:ext uri="{BB962C8B-B14F-4D97-AF65-F5344CB8AC3E}">
        <p14:creationId xmlns:p14="http://schemas.microsoft.com/office/powerpoint/2010/main" val="1084676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6240016" y="274638"/>
            <a:ext cx="3970784" cy="1143000"/>
          </a:xfrm>
        </p:spPr>
        <p:txBody>
          <a:bodyPr/>
          <a:lstStyle/>
          <a:p>
            <a:r>
              <a:rPr lang="en-GB" dirty="0">
                <a:solidFill>
                  <a:schemeClr val="tx1"/>
                </a:solidFill>
              </a:rPr>
              <a:t>Family?</a:t>
            </a:r>
            <a:endParaRPr lang="en-US" dirty="0">
              <a:solidFill>
                <a:schemeClr val="tx1"/>
              </a:solidFill>
            </a:endParaRPr>
          </a:p>
        </p:txBody>
      </p:sp>
      <p:sp>
        <p:nvSpPr>
          <p:cNvPr id="3075" name="Content Placeholder 2"/>
          <p:cNvSpPr>
            <a:spLocks noGrp="1"/>
          </p:cNvSpPr>
          <p:nvPr>
            <p:ph idx="1"/>
          </p:nvPr>
        </p:nvSpPr>
        <p:spPr>
          <a:xfrm>
            <a:off x="1513872" y="1094011"/>
            <a:ext cx="8686800" cy="4525963"/>
          </a:xfrm>
        </p:spPr>
        <p:txBody>
          <a:bodyPr/>
          <a:lstStyle/>
          <a:p>
            <a:r>
              <a:rPr lang="en-GB" dirty="0"/>
              <a:t>“I’m on a swing”?</a:t>
            </a:r>
          </a:p>
          <a:p>
            <a:r>
              <a:rPr lang="en-GB" dirty="0"/>
              <a:t>“I’m Peter Hand”?</a:t>
            </a:r>
          </a:p>
          <a:p>
            <a:endParaRPr lang="en-GB" dirty="0"/>
          </a:p>
          <a:p>
            <a:pPr>
              <a:buFontTx/>
              <a:buNone/>
            </a:pPr>
            <a:endParaRPr lang="en-GB" dirty="0"/>
          </a:p>
          <a:p>
            <a:pPr>
              <a:buFont typeface="Arial" panose="020B0604020202020204" pitchFamily="34" charset="0"/>
              <a:buChar char="•"/>
            </a:pPr>
            <a:r>
              <a:rPr lang="en-GB" dirty="0"/>
              <a:t>“Just let me staple the</a:t>
            </a:r>
          </a:p>
          <a:p>
            <a:pPr marL="0" indent="0">
              <a:buNone/>
            </a:pPr>
            <a:r>
              <a:rPr lang="en-GB" dirty="0"/>
              <a:t>    vicar”?</a:t>
            </a:r>
          </a:p>
          <a:p>
            <a:pPr>
              <a:buFontTx/>
              <a:buNone/>
            </a:pPr>
            <a:endParaRPr lang="en-GB" dirty="0"/>
          </a:p>
          <a:p>
            <a:pPr>
              <a:buFontTx/>
              <a:buNone/>
            </a:pPr>
            <a:r>
              <a:rPr lang="en-GB" dirty="0"/>
              <a:t>Family is.....................</a:t>
            </a:r>
          </a:p>
          <a:p>
            <a:pPr>
              <a:buFontTx/>
              <a:buNone/>
            </a:pPr>
            <a:endParaRPr lang="en-US" sz="1800" dirty="0"/>
          </a:p>
          <a:p>
            <a:pPr>
              <a:buFontTx/>
              <a:buNone/>
            </a:pPr>
            <a:endParaRPr lang="en-US" dirty="0"/>
          </a:p>
        </p:txBody>
      </p:sp>
      <p:sp>
        <p:nvSpPr>
          <p:cNvPr id="3077" name="Text Box 6"/>
          <p:cNvSpPr txBox="1">
            <a:spLocks noChangeArrowheads="1"/>
          </p:cNvSpPr>
          <p:nvPr/>
        </p:nvSpPr>
        <p:spPr bwMode="auto">
          <a:xfrm>
            <a:off x="1703512" y="2348881"/>
            <a:ext cx="3600450" cy="1190625"/>
          </a:xfrm>
          <a:prstGeom prst="rect">
            <a:avLst/>
          </a:prstGeom>
          <a:noFill/>
          <a:ln w="9525">
            <a:noFill/>
            <a:miter lim="800000"/>
            <a:headEnd/>
            <a:tailEnd/>
          </a:ln>
        </p:spPr>
        <p:txBody>
          <a:bodyPr>
            <a:spAutoFit/>
          </a:bodyPr>
          <a:lstStyle/>
          <a:p>
            <a:r>
              <a:rPr lang="en-US" dirty="0">
                <a:hlinkClick r:id="rId2"/>
              </a:rPr>
              <a:t>http://www.youtube.com/watch?v=eBpYgpF1bqQ</a:t>
            </a:r>
            <a:endParaRPr lang="en-US" dirty="0"/>
          </a:p>
          <a:p>
            <a:endParaRPr lang="en-US" dirty="0"/>
          </a:p>
          <a:p>
            <a:endParaRPr lang="en-US" dirty="0"/>
          </a:p>
        </p:txBody>
      </p:sp>
      <p:pic>
        <p:nvPicPr>
          <p:cNvPr id="3080" name="Picture 8"/>
          <p:cNvPicPr>
            <a:picLocks noChangeAspect="1" noChangeArrowheads="1"/>
          </p:cNvPicPr>
          <p:nvPr/>
        </p:nvPicPr>
        <p:blipFill>
          <a:blip r:embed="rId3" cstate="print"/>
          <a:srcRect/>
          <a:stretch>
            <a:fillRect/>
          </a:stretch>
        </p:blipFill>
        <p:spPr bwMode="auto">
          <a:xfrm>
            <a:off x="6240016" y="1196752"/>
            <a:ext cx="4644008" cy="3672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1524000" y="188641"/>
            <a:ext cx="4572000" cy="646331"/>
          </a:xfrm>
          <a:prstGeom prst="rect">
            <a:avLst/>
          </a:prstGeom>
        </p:spPr>
        <p:txBody>
          <a:bodyPr>
            <a:spAutoFit/>
          </a:bodyPr>
          <a:lstStyle/>
          <a:p>
            <a:r>
              <a:rPr lang="en-GB" dirty="0">
                <a:hlinkClick r:id="rId4"/>
              </a:rPr>
              <a:t>http://www.youtube.com/watch?v=-_oLfC5Z_Ys</a:t>
            </a:r>
            <a:r>
              <a:rPr lang="en-GB" dirty="0"/>
              <a:t> </a:t>
            </a:r>
          </a:p>
        </p:txBody>
      </p:sp>
    </p:spTree>
    <p:extLst>
      <p:ext uri="{BB962C8B-B14F-4D97-AF65-F5344CB8AC3E}">
        <p14:creationId xmlns:p14="http://schemas.microsoft.com/office/powerpoint/2010/main" val="3930882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67436" y="0"/>
            <a:ext cx="9597820" cy="1754326"/>
          </a:xfrm>
          <a:prstGeom prst="rect">
            <a:avLst/>
          </a:prstGeom>
          <a:noFill/>
        </p:spPr>
        <p:txBody>
          <a:bodyPr wrap="none" lIns="91440" tIns="45720" rIns="91440" bIns="45720">
            <a:spAutoFit/>
          </a:bodyPr>
          <a:lstStyle/>
          <a:p>
            <a:pPr algn="ctr" defTabSz="914400"/>
            <a:r>
              <a:rPr lang="en-US" sz="5400" b="1" dirty="0">
                <a:ln w="6600">
                  <a:solidFill>
                    <a:srgbClr val="ED7D31"/>
                  </a:solidFill>
                  <a:prstDash val="solid"/>
                </a:ln>
                <a:solidFill>
                  <a:srgbClr val="FFFFFF"/>
                </a:solidFill>
                <a:effectLst>
                  <a:outerShdw dist="38100" dir="2700000" algn="tl" rotWithShape="0">
                    <a:srgbClr val="ED7D31"/>
                  </a:outerShdw>
                </a:effectLst>
                <a:latin typeface="Arial Black" panose="020B0A04020102020204" pitchFamily="34" charset="0"/>
              </a:rPr>
              <a:t>Why Is Marriage So</a:t>
            </a:r>
          </a:p>
          <a:p>
            <a:pPr algn="ctr" defTabSz="914400"/>
            <a:r>
              <a:rPr lang="en-US" sz="5400" b="1" dirty="0">
                <a:ln w="6600">
                  <a:solidFill>
                    <a:srgbClr val="ED7D31"/>
                  </a:solidFill>
                  <a:prstDash val="solid"/>
                </a:ln>
                <a:solidFill>
                  <a:srgbClr val="FFFFFF"/>
                </a:solidFill>
                <a:effectLst>
                  <a:outerShdw dist="38100" dir="2700000" algn="tl" rotWithShape="0">
                    <a:srgbClr val="ED7D31"/>
                  </a:outerShdw>
                </a:effectLst>
                <a:latin typeface="Arial Black" panose="020B0A04020102020204" pitchFamily="34" charset="0"/>
              </a:rPr>
              <a:t>Important To Christians?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028" y="1754326"/>
            <a:ext cx="10058400" cy="6726753"/>
          </a:xfrm>
          <a:prstGeom prst="rect">
            <a:avLst/>
          </a:prstGeom>
        </p:spPr>
      </p:pic>
    </p:spTree>
    <p:extLst>
      <p:ext uri="{BB962C8B-B14F-4D97-AF65-F5344CB8AC3E}">
        <p14:creationId xmlns:p14="http://schemas.microsoft.com/office/powerpoint/2010/main" val="15302630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377" y="153797"/>
            <a:ext cx="5490414" cy="923330"/>
          </a:xfrm>
          <a:prstGeom prst="rect">
            <a:avLst/>
          </a:prstGeom>
          <a:noFill/>
        </p:spPr>
        <p:txBody>
          <a:bodyPr wrap="none" lIns="91440" tIns="45720" rIns="91440" bIns="45720">
            <a:spAutoFit/>
          </a:bodyPr>
          <a:lstStyle/>
          <a:p>
            <a:pPr algn="ctr" defTabSz="914400"/>
            <a:r>
              <a:rPr lang="en-US" sz="5400" b="1" dirty="0">
                <a:ln w="6600">
                  <a:solidFill>
                    <a:srgbClr val="ED7D31"/>
                  </a:solidFill>
                  <a:prstDash val="solid"/>
                </a:ln>
                <a:solidFill>
                  <a:srgbClr val="FFFFFF"/>
                </a:solidFill>
                <a:effectLst>
                  <a:outerShdw dist="38100" dir="2700000" algn="tl" rotWithShape="0">
                    <a:srgbClr val="ED7D31"/>
                  </a:outerShdw>
                </a:effectLst>
              </a:rPr>
              <a:t>Church Of England</a:t>
            </a:r>
          </a:p>
        </p:txBody>
      </p:sp>
      <p:sp>
        <p:nvSpPr>
          <p:cNvPr id="3" name="TextBox 2"/>
          <p:cNvSpPr txBox="1"/>
          <p:nvPr/>
        </p:nvSpPr>
        <p:spPr>
          <a:xfrm>
            <a:off x="590844" y="1209821"/>
            <a:ext cx="6077242" cy="1200329"/>
          </a:xfrm>
          <a:prstGeom prst="rect">
            <a:avLst/>
          </a:prstGeom>
          <a:solidFill>
            <a:schemeClr val="bg1"/>
          </a:solidFill>
        </p:spPr>
        <p:txBody>
          <a:bodyPr wrap="square" rtlCol="0">
            <a:spAutoFit/>
          </a:bodyPr>
          <a:lstStyle/>
          <a:p>
            <a:pPr marL="285750" indent="-285750" defTabSz="914400">
              <a:buFont typeface="Arial" panose="020B0604020202020204" pitchFamily="34" charset="0"/>
              <a:buChar char="•"/>
            </a:pPr>
            <a:r>
              <a:rPr lang="en-GB" dirty="0">
                <a:solidFill>
                  <a:prstClr val="black"/>
                </a:solidFill>
                <a:latin typeface="Arial Black" panose="020B0A04020102020204" pitchFamily="34" charset="0"/>
              </a:rPr>
              <a:t>A learning process.</a:t>
            </a:r>
          </a:p>
          <a:p>
            <a:pPr marL="285750" indent="-285750" defTabSz="914400">
              <a:buFont typeface="Arial" panose="020B0604020202020204" pitchFamily="34" charset="0"/>
              <a:buChar char="•"/>
            </a:pPr>
            <a:r>
              <a:rPr lang="en-GB" dirty="0">
                <a:solidFill>
                  <a:prstClr val="black"/>
                </a:solidFill>
                <a:latin typeface="Arial Black" panose="020B0A04020102020204" pitchFamily="34" charset="0"/>
              </a:rPr>
              <a:t>Commitment.</a:t>
            </a:r>
          </a:p>
          <a:p>
            <a:pPr marL="285750" indent="-285750" defTabSz="914400">
              <a:buFont typeface="Arial" panose="020B0604020202020204" pitchFamily="34" charset="0"/>
              <a:buChar char="•"/>
            </a:pPr>
            <a:r>
              <a:rPr lang="en-GB" dirty="0">
                <a:solidFill>
                  <a:prstClr val="black"/>
                </a:solidFill>
                <a:latin typeface="Arial Black" panose="020B0A04020102020204" pitchFamily="34" charset="0"/>
              </a:rPr>
              <a:t>Reflection of Christ’s love for the Church.</a:t>
            </a:r>
          </a:p>
          <a:p>
            <a:pPr marL="285750" indent="-285750" defTabSz="914400">
              <a:buFont typeface="Arial" panose="020B0604020202020204" pitchFamily="34" charset="0"/>
              <a:buChar char="•"/>
            </a:pPr>
            <a:r>
              <a:rPr lang="en-GB" dirty="0">
                <a:solidFill>
                  <a:prstClr val="black"/>
                </a:solidFill>
                <a:latin typeface="Arial Black" panose="020B0A04020102020204" pitchFamily="34" charset="0"/>
              </a:rPr>
              <a:t>Until death.</a:t>
            </a:r>
          </a:p>
        </p:txBody>
      </p:sp>
      <p:sp>
        <p:nvSpPr>
          <p:cNvPr id="4" name="Rectangle 3"/>
          <p:cNvSpPr/>
          <p:nvPr/>
        </p:nvSpPr>
        <p:spPr>
          <a:xfrm>
            <a:off x="1378143" y="2967335"/>
            <a:ext cx="9435725" cy="3416320"/>
          </a:xfrm>
          <a:prstGeom prst="rect">
            <a:avLst/>
          </a:prstGeom>
          <a:solidFill>
            <a:schemeClr val="bg1"/>
          </a:solidFill>
        </p:spPr>
        <p:txBody>
          <a:bodyPr wrap="none" lIns="91440" tIns="45720" rIns="91440" bIns="45720">
            <a:spAutoFit/>
          </a:bodyPr>
          <a:lstStyle/>
          <a:p>
            <a:pPr algn="ctr" defTabSz="914400"/>
            <a:r>
              <a:rPr lang="en-US" sz="5400" dirty="0">
                <a:ln w="0"/>
                <a:solidFill>
                  <a:prstClr val="black"/>
                </a:solidFill>
                <a:effectLst>
                  <a:outerShdw blurRad="38100" dist="19050" dir="2700000" algn="tl" rotWithShape="0">
                    <a:prstClr val="black">
                      <a:alpha val="40000"/>
                    </a:prstClr>
                  </a:outerShdw>
                </a:effectLst>
              </a:rPr>
              <a:t>Three Blessings:</a:t>
            </a:r>
          </a:p>
          <a:p>
            <a:pPr marL="914400" indent="-914400" algn="ctr" defTabSz="914400">
              <a:buFontTx/>
              <a:buAutoNum type="arabicParenR"/>
            </a:pPr>
            <a:r>
              <a:rPr lang="en-US" sz="5400" dirty="0">
                <a:ln w="0"/>
                <a:solidFill>
                  <a:prstClr val="black"/>
                </a:solidFill>
                <a:effectLst>
                  <a:outerShdw blurRad="38100" dist="19050" dir="2700000" algn="tl" rotWithShape="0">
                    <a:prstClr val="black">
                      <a:alpha val="40000"/>
                    </a:prstClr>
                  </a:outerShdw>
                </a:effectLst>
              </a:rPr>
              <a:t>The creation of children</a:t>
            </a:r>
          </a:p>
          <a:p>
            <a:pPr marL="914400" indent="-914400" algn="ctr" defTabSz="914400">
              <a:buFontTx/>
              <a:buAutoNum type="arabicParenR"/>
            </a:pPr>
            <a:r>
              <a:rPr lang="en-US" sz="5400" dirty="0">
                <a:ln w="0"/>
                <a:solidFill>
                  <a:prstClr val="black"/>
                </a:solidFill>
                <a:effectLst>
                  <a:outerShdw blurRad="38100" dist="19050" dir="2700000" algn="tl" rotWithShape="0">
                    <a:prstClr val="black">
                      <a:alpha val="40000"/>
                    </a:prstClr>
                  </a:outerShdw>
                </a:effectLst>
              </a:rPr>
              <a:t>The correct place for sex</a:t>
            </a:r>
          </a:p>
          <a:p>
            <a:pPr marL="914400" indent="-914400" algn="ctr" defTabSz="914400">
              <a:buFontTx/>
              <a:buAutoNum type="arabicParenR"/>
            </a:pPr>
            <a:r>
              <a:rPr lang="en-US" sz="5400" dirty="0">
                <a:ln w="0"/>
                <a:solidFill>
                  <a:prstClr val="black"/>
                </a:solidFill>
                <a:effectLst>
                  <a:outerShdw blurRad="38100" dist="19050" dir="2700000" algn="tl" rotWithShape="0">
                    <a:prstClr val="black">
                      <a:alpha val="40000"/>
                    </a:prstClr>
                  </a:outerShdw>
                </a:effectLst>
              </a:rPr>
              <a:t>Help and comfort through life</a:t>
            </a:r>
          </a:p>
        </p:txBody>
      </p:sp>
    </p:spTree>
    <p:extLst>
      <p:ext uri="{BB962C8B-B14F-4D97-AF65-F5344CB8AC3E}">
        <p14:creationId xmlns:p14="http://schemas.microsoft.com/office/powerpoint/2010/main" val="42403267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609" y="153797"/>
            <a:ext cx="5887959" cy="923330"/>
          </a:xfrm>
          <a:prstGeom prst="rect">
            <a:avLst/>
          </a:prstGeom>
          <a:noFill/>
        </p:spPr>
        <p:txBody>
          <a:bodyPr wrap="none" lIns="91440" tIns="45720" rIns="91440" bIns="45720">
            <a:spAutoFit/>
          </a:bodyPr>
          <a:lstStyle/>
          <a:p>
            <a:pPr algn="ctr" defTabSz="914400"/>
            <a:r>
              <a:rPr lang="en-US" sz="5400" b="1" dirty="0">
                <a:ln w="6600">
                  <a:solidFill>
                    <a:srgbClr val="ED7D31"/>
                  </a:solidFill>
                  <a:prstDash val="solid"/>
                </a:ln>
                <a:solidFill>
                  <a:srgbClr val="FFFFFF"/>
                </a:solidFill>
                <a:effectLst>
                  <a:outerShdw dist="38100" dir="2700000" algn="tl" rotWithShape="0">
                    <a:srgbClr val="ED7D31"/>
                  </a:outerShdw>
                </a:effectLst>
              </a:rPr>
              <a:t>The Catholic Church</a:t>
            </a:r>
          </a:p>
        </p:txBody>
      </p:sp>
      <p:sp>
        <p:nvSpPr>
          <p:cNvPr id="3" name="TextBox 2"/>
          <p:cNvSpPr txBox="1"/>
          <p:nvPr/>
        </p:nvSpPr>
        <p:spPr>
          <a:xfrm>
            <a:off x="590844" y="1209821"/>
            <a:ext cx="6077242" cy="1477328"/>
          </a:xfrm>
          <a:prstGeom prst="rect">
            <a:avLst/>
          </a:prstGeom>
          <a:solidFill>
            <a:schemeClr val="bg1"/>
          </a:solidFill>
        </p:spPr>
        <p:txBody>
          <a:bodyPr wrap="square" rtlCol="0">
            <a:spAutoFit/>
          </a:bodyPr>
          <a:lstStyle/>
          <a:p>
            <a:pPr marL="285750" indent="-285750" defTabSz="914400">
              <a:buFont typeface="Arial" panose="020B0604020202020204" pitchFamily="34" charset="0"/>
              <a:buChar char="•"/>
            </a:pPr>
            <a:r>
              <a:rPr lang="en-GB" dirty="0">
                <a:solidFill>
                  <a:prstClr val="black"/>
                </a:solidFill>
                <a:latin typeface="Arial Black" panose="020B0A04020102020204" pitchFamily="34" charset="0"/>
              </a:rPr>
              <a:t>A unique bond.</a:t>
            </a:r>
          </a:p>
          <a:p>
            <a:pPr marL="285750" indent="-285750" defTabSz="914400">
              <a:buFont typeface="Arial" panose="020B0604020202020204" pitchFamily="34" charset="0"/>
              <a:buChar char="•"/>
            </a:pPr>
            <a:r>
              <a:rPr lang="en-GB" dirty="0">
                <a:solidFill>
                  <a:prstClr val="black"/>
                </a:solidFill>
                <a:latin typeface="Arial Black" panose="020B0A04020102020204" pitchFamily="34" charset="0"/>
              </a:rPr>
              <a:t>Permanent.</a:t>
            </a:r>
          </a:p>
          <a:p>
            <a:pPr marL="285750" indent="-285750" defTabSz="914400">
              <a:buFont typeface="Arial" panose="020B0604020202020204" pitchFamily="34" charset="0"/>
              <a:buChar char="•"/>
            </a:pPr>
            <a:r>
              <a:rPr lang="en-GB" dirty="0">
                <a:solidFill>
                  <a:prstClr val="black"/>
                </a:solidFill>
                <a:latin typeface="Arial Black" panose="020B0A04020102020204" pitchFamily="34" charset="0"/>
              </a:rPr>
              <a:t>Reflection of Christ’s love for the Church.</a:t>
            </a:r>
          </a:p>
          <a:p>
            <a:pPr marL="285750" indent="-285750" defTabSz="914400">
              <a:buFont typeface="Arial" panose="020B0604020202020204" pitchFamily="34" charset="0"/>
              <a:buChar char="•"/>
            </a:pPr>
            <a:r>
              <a:rPr lang="en-GB" dirty="0">
                <a:solidFill>
                  <a:prstClr val="black"/>
                </a:solidFill>
                <a:latin typeface="Arial Black" panose="020B0A04020102020204" pitchFamily="34" charset="0"/>
              </a:rPr>
              <a:t>Reveals God’s unconditional love.</a:t>
            </a:r>
          </a:p>
          <a:p>
            <a:pPr marL="285750" indent="-285750" defTabSz="914400">
              <a:buFont typeface="Arial" panose="020B0604020202020204" pitchFamily="34" charset="0"/>
              <a:buChar char="•"/>
            </a:pPr>
            <a:r>
              <a:rPr lang="en-GB" dirty="0">
                <a:solidFill>
                  <a:prstClr val="black"/>
                </a:solidFill>
                <a:latin typeface="Arial Black" panose="020B0A04020102020204" pitchFamily="34" charset="0"/>
              </a:rPr>
              <a:t>Marriage brings God’s grace to a couple</a:t>
            </a:r>
          </a:p>
        </p:txBody>
      </p:sp>
      <p:sp>
        <p:nvSpPr>
          <p:cNvPr id="4" name="Rectangle 3"/>
          <p:cNvSpPr/>
          <p:nvPr/>
        </p:nvSpPr>
        <p:spPr>
          <a:xfrm>
            <a:off x="819537" y="2967335"/>
            <a:ext cx="10552954" cy="3416320"/>
          </a:xfrm>
          <a:prstGeom prst="rect">
            <a:avLst/>
          </a:prstGeom>
          <a:solidFill>
            <a:schemeClr val="bg1"/>
          </a:solidFill>
        </p:spPr>
        <p:txBody>
          <a:bodyPr wrap="none" lIns="91440" tIns="45720" rIns="91440" bIns="45720">
            <a:spAutoFit/>
          </a:bodyPr>
          <a:lstStyle/>
          <a:p>
            <a:pPr algn="ctr" defTabSz="914400"/>
            <a:r>
              <a:rPr lang="en-US" sz="5400" dirty="0">
                <a:ln w="0"/>
                <a:solidFill>
                  <a:prstClr val="black"/>
                </a:solidFill>
                <a:effectLst>
                  <a:outerShdw blurRad="38100" dist="19050" dir="2700000" algn="tl" rotWithShape="0">
                    <a:prstClr val="black">
                      <a:alpha val="40000"/>
                    </a:prstClr>
                  </a:outerShdw>
                </a:effectLst>
              </a:rPr>
              <a:t>The current world culture can be</a:t>
            </a:r>
          </a:p>
          <a:p>
            <a:pPr algn="ctr" defTabSz="914400"/>
            <a:r>
              <a:rPr lang="en-US" sz="5400" dirty="0">
                <a:ln w="0"/>
                <a:solidFill>
                  <a:prstClr val="black"/>
                </a:solidFill>
                <a:effectLst>
                  <a:outerShdw blurRad="38100" dist="19050" dir="2700000" algn="tl" rotWithShape="0">
                    <a:prstClr val="black">
                      <a:alpha val="40000"/>
                    </a:prstClr>
                  </a:outerShdw>
                </a:effectLst>
              </a:rPr>
              <a:t>damaging. Marriage is an ancient</a:t>
            </a:r>
          </a:p>
          <a:p>
            <a:pPr algn="ctr" defTabSz="914400"/>
            <a:r>
              <a:rPr lang="en-US" sz="5400" dirty="0">
                <a:ln w="0"/>
                <a:solidFill>
                  <a:prstClr val="black"/>
                </a:solidFill>
                <a:effectLst>
                  <a:outerShdw blurRad="38100" dist="19050" dir="2700000" algn="tl" rotWithShape="0">
                    <a:prstClr val="black">
                      <a:alpha val="40000"/>
                    </a:prstClr>
                  </a:outerShdw>
                </a:effectLst>
              </a:rPr>
              <a:t>and permanent institution that helps</a:t>
            </a:r>
          </a:p>
          <a:p>
            <a:pPr algn="ctr" defTabSz="914400"/>
            <a:r>
              <a:rPr lang="en-US" sz="5400" dirty="0">
                <a:ln w="0"/>
                <a:solidFill>
                  <a:prstClr val="black"/>
                </a:solidFill>
                <a:effectLst>
                  <a:outerShdw blurRad="38100" dist="19050" dir="2700000" algn="tl" rotWithShape="0">
                    <a:prstClr val="black">
                      <a:alpha val="40000"/>
                    </a:prstClr>
                  </a:outerShdw>
                </a:effectLst>
              </a:rPr>
              <a:t>to protect you from it.</a:t>
            </a:r>
          </a:p>
        </p:txBody>
      </p:sp>
    </p:spTree>
    <p:extLst>
      <p:ext uri="{BB962C8B-B14F-4D97-AF65-F5344CB8AC3E}">
        <p14:creationId xmlns:p14="http://schemas.microsoft.com/office/powerpoint/2010/main" val="36150009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92210" y="210067"/>
            <a:ext cx="5629618" cy="923330"/>
          </a:xfrm>
          <a:prstGeom prst="rect">
            <a:avLst/>
          </a:prstGeom>
          <a:noFill/>
        </p:spPr>
        <p:txBody>
          <a:bodyPr wrap="none" lIns="91440" tIns="45720" rIns="91440" bIns="45720">
            <a:spAutoFit/>
          </a:bodyPr>
          <a:lstStyle/>
          <a:p>
            <a:pPr algn="ctr" defTabSz="914400"/>
            <a:r>
              <a:rPr lang="en-US" sz="5400" b="1" dirty="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rPr>
              <a:t>Some Bible Quotes</a:t>
            </a:r>
          </a:p>
        </p:txBody>
      </p:sp>
      <p:sp>
        <p:nvSpPr>
          <p:cNvPr id="3" name="Rectangle 2"/>
          <p:cNvSpPr/>
          <p:nvPr/>
        </p:nvSpPr>
        <p:spPr>
          <a:xfrm>
            <a:off x="334951" y="1546498"/>
            <a:ext cx="5810630" cy="1384995"/>
          </a:xfrm>
          <a:prstGeom prst="rect">
            <a:avLst/>
          </a:prstGeom>
          <a:solidFill>
            <a:schemeClr val="bg1"/>
          </a:solidFill>
        </p:spPr>
        <p:txBody>
          <a:bodyPr wrap="none" lIns="91440" tIns="45720" rIns="91440" bIns="45720">
            <a:spAutoFit/>
          </a:bodyPr>
          <a:lstStyle/>
          <a:p>
            <a:pPr algn="ctr" defTabSz="914400"/>
            <a:r>
              <a:rPr lang="en-US" sz="2800" dirty="0">
                <a:ln w="0"/>
                <a:solidFill>
                  <a:prstClr val="black"/>
                </a:solidFill>
                <a:effectLst>
                  <a:outerShdw blurRad="38100" dist="19050" dir="2700000" algn="tl" rotWithShape="0">
                    <a:prstClr val="black">
                      <a:alpha val="40000"/>
                    </a:prstClr>
                  </a:outerShdw>
                </a:effectLst>
              </a:rPr>
              <a:t>“…a man leaves his father and mother </a:t>
            </a:r>
          </a:p>
          <a:p>
            <a:pPr algn="ctr" defTabSz="914400"/>
            <a:r>
              <a:rPr lang="en-US" sz="2800" dirty="0">
                <a:ln w="0"/>
                <a:solidFill>
                  <a:prstClr val="black"/>
                </a:solidFill>
                <a:effectLst>
                  <a:outerShdw blurRad="38100" dist="19050" dir="2700000" algn="tl" rotWithShape="0">
                    <a:prstClr val="black">
                      <a:alpha val="40000"/>
                    </a:prstClr>
                  </a:outerShdw>
                </a:effectLst>
              </a:rPr>
              <a:t>and is united with his wife, and they</a:t>
            </a:r>
          </a:p>
          <a:p>
            <a:pPr algn="ctr" defTabSz="914400"/>
            <a:r>
              <a:rPr lang="en-US" sz="2800" dirty="0" err="1">
                <a:ln w="0"/>
                <a:solidFill>
                  <a:prstClr val="black"/>
                </a:solidFill>
                <a:effectLst>
                  <a:outerShdw blurRad="38100" dist="19050" dir="2700000" algn="tl" rotWithShape="0">
                    <a:prstClr val="black">
                      <a:alpha val="40000"/>
                    </a:prstClr>
                  </a:outerShdw>
                </a:effectLst>
              </a:rPr>
              <a:t>aecome</a:t>
            </a:r>
            <a:r>
              <a:rPr lang="en-US" sz="2800" dirty="0">
                <a:ln w="0"/>
                <a:solidFill>
                  <a:prstClr val="black"/>
                </a:solidFill>
                <a:effectLst>
                  <a:outerShdw blurRad="38100" dist="19050" dir="2700000" algn="tl" rotWithShape="0">
                    <a:prstClr val="black">
                      <a:alpha val="40000"/>
                    </a:prstClr>
                  </a:outerShdw>
                </a:effectLst>
              </a:rPr>
              <a:t> one flesh.”</a:t>
            </a:r>
          </a:p>
        </p:txBody>
      </p:sp>
      <p:sp>
        <p:nvSpPr>
          <p:cNvPr id="4" name="Rectangle 3"/>
          <p:cNvSpPr/>
          <p:nvPr/>
        </p:nvSpPr>
        <p:spPr>
          <a:xfrm>
            <a:off x="6794696" y="1761941"/>
            <a:ext cx="4937760" cy="954107"/>
          </a:xfrm>
          <a:prstGeom prst="rect">
            <a:avLst/>
          </a:prstGeom>
          <a:solidFill>
            <a:schemeClr val="bg1"/>
          </a:solidFill>
        </p:spPr>
        <p:txBody>
          <a:bodyPr wrap="square">
            <a:spAutoFit/>
          </a:bodyPr>
          <a:lstStyle/>
          <a:p>
            <a:pPr algn="ctr" defTabSz="914400"/>
            <a:r>
              <a:rPr lang="en-US" sz="2800" dirty="0">
                <a:ln w="0"/>
                <a:solidFill>
                  <a:prstClr val="black"/>
                </a:solidFill>
                <a:effectLst>
                  <a:outerShdw blurRad="38100" dist="19050" dir="2700000" algn="tl" rotWithShape="0">
                    <a:prstClr val="black">
                      <a:alpha val="40000"/>
                    </a:prstClr>
                  </a:outerShdw>
                </a:effectLst>
              </a:rPr>
              <a:t>“…man must not separate what God has joined together.”</a:t>
            </a:r>
          </a:p>
        </p:txBody>
      </p:sp>
      <p:sp>
        <p:nvSpPr>
          <p:cNvPr id="5" name="Rectangle 4"/>
          <p:cNvSpPr/>
          <p:nvPr/>
        </p:nvSpPr>
        <p:spPr>
          <a:xfrm>
            <a:off x="4049151" y="4432458"/>
            <a:ext cx="4937760" cy="954107"/>
          </a:xfrm>
          <a:prstGeom prst="rect">
            <a:avLst/>
          </a:prstGeom>
          <a:solidFill>
            <a:schemeClr val="bg1"/>
          </a:solidFill>
        </p:spPr>
        <p:txBody>
          <a:bodyPr wrap="square">
            <a:spAutoFit/>
          </a:bodyPr>
          <a:lstStyle/>
          <a:p>
            <a:pPr algn="ctr" defTabSz="914400"/>
            <a:r>
              <a:rPr lang="en-US" sz="2800" dirty="0">
                <a:ln w="0"/>
                <a:solidFill>
                  <a:prstClr val="black"/>
                </a:solidFill>
                <a:effectLst>
                  <a:outerShdw blurRad="38100" dist="19050" dir="2700000" algn="tl" rotWithShape="0">
                    <a:prstClr val="black">
                      <a:alpha val="40000"/>
                    </a:prstClr>
                  </a:outerShdw>
                </a:effectLst>
              </a:rPr>
              <a:t>“…a cord of three strands is not quickly broken.”</a:t>
            </a:r>
          </a:p>
        </p:txBody>
      </p:sp>
    </p:spTree>
    <p:extLst>
      <p:ext uri="{BB962C8B-B14F-4D97-AF65-F5344CB8AC3E}">
        <p14:creationId xmlns:p14="http://schemas.microsoft.com/office/powerpoint/2010/main" val="19824864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04bg063%20Women%20-%20General%20Bulgaria%20Wedding%20ceremony%20inside%20the%20Byzantine%20Catholic%20Assumption%20church%20Sof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145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147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4572000" cy="32845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exico-guadalajara-ceremon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260726"/>
            <a:ext cx="4572000" cy="359727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wedding_ceremon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284538"/>
            <a:ext cx="4762500" cy="3573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03382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WordArt 4"/>
          <p:cNvSpPr>
            <a:spLocks noChangeArrowheads="1" noChangeShapeType="1" noTextEdit="1"/>
          </p:cNvSpPr>
          <p:nvPr/>
        </p:nvSpPr>
        <p:spPr bwMode="auto">
          <a:xfrm>
            <a:off x="1992313" y="1125538"/>
            <a:ext cx="8064500" cy="15113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44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Which is the odd one out?</a:t>
            </a:r>
            <a:endParaRPr lang="en-GB" sz="44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3077" name="WordArt 5"/>
          <p:cNvSpPr>
            <a:spLocks noChangeArrowheads="1" noChangeShapeType="1" noTextEdit="1"/>
          </p:cNvSpPr>
          <p:nvPr/>
        </p:nvSpPr>
        <p:spPr bwMode="auto">
          <a:xfrm>
            <a:off x="5016500" y="4221164"/>
            <a:ext cx="2209800" cy="96202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defTabSz="914400" fontAlgn="base">
              <a:spcBef>
                <a:spcPct val="0"/>
              </a:spcBef>
              <a:spcAft>
                <a:spcPct val="0"/>
              </a:spcAft>
            </a:pPr>
            <a:r>
              <a:rPr lang="en-GB" sz="5400" kern="10">
                <a:ln w="9525">
                  <a:solidFill>
                    <a:srgbClr val="000000"/>
                  </a:solidFill>
                  <a:round/>
                  <a:headEnd/>
                  <a:tailEnd/>
                </a:ln>
                <a:solidFill>
                  <a:srgbClr val="FFFFFF"/>
                </a:solidFill>
                <a:latin typeface="Arial Black" panose="020B0A04020102020204" pitchFamily="34" charset="0"/>
              </a:rPr>
              <a:t>WHY?</a:t>
            </a:r>
          </a:p>
        </p:txBody>
      </p:sp>
    </p:spTree>
    <p:extLst>
      <p:ext uri="{BB962C8B-B14F-4D97-AF65-F5344CB8AC3E}">
        <p14:creationId xmlns:p14="http://schemas.microsoft.com/office/powerpoint/2010/main" val="107091597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fade">
                                      <p:cBhvr>
                                        <p:cTn id="7" dur="770" decel="100000"/>
                                        <p:tgtEl>
                                          <p:spTgt spid="3077"/>
                                        </p:tgtEl>
                                      </p:cBhvr>
                                    </p:animEffect>
                                    <p:animScale>
                                      <p:cBhvr>
                                        <p:cTn id="8" dur="770" decel="100000"/>
                                        <p:tgtEl>
                                          <p:spTgt spid="3077"/>
                                        </p:tgtEl>
                                      </p:cBhvr>
                                      <p:from x="10000" y="10000"/>
                                      <p:to x="200000" y="450000"/>
                                    </p:animScale>
                                    <p:animScale>
                                      <p:cBhvr>
                                        <p:cTn id="9" dur="1230" accel="100000" fill="hold">
                                          <p:stCondLst>
                                            <p:cond delay="770"/>
                                          </p:stCondLst>
                                        </p:cTn>
                                        <p:tgtEl>
                                          <p:spTgt spid="3077"/>
                                        </p:tgtEl>
                                      </p:cBhvr>
                                      <p:from x="200000" y="450000"/>
                                      <p:to x="100000" y="100000"/>
                                    </p:animScale>
                                    <p:set>
                                      <p:cBhvr>
                                        <p:cTn id="10" dur="770" fill="hold"/>
                                        <p:tgtEl>
                                          <p:spTgt spid="3077"/>
                                        </p:tgtEl>
                                        <p:attrNameLst>
                                          <p:attrName>ppt_x</p:attrName>
                                        </p:attrNameLst>
                                      </p:cBhvr>
                                      <p:to>
                                        <p:strVal val="(0.5)"/>
                                      </p:to>
                                    </p:set>
                                    <p:anim from="(0.5)" to="(#ppt_x)" calcmode="lin" valueType="num">
                                      <p:cBhvr>
                                        <p:cTn id="11" dur="1230" accel="100000" fill="hold">
                                          <p:stCondLst>
                                            <p:cond delay="770"/>
                                          </p:stCondLst>
                                        </p:cTn>
                                        <p:tgtEl>
                                          <p:spTgt spid="3077"/>
                                        </p:tgtEl>
                                        <p:attrNameLst>
                                          <p:attrName>ppt_x</p:attrName>
                                        </p:attrNameLst>
                                      </p:cBhvr>
                                    </p:anim>
                                    <p:set>
                                      <p:cBhvr>
                                        <p:cTn id="12" dur="770" fill="hold"/>
                                        <p:tgtEl>
                                          <p:spTgt spid="3077"/>
                                        </p:tgtEl>
                                        <p:attrNameLst>
                                          <p:attrName>ppt_y</p:attrName>
                                        </p:attrNameLst>
                                      </p:cBhvr>
                                      <p:to>
                                        <p:strVal val="(#ppt_y+0.4)"/>
                                      </p:to>
                                    </p:set>
                                    <p:anim from="(#ppt_y+0.4)" to="(#ppt_y)" calcmode="lin" valueType="num">
                                      <p:cBhvr>
                                        <p:cTn id="13" dur="1230" accel="100000" fill="hold">
                                          <p:stCondLst>
                                            <p:cond delay="770"/>
                                          </p:stCondLst>
                                        </p:cTn>
                                        <p:tgtEl>
                                          <p:spTgt spid="307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3513" y="2636912"/>
            <a:ext cx="8679043" cy="3785652"/>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Describe John and Mary’s relationship.</a:t>
            </a:r>
          </a:p>
          <a:p>
            <a:pPr algn="ctr" defTabSz="914400"/>
            <a:endPar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a:p>
            <a:pPr algn="ctr" defTabSz="914400"/>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Why are they like this?</a:t>
            </a:r>
          </a:p>
          <a:p>
            <a:pPr algn="ctr" defTabSz="914400"/>
            <a:endPar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a:p>
            <a:pPr algn="ctr" defTabSz="914400"/>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Why do they behave differently </a:t>
            </a:r>
          </a:p>
          <a:p>
            <a:pPr algn="ctr" defTabSz="914400"/>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when there are priests around?</a:t>
            </a:r>
          </a:p>
        </p:txBody>
      </p:sp>
      <p:sp>
        <p:nvSpPr>
          <p:cNvPr id="6" name="Rectangle 5"/>
          <p:cNvSpPr/>
          <p:nvPr/>
        </p:nvSpPr>
        <p:spPr>
          <a:xfrm>
            <a:off x="3359696" y="836713"/>
            <a:ext cx="5616624" cy="646331"/>
          </a:xfrm>
          <a:prstGeom prst="rect">
            <a:avLst/>
          </a:prstGeom>
        </p:spPr>
        <p:txBody>
          <a:bodyPr wrap="square">
            <a:spAutoFit/>
          </a:bodyPr>
          <a:lstStyle/>
          <a:p>
            <a:pPr defTabSz="914400"/>
            <a:r>
              <a:rPr lang="en-GB" dirty="0">
                <a:solidFill>
                  <a:prstClr val="black"/>
                </a:solidFill>
                <a:hlinkClick r:id="rId2"/>
              </a:rPr>
              <a:t>https://www.youtube.com/watch?v=1cP4qRTQyIM</a:t>
            </a:r>
            <a:endParaRPr lang="en-GB" dirty="0">
              <a:solidFill>
                <a:prstClr val="black"/>
              </a:solidFill>
            </a:endParaRPr>
          </a:p>
          <a:p>
            <a:pPr defTabSz="914400"/>
            <a:endParaRPr lang="en-GB" dirty="0">
              <a:solidFill>
                <a:prstClr val="black"/>
              </a:solidFill>
            </a:endParaRPr>
          </a:p>
        </p:txBody>
      </p:sp>
    </p:spTree>
    <p:extLst>
      <p:ext uri="{BB962C8B-B14F-4D97-AF65-F5344CB8AC3E}">
        <p14:creationId xmlns:p14="http://schemas.microsoft.com/office/powerpoint/2010/main" val="22322246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67241" y="500042"/>
            <a:ext cx="2758127" cy="923330"/>
          </a:xfrm>
          <a:prstGeom prst="rect">
            <a:avLst/>
          </a:prstGeom>
          <a:solidFill>
            <a:schemeClr val="accent3">
              <a:lumMod val="50000"/>
            </a:schemeClr>
          </a:solidFill>
        </p:spPr>
        <p:txBody>
          <a:bodyPr wrap="none" lIns="91440" tIns="45720" rIns="91440" bIns="45720">
            <a:spAutoFit/>
          </a:bodyPr>
          <a:lstStyle/>
          <a:p>
            <a:pPr algn="ctr" defTabSz="914400"/>
            <a:r>
              <a:rPr lang="en-US" sz="5400" b="1" dirty="0">
                <a:ln w="19050">
                  <a:solidFill>
                    <a:srgbClr val="1F497D">
                      <a:tint val="1000"/>
                    </a:srgbClr>
                  </a:solidFill>
                  <a:prstDash val="solid"/>
                </a:ln>
                <a:solidFill>
                  <a:srgbClr val="9BBB59"/>
                </a:solidFill>
                <a:effectLst>
                  <a:outerShdw blurRad="50000" dist="50800" dir="7500000" algn="tl">
                    <a:srgbClr val="000000">
                      <a:shade val="5000"/>
                      <a:alpha val="35000"/>
                    </a:srgbClr>
                  </a:outerShdw>
                </a:effectLst>
              </a:rPr>
              <a:t>DIVORCE</a:t>
            </a:r>
          </a:p>
        </p:txBody>
      </p:sp>
      <p:pic>
        <p:nvPicPr>
          <p:cNvPr id="6" name="Picture 5" descr="arguing-couple.jpg"/>
          <p:cNvPicPr>
            <a:picLocks noChangeAspect="1"/>
          </p:cNvPicPr>
          <p:nvPr/>
        </p:nvPicPr>
        <p:blipFill>
          <a:blip r:embed="rId2" cstate="print"/>
          <a:stretch>
            <a:fillRect/>
          </a:stretch>
        </p:blipFill>
        <p:spPr>
          <a:xfrm>
            <a:off x="2023016" y="1423372"/>
            <a:ext cx="8046576" cy="5210158"/>
          </a:xfrm>
          <a:prstGeom prst="rect">
            <a:avLst/>
          </a:prstGeom>
        </p:spPr>
      </p:pic>
    </p:spTree>
    <p:extLst>
      <p:ext uri="{BB962C8B-B14F-4D97-AF65-F5344CB8AC3E}">
        <p14:creationId xmlns:p14="http://schemas.microsoft.com/office/powerpoint/2010/main" val="3810597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ewsimg.bbc.co.uk/media/images/40747000/gif/_40747156_uk_divorces_gra203.gif"/>
          <p:cNvPicPr>
            <a:picLocks noChangeAspect="1" noChangeArrowheads="1"/>
          </p:cNvPicPr>
          <p:nvPr/>
        </p:nvPicPr>
        <p:blipFill>
          <a:blip r:embed="rId2" cstate="print"/>
          <a:srcRect/>
          <a:stretch>
            <a:fillRect/>
          </a:stretch>
        </p:blipFill>
        <p:spPr bwMode="auto">
          <a:xfrm>
            <a:off x="1847528" y="1779920"/>
            <a:ext cx="4643470" cy="5078080"/>
          </a:xfrm>
          <a:prstGeom prst="rect">
            <a:avLst/>
          </a:prstGeom>
          <a:noFill/>
        </p:spPr>
      </p:pic>
      <p:sp>
        <p:nvSpPr>
          <p:cNvPr id="5" name="TextBox 4"/>
          <p:cNvSpPr txBox="1"/>
          <p:nvPr/>
        </p:nvSpPr>
        <p:spPr>
          <a:xfrm>
            <a:off x="2351584" y="692696"/>
            <a:ext cx="6912768" cy="923330"/>
          </a:xfrm>
          <a:prstGeom prst="rect">
            <a:avLst/>
          </a:prstGeom>
          <a:noFill/>
        </p:spPr>
        <p:txBody>
          <a:bodyPr wrap="square" rtlCol="0">
            <a:spAutoFit/>
          </a:bodyPr>
          <a:lstStyle/>
          <a:p>
            <a:pPr defTabSz="914400"/>
            <a:r>
              <a:rPr lang="en-GB" dirty="0">
                <a:solidFill>
                  <a:prstClr val="black"/>
                </a:solidFill>
              </a:rPr>
              <a:t>Is the </a:t>
            </a:r>
            <a:r>
              <a:rPr lang="en-GB" dirty="0" err="1">
                <a:solidFill>
                  <a:prstClr val="black"/>
                </a:solidFill>
              </a:rPr>
              <a:t>Thackers</a:t>
            </a:r>
            <a:r>
              <a:rPr lang="en-GB" dirty="0">
                <a:solidFill>
                  <a:prstClr val="black"/>
                </a:solidFill>
              </a:rPr>
              <a:t>’ marriage beyond saving?</a:t>
            </a:r>
          </a:p>
          <a:p>
            <a:pPr defTabSz="914400"/>
            <a:r>
              <a:rPr lang="en-GB" dirty="0">
                <a:solidFill>
                  <a:prstClr val="black"/>
                </a:solidFill>
              </a:rPr>
              <a:t>Are there things that simply cannot be forgiven in a marriage?</a:t>
            </a:r>
          </a:p>
          <a:p>
            <a:pPr defTabSz="914400"/>
            <a:r>
              <a:rPr lang="en-GB" dirty="0">
                <a:solidFill>
                  <a:prstClr val="black"/>
                </a:solidFill>
              </a:rPr>
              <a:t>How would a Roman Catholic priest resolve this situation?</a:t>
            </a:r>
          </a:p>
        </p:txBody>
      </p:sp>
      <p:sp>
        <p:nvSpPr>
          <p:cNvPr id="6" name="TextBox 5"/>
          <p:cNvSpPr txBox="1"/>
          <p:nvPr/>
        </p:nvSpPr>
        <p:spPr>
          <a:xfrm>
            <a:off x="7392144" y="3068960"/>
            <a:ext cx="2808312" cy="1754326"/>
          </a:xfrm>
          <a:prstGeom prst="rect">
            <a:avLst/>
          </a:prstGeom>
          <a:noFill/>
        </p:spPr>
        <p:txBody>
          <a:bodyPr wrap="square" rtlCol="0">
            <a:spAutoFit/>
          </a:bodyPr>
          <a:lstStyle/>
          <a:p>
            <a:pPr defTabSz="914400"/>
            <a:r>
              <a:rPr lang="en-GB" dirty="0">
                <a:solidFill>
                  <a:prstClr val="black"/>
                </a:solidFill>
              </a:rPr>
              <a:t>What is happening to the divorce rate in UK?</a:t>
            </a:r>
          </a:p>
          <a:p>
            <a:pPr defTabSz="914400"/>
            <a:r>
              <a:rPr lang="en-GB" dirty="0">
                <a:solidFill>
                  <a:prstClr val="black"/>
                </a:solidFill>
              </a:rPr>
              <a:t>Why?</a:t>
            </a:r>
          </a:p>
          <a:p>
            <a:pPr defTabSz="914400"/>
            <a:r>
              <a:rPr lang="en-GB" dirty="0">
                <a:solidFill>
                  <a:prstClr val="black"/>
                </a:solidFill>
              </a:rPr>
              <a:t>Would banning divorce make society better or worse?</a:t>
            </a:r>
          </a:p>
        </p:txBody>
      </p:sp>
      <p:sp>
        <p:nvSpPr>
          <p:cNvPr id="2" name="Rectangle 1"/>
          <p:cNvSpPr/>
          <p:nvPr/>
        </p:nvSpPr>
        <p:spPr>
          <a:xfrm>
            <a:off x="3143672" y="205637"/>
            <a:ext cx="5958408" cy="646331"/>
          </a:xfrm>
          <a:prstGeom prst="rect">
            <a:avLst/>
          </a:prstGeom>
        </p:spPr>
        <p:txBody>
          <a:bodyPr wrap="square">
            <a:spAutoFit/>
          </a:bodyPr>
          <a:lstStyle/>
          <a:p>
            <a:pPr defTabSz="914400"/>
            <a:r>
              <a:rPr lang="en-GB" dirty="0">
                <a:solidFill>
                  <a:prstClr val="black"/>
                </a:solidFill>
                <a:hlinkClick r:id="rId3"/>
              </a:rPr>
              <a:t>https://www.youtube.com/watch?v=-JUWbe8j-U0&amp;safe=true</a:t>
            </a:r>
            <a:endParaRPr lang="en-GB" dirty="0">
              <a:solidFill>
                <a:prstClr val="black"/>
              </a:solidFill>
            </a:endParaRPr>
          </a:p>
          <a:p>
            <a:pPr defTabSz="914400"/>
            <a:endParaRPr lang="en-GB" dirty="0">
              <a:solidFill>
                <a:prstClr val="black"/>
              </a:solidFill>
            </a:endParaRPr>
          </a:p>
        </p:txBody>
      </p:sp>
    </p:spTree>
    <p:extLst>
      <p:ext uri="{BB962C8B-B14F-4D97-AF65-F5344CB8AC3E}">
        <p14:creationId xmlns:p14="http://schemas.microsoft.com/office/powerpoint/2010/main" val="19110311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095604" y="2285992"/>
          <a:ext cx="6096000" cy="430276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pPr algn="ctr"/>
                      <a:r>
                        <a:rPr lang="en-GB" dirty="0">
                          <a:latin typeface="Arial Rounded MT Bold" pitchFamily="34" charset="0"/>
                        </a:rPr>
                        <a:t>POSITIVES</a:t>
                      </a:r>
                    </a:p>
                  </a:txBody>
                  <a:tcPr/>
                </a:tc>
                <a:tc>
                  <a:txBody>
                    <a:bodyPr/>
                    <a:lstStyle/>
                    <a:p>
                      <a:pPr algn="ctr"/>
                      <a:r>
                        <a:rPr lang="en-GB" dirty="0">
                          <a:latin typeface="Arial Rounded MT Bold" pitchFamily="34" charset="0"/>
                        </a:rPr>
                        <a:t>NEGATIVES</a:t>
                      </a:r>
                    </a:p>
                  </a:txBody>
                  <a:tcPr/>
                </a:tc>
                <a:extLst>
                  <a:ext uri="{0D108BD9-81ED-4DB2-BD59-A6C34878D82A}">
                    <a16:rowId xmlns:a16="http://schemas.microsoft.com/office/drawing/2014/main" val="10000"/>
                  </a:ext>
                </a:extLst>
              </a:tr>
              <a:tr h="370840">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p>
                  </a:txBody>
                  <a:tcPr/>
                </a:tc>
                <a:extLst>
                  <a:ext uri="{0D108BD9-81ED-4DB2-BD59-A6C34878D82A}">
                    <a16:rowId xmlns:a16="http://schemas.microsoft.com/office/drawing/2014/main" val="10001"/>
                  </a:ext>
                </a:extLst>
              </a:tr>
            </a:tbl>
          </a:graphicData>
        </a:graphic>
      </p:graphicFrame>
      <p:sp>
        <p:nvSpPr>
          <p:cNvPr id="4" name="Rectangle 3"/>
          <p:cNvSpPr/>
          <p:nvPr/>
        </p:nvSpPr>
        <p:spPr>
          <a:xfrm>
            <a:off x="3524232" y="785794"/>
            <a:ext cx="5031954" cy="923330"/>
          </a:xfrm>
          <a:prstGeom prst="rect">
            <a:avLst/>
          </a:prstGeom>
          <a:noFill/>
        </p:spPr>
        <p:txBody>
          <a:bodyPr wrap="none" lIns="91440" tIns="45720" rIns="91440" bIns="45720">
            <a:spAutoFit/>
          </a:bodyPr>
          <a:lstStyle/>
          <a:p>
            <a:pPr algn="ctr" defTabSz="914400"/>
            <a:r>
              <a:rPr lang="en-US" sz="5400" b="1"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rPr>
              <a:t>“Divorce is bad!”</a:t>
            </a:r>
          </a:p>
        </p:txBody>
      </p:sp>
    </p:spTree>
    <p:extLst>
      <p:ext uri="{BB962C8B-B14F-4D97-AF65-F5344CB8AC3E}">
        <p14:creationId xmlns:p14="http://schemas.microsoft.com/office/powerpoint/2010/main" val="33209126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rebeccaknowles.files.wordpress.com/2008/10/diamond-nine1.jpg"/>
          <p:cNvPicPr>
            <a:picLocks noChangeAspect="1" noChangeArrowheads="1"/>
          </p:cNvPicPr>
          <p:nvPr/>
        </p:nvPicPr>
        <p:blipFill>
          <a:blip r:embed="rId2" cstate="print"/>
          <a:srcRect/>
          <a:stretch>
            <a:fillRect/>
          </a:stretch>
        </p:blipFill>
        <p:spPr bwMode="auto">
          <a:xfrm>
            <a:off x="6240464" y="1773238"/>
            <a:ext cx="3743325" cy="3155950"/>
          </a:xfrm>
          <a:prstGeom prst="rect">
            <a:avLst/>
          </a:prstGeom>
          <a:noFill/>
          <a:ln w="9525">
            <a:noFill/>
            <a:miter lim="800000"/>
            <a:headEnd/>
            <a:tailEnd/>
          </a:ln>
        </p:spPr>
      </p:pic>
      <p:sp>
        <p:nvSpPr>
          <p:cNvPr id="4099" name="Title 1"/>
          <p:cNvSpPr>
            <a:spLocks noGrp="1"/>
          </p:cNvSpPr>
          <p:nvPr>
            <p:ph type="title"/>
          </p:nvPr>
        </p:nvSpPr>
        <p:spPr/>
        <p:txBody>
          <a:bodyPr/>
          <a:lstStyle/>
          <a:p>
            <a:r>
              <a:rPr lang="en-GB">
                <a:solidFill>
                  <a:schemeClr val="tx1"/>
                </a:solidFill>
              </a:rPr>
              <a:t>Diamond Nine</a:t>
            </a:r>
          </a:p>
        </p:txBody>
      </p:sp>
      <p:graphicFrame>
        <p:nvGraphicFramePr>
          <p:cNvPr id="4" name="Content Placeholder 3"/>
          <p:cNvGraphicFramePr>
            <a:graphicFrameLocks noGrp="1"/>
          </p:cNvGraphicFramePr>
          <p:nvPr>
            <p:ph idx="1"/>
          </p:nvPr>
        </p:nvGraphicFramePr>
        <p:xfrm>
          <a:off x="1703389" y="1196975"/>
          <a:ext cx="4716015" cy="4085808"/>
        </p:xfrm>
        <a:graphic>
          <a:graphicData uri="http://schemas.openxmlformats.org/drawingml/2006/table">
            <a:tbl>
              <a:tblPr/>
              <a:tblGrid>
                <a:gridCol w="1572005">
                  <a:extLst>
                    <a:ext uri="{9D8B030D-6E8A-4147-A177-3AD203B41FA5}">
                      <a16:colId xmlns:a16="http://schemas.microsoft.com/office/drawing/2014/main" val="20000"/>
                    </a:ext>
                  </a:extLst>
                </a:gridCol>
                <a:gridCol w="1572005">
                  <a:extLst>
                    <a:ext uri="{9D8B030D-6E8A-4147-A177-3AD203B41FA5}">
                      <a16:colId xmlns:a16="http://schemas.microsoft.com/office/drawing/2014/main" val="20001"/>
                    </a:ext>
                  </a:extLst>
                </a:gridCol>
                <a:gridCol w="1572005">
                  <a:extLst>
                    <a:ext uri="{9D8B030D-6E8A-4147-A177-3AD203B41FA5}">
                      <a16:colId xmlns:a16="http://schemas.microsoft.com/office/drawing/2014/main" val="20002"/>
                    </a:ext>
                  </a:extLst>
                </a:gridCol>
              </a:tblGrid>
              <a:tr h="1296144">
                <a:tc>
                  <a:txBody>
                    <a:bodyPr/>
                    <a:lstStyle/>
                    <a:p>
                      <a:pPr>
                        <a:spcAft>
                          <a:spcPts val="0"/>
                        </a:spcAft>
                      </a:pPr>
                      <a:endParaRPr lang="en-GB" sz="1400" dirty="0">
                        <a:latin typeface="Arial"/>
                        <a:ea typeface="Times New Roman"/>
                        <a:cs typeface="Times New Roman"/>
                      </a:endParaRPr>
                    </a:p>
                    <a:p>
                      <a:r>
                        <a:rPr lang="en-GB" sz="1400" kern="1200" dirty="0">
                          <a:solidFill>
                            <a:schemeClr val="tx1"/>
                          </a:solidFill>
                          <a:latin typeface="+mn-lt"/>
                          <a:ea typeface="+mn-ea"/>
                          <a:cs typeface="+mn-cs"/>
                        </a:rPr>
                        <a:t>Men should be the head of the family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GB" sz="1400" dirty="0">
                        <a:latin typeface="Arial"/>
                        <a:ea typeface="Times New Roman"/>
                        <a:cs typeface="Times New Roman"/>
                      </a:endParaRPr>
                    </a:p>
                    <a:p>
                      <a:r>
                        <a:rPr lang="en-GB" sz="1400" kern="1200" dirty="0">
                          <a:solidFill>
                            <a:schemeClr val="tx1"/>
                          </a:solidFill>
                          <a:latin typeface="+mn-lt"/>
                          <a:ea typeface="+mn-ea"/>
                          <a:cs typeface="+mn-cs"/>
                        </a:rPr>
                        <a:t>Men and women should be equal in a household.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GB" sz="1400" dirty="0">
                        <a:latin typeface="Arial"/>
                        <a:ea typeface="Times New Roman"/>
                        <a:cs typeface="Times New Roman"/>
                      </a:endParaRPr>
                    </a:p>
                    <a:p>
                      <a:r>
                        <a:rPr lang="en-GB" sz="1400" kern="1200" dirty="0">
                          <a:solidFill>
                            <a:schemeClr val="tx1"/>
                          </a:solidFill>
                          <a:latin typeface="+mn-lt"/>
                          <a:ea typeface="+mn-ea"/>
                          <a:cs typeface="+mn-cs"/>
                        </a:rPr>
                        <a:t>Having two </a:t>
                      </a:r>
                    </a:p>
                    <a:p>
                      <a:r>
                        <a:rPr lang="en-GB" sz="1400" kern="1200" dirty="0">
                          <a:solidFill>
                            <a:schemeClr val="tx1"/>
                          </a:solidFill>
                          <a:latin typeface="+mn-lt"/>
                          <a:ea typeface="+mn-ea"/>
                          <a:cs typeface="+mn-cs"/>
                        </a:rPr>
                        <a:t>parents of the same sex is as effective as two different sex parents.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12168">
                <a:tc>
                  <a:txBody>
                    <a:bodyPr/>
                    <a:lstStyle/>
                    <a:p>
                      <a:pPr>
                        <a:spcAft>
                          <a:spcPts val="0"/>
                        </a:spcAft>
                      </a:pPr>
                      <a:endParaRPr lang="en-GB" sz="1400" dirty="0">
                        <a:latin typeface="Arial"/>
                        <a:ea typeface="Times New Roman"/>
                        <a:cs typeface="Times New Roman"/>
                      </a:endParaRPr>
                    </a:p>
                    <a:p>
                      <a:pPr>
                        <a:spcAft>
                          <a:spcPts val="0"/>
                        </a:spcAft>
                      </a:pPr>
                      <a:r>
                        <a:rPr lang="en-GB" sz="1400" kern="1200" dirty="0">
                          <a:solidFill>
                            <a:schemeClr val="tx1"/>
                          </a:solidFill>
                          <a:latin typeface="+mn-lt"/>
                          <a:ea typeface="+mn-ea"/>
                          <a:cs typeface="+mn-cs"/>
                        </a:rPr>
                        <a:t>To be a good family you don’t need to love each other</a:t>
                      </a:r>
                      <a:endParaRPr lang="en-GB" sz="14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GB" sz="1400" dirty="0">
                        <a:latin typeface="Arial"/>
                        <a:ea typeface="Times New Roman"/>
                        <a:cs typeface="Times New Roman"/>
                      </a:endParaRPr>
                    </a:p>
                    <a:p>
                      <a:r>
                        <a:rPr lang="en-GB" sz="1400" kern="1200" dirty="0">
                          <a:solidFill>
                            <a:schemeClr val="tx1"/>
                          </a:solidFill>
                          <a:latin typeface="+mn-lt"/>
                          <a:ea typeface="+mn-ea"/>
                          <a:cs typeface="+mn-cs"/>
                        </a:rPr>
                        <a:t> </a:t>
                      </a:r>
                    </a:p>
                    <a:p>
                      <a:r>
                        <a:rPr lang="en-GB" sz="1400" kern="1200" dirty="0">
                          <a:solidFill>
                            <a:schemeClr val="tx1"/>
                          </a:solidFill>
                          <a:latin typeface="+mn-lt"/>
                          <a:ea typeface="+mn-ea"/>
                          <a:cs typeface="+mn-cs"/>
                        </a:rPr>
                        <a:t>Divorce can ruin a family unit.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GB" sz="1400" dirty="0">
                        <a:latin typeface="Arial"/>
                        <a:ea typeface="Times New Roman"/>
                        <a:cs typeface="Times New Roman"/>
                      </a:endParaRPr>
                    </a:p>
                    <a:p>
                      <a:r>
                        <a:rPr lang="en-GB" sz="1400" kern="1200" dirty="0">
                          <a:solidFill>
                            <a:schemeClr val="tx1"/>
                          </a:solidFill>
                          <a:latin typeface="+mn-lt"/>
                          <a:ea typeface="+mn-ea"/>
                          <a:cs typeface="+mn-cs"/>
                        </a:rPr>
                        <a:t>Any family </a:t>
                      </a:r>
                    </a:p>
                    <a:p>
                      <a:r>
                        <a:rPr lang="en-GB" sz="1400" kern="1200" dirty="0">
                          <a:solidFill>
                            <a:schemeClr val="tx1"/>
                          </a:solidFill>
                          <a:latin typeface="+mn-lt"/>
                          <a:ea typeface="+mn-ea"/>
                          <a:cs typeface="+mn-cs"/>
                        </a:rPr>
                        <a:t>unit can be successful as long as the people love each other</a:t>
                      </a:r>
                      <a:endParaRPr lang="en-GB" sz="14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80120">
                <a:tc>
                  <a:txBody>
                    <a:bodyPr/>
                    <a:lstStyle/>
                    <a:p>
                      <a:pPr>
                        <a:spcAft>
                          <a:spcPts val="0"/>
                        </a:spcAft>
                      </a:pPr>
                      <a:endParaRPr lang="en-GB" sz="1400" dirty="0">
                        <a:latin typeface="Arial"/>
                        <a:ea typeface="Times New Roman"/>
                        <a:cs typeface="Times New Roman"/>
                      </a:endParaRPr>
                    </a:p>
                    <a:p>
                      <a:r>
                        <a:rPr lang="en-GB" sz="1400" kern="1200" dirty="0">
                          <a:solidFill>
                            <a:schemeClr val="tx1"/>
                          </a:solidFill>
                          <a:latin typeface="+mn-lt"/>
                          <a:ea typeface="+mn-ea"/>
                          <a:cs typeface="+mn-cs"/>
                        </a:rPr>
                        <a:t>Parents </a:t>
                      </a:r>
                    </a:p>
                    <a:p>
                      <a:r>
                        <a:rPr lang="en-GB" sz="1400" kern="1200" dirty="0">
                          <a:solidFill>
                            <a:schemeClr val="tx1"/>
                          </a:solidFill>
                          <a:latin typeface="+mn-lt"/>
                          <a:ea typeface="+mn-ea"/>
                          <a:cs typeface="+mn-cs"/>
                        </a:rPr>
                        <a:t>need to be married to raise children properly.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GB" sz="1400" dirty="0">
                        <a:latin typeface="Arial"/>
                        <a:ea typeface="Times New Roman"/>
                        <a:cs typeface="Times New Roman"/>
                      </a:endParaRPr>
                    </a:p>
                    <a:p>
                      <a:r>
                        <a:rPr lang="en-GB" sz="1400" kern="1200" dirty="0">
                          <a:solidFill>
                            <a:schemeClr val="tx1"/>
                          </a:solidFill>
                          <a:latin typeface="+mn-lt"/>
                          <a:ea typeface="+mn-ea"/>
                          <a:cs typeface="+mn-cs"/>
                        </a:rPr>
                        <a:t>You become </a:t>
                      </a:r>
                    </a:p>
                    <a:p>
                      <a:r>
                        <a:rPr lang="en-GB" sz="1400" kern="1200" dirty="0">
                          <a:solidFill>
                            <a:schemeClr val="tx1"/>
                          </a:solidFill>
                          <a:latin typeface="+mn-lt"/>
                          <a:ea typeface="+mn-ea"/>
                          <a:cs typeface="+mn-cs"/>
                        </a:rPr>
                        <a:t>a better person if you are from a nuclear family.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400" kern="1200" dirty="0">
                          <a:solidFill>
                            <a:schemeClr val="tx1"/>
                          </a:solidFill>
                          <a:latin typeface="+mn-lt"/>
                          <a:ea typeface="+mn-ea"/>
                          <a:cs typeface="+mn-cs"/>
                        </a:rPr>
                        <a:t>A</a:t>
                      </a:r>
                    </a:p>
                    <a:p>
                      <a:r>
                        <a:rPr lang="en-GB" sz="1400" kern="1200" dirty="0">
                          <a:solidFill>
                            <a:schemeClr val="tx1"/>
                          </a:solidFill>
                          <a:latin typeface="+mn-lt"/>
                          <a:ea typeface="+mn-ea"/>
                          <a:cs typeface="+mn-cs"/>
                        </a:rPr>
                        <a:t> successful family doesn’t need a male role model</a:t>
                      </a:r>
                      <a:endParaRPr lang="en-GB" sz="14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cxnSp>
        <p:nvCxnSpPr>
          <p:cNvPr id="7" name="Straight Connector 6"/>
          <p:cNvCxnSpPr/>
          <p:nvPr/>
        </p:nvCxnSpPr>
        <p:spPr>
          <a:xfrm flipV="1">
            <a:off x="7896226" y="1268413"/>
            <a:ext cx="792163" cy="1008062"/>
          </a:xfrm>
          <a:prstGeom prst="line">
            <a:avLst/>
          </a:prstGeom>
        </p:spPr>
        <p:style>
          <a:lnRef idx="1">
            <a:schemeClr val="accent2"/>
          </a:lnRef>
          <a:fillRef idx="0">
            <a:schemeClr val="accent2"/>
          </a:fillRef>
          <a:effectRef idx="0">
            <a:schemeClr val="accent2"/>
          </a:effectRef>
          <a:fontRef idx="minor">
            <a:schemeClr val="tx1"/>
          </a:fontRef>
        </p:style>
      </p:cxnSp>
      <p:sp>
        <p:nvSpPr>
          <p:cNvPr id="8" name="Oval 7"/>
          <p:cNvSpPr/>
          <p:nvPr/>
        </p:nvSpPr>
        <p:spPr>
          <a:xfrm>
            <a:off x="8616951" y="476250"/>
            <a:ext cx="1871663" cy="1296988"/>
          </a:xfrm>
          <a:prstGeom prst="ellipse">
            <a:avLst/>
          </a:prstGeom>
          <a:solidFill>
            <a:srgbClr val="99FF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Best type</a:t>
            </a:r>
          </a:p>
        </p:txBody>
      </p:sp>
      <p:cxnSp>
        <p:nvCxnSpPr>
          <p:cNvPr id="9" name="Straight Connector 8"/>
          <p:cNvCxnSpPr/>
          <p:nvPr/>
        </p:nvCxnSpPr>
        <p:spPr>
          <a:xfrm flipH="1" flipV="1">
            <a:off x="8040689" y="4292601"/>
            <a:ext cx="1150937" cy="576263"/>
          </a:xfrm>
          <a:prstGeom prst="line">
            <a:avLst/>
          </a:prstGeom>
        </p:spPr>
        <p:style>
          <a:lnRef idx="1">
            <a:schemeClr val="accent2"/>
          </a:lnRef>
          <a:fillRef idx="0">
            <a:schemeClr val="accent2"/>
          </a:fillRef>
          <a:effectRef idx="0">
            <a:schemeClr val="accent2"/>
          </a:effectRef>
          <a:fontRef idx="minor">
            <a:schemeClr val="tx1"/>
          </a:fontRef>
        </p:style>
      </p:cxnSp>
      <p:sp>
        <p:nvSpPr>
          <p:cNvPr id="12" name="Oval 11"/>
          <p:cNvSpPr/>
          <p:nvPr/>
        </p:nvSpPr>
        <p:spPr>
          <a:xfrm>
            <a:off x="8796338" y="4581525"/>
            <a:ext cx="1871662" cy="1295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Worst type</a:t>
            </a:r>
          </a:p>
        </p:txBody>
      </p:sp>
    </p:spTree>
    <p:extLst>
      <p:ext uri="{BB962C8B-B14F-4D97-AF65-F5344CB8AC3E}">
        <p14:creationId xmlns:p14="http://schemas.microsoft.com/office/powerpoint/2010/main" val="308200424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1981200" y="3644901"/>
            <a:ext cx="8229600" cy="2481263"/>
          </a:xfrm>
        </p:spPr>
        <p:txBody>
          <a:bodyPr/>
          <a:lstStyle/>
          <a:p>
            <a:pPr marL="609600" indent="-609600" eaLnBrk="1" hangingPunct="1">
              <a:buFontTx/>
              <a:buAutoNum type="arabicParenR"/>
            </a:pPr>
            <a:r>
              <a:rPr lang="en-GB">
                <a:latin typeface="Comic Sans MS" pitchFamily="66" charset="0"/>
              </a:rPr>
              <a:t>Do you think when couples divorce it should be private? Why?</a:t>
            </a:r>
          </a:p>
          <a:p>
            <a:pPr marL="609600" indent="-609600" eaLnBrk="1" hangingPunct="1">
              <a:buFontTx/>
              <a:buAutoNum type="arabicParenR"/>
            </a:pPr>
            <a:r>
              <a:rPr lang="en-GB">
                <a:latin typeface="Comic Sans MS" pitchFamily="66" charset="0"/>
              </a:rPr>
              <a:t>Make a list of as many other celebrity divorces as you can think of.</a:t>
            </a:r>
            <a:r>
              <a:rPr lang="en-GB"/>
              <a:t> </a:t>
            </a:r>
          </a:p>
        </p:txBody>
      </p:sp>
      <p:sp>
        <p:nvSpPr>
          <p:cNvPr id="3077" name="Text Box 6"/>
          <p:cNvSpPr txBox="1">
            <a:spLocks noChangeArrowheads="1"/>
          </p:cNvSpPr>
          <p:nvPr/>
        </p:nvSpPr>
        <p:spPr bwMode="auto">
          <a:xfrm>
            <a:off x="6867525" y="496888"/>
            <a:ext cx="3189288" cy="366712"/>
          </a:xfrm>
          <a:prstGeom prst="rect">
            <a:avLst/>
          </a:prstGeom>
          <a:noFill/>
          <a:ln w="9525">
            <a:noFill/>
            <a:miter lim="800000"/>
            <a:headEnd/>
            <a:tailEnd/>
          </a:ln>
        </p:spPr>
        <p:txBody>
          <a:bodyPr>
            <a:spAutoFit/>
          </a:bodyPr>
          <a:lstStyle/>
          <a:p>
            <a:pPr defTabSz="914400" fontAlgn="base">
              <a:spcBef>
                <a:spcPct val="0"/>
              </a:spcBef>
              <a:spcAft>
                <a:spcPct val="0"/>
              </a:spcAft>
            </a:pPr>
            <a:endParaRPr lang="en-US">
              <a:solidFill>
                <a:srgbClr val="000000"/>
              </a:solidFill>
              <a:latin typeface="Arial" charset="0"/>
            </a:endParaRPr>
          </a:p>
        </p:txBody>
      </p:sp>
      <p:sp>
        <p:nvSpPr>
          <p:cNvPr id="16386" name="AutoShape 2" descr="http://images2.fanpop.com/images/photos/4400000/jordan-and-peter-andre-wedding-celeb-weddings-4455357-430-300.jpg"/>
          <p:cNvSpPr>
            <a:spLocks noChangeAspect="1" noChangeArrowheads="1"/>
          </p:cNvSpPr>
          <p:nvPr/>
        </p:nvSpPr>
        <p:spPr bwMode="auto">
          <a:xfrm>
            <a:off x="5967413"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GB">
              <a:solidFill>
                <a:srgbClr val="000000"/>
              </a:solidFill>
              <a:latin typeface="Arial" charset="0"/>
            </a:endParaRPr>
          </a:p>
        </p:txBody>
      </p:sp>
      <p:sp>
        <p:nvSpPr>
          <p:cNvPr id="16388" name="AutoShape 4" descr="http://ts4.mm.bing.net/th?id=HN.607995776880936902&amp;pid=1.7"/>
          <p:cNvSpPr>
            <a:spLocks noChangeAspect="1" noChangeArrowheads="1"/>
          </p:cNvSpPr>
          <p:nvPr/>
        </p:nvSpPr>
        <p:spPr bwMode="auto">
          <a:xfrm>
            <a:off x="5967413"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GB">
              <a:solidFill>
                <a:srgbClr val="000000"/>
              </a:solidFill>
              <a:latin typeface="Arial" charset="0"/>
            </a:endParaRPr>
          </a:p>
        </p:txBody>
      </p:sp>
      <p:sp>
        <p:nvSpPr>
          <p:cNvPr id="16390" name="AutoShape 6" descr="http://1.bp.blogspot.com/--wKIIyvhfq8/TicCZ6-cXsI/AAAAAAAAAKI/lHOuteQ265U/s1600/jordan_wedding.jpg"/>
          <p:cNvSpPr>
            <a:spLocks noChangeAspect="1" noChangeArrowheads="1"/>
          </p:cNvSpPr>
          <p:nvPr/>
        </p:nvSpPr>
        <p:spPr bwMode="auto">
          <a:xfrm>
            <a:off x="5967413"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GB">
              <a:solidFill>
                <a:srgbClr val="000000"/>
              </a:solidFill>
              <a:latin typeface="Arial" charset="0"/>
            </a:endParaRPr>
          </a:p>
        </p:txBody>
      </p:sp>
      <p:sp>
        <p:nvSpPr>
          <p:cNvPr id="16392" name="AutoShape 8" descr="http://1.bp.blogspot.com/--wKIIyvhfq8/TicCZ6-cXsI/AAAAAAAAAKI/lHOuteQ265U/s1600/jordan_wedding.jpg"/>
          <p:cNvSpPr>
            <a:spLocks noChangeAspect="1" noChangeArrowheads="1"/>
          </p:cNvSpPr>
          <p:nvPr/>
        </p:nvSpPr>
        <p:spPr bwMode="auto">
          <a:xfrm>
            <a:off x="5967413"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GB">
              <a:solidFill>
                <a:srgbClr val="000000"/>
              </a:solidFill>
              <a:latin typeface="Arial" charset="0"/>
            </a:endParaRPr>
          </a:p>
        </p:txBody>
      </p:sp>
      <p:sp>
        <p:nvSpPr>
          <p:cNvPr id="16394" name="AutoShape 10" descr="http://1.bp.blogspot.com/--wKIIyvhfq8/TicCZ6-cXsI/AAAAAAAAAKI/lHOuteQ265U/s1600/jordan_wedding.jpg"/>
          <p:cNvSpPr>
            <a:spLocks noChangeAspect="1" noChangeArrowheads="1"/>
          </p:cNvSpPr>
          <p:nvPr/>
        </p:nvSpPr>
        <p:spPr bwMode="auto">
          <a:xfrm>
            <a:off x="5967413"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GB">
              <a:solidFill>
                <a:srgbClr val="000000"/>
              </a:solidFill>
              <a:latin typeface="Arial" charset="0"/>
            </a:endParaRPr>
          </a:p>
        </p:txBody>
      </p:sp>
      <p:sp>
        <p:nvSpPr>
          <p:cNvPr id="16396" name="AutoShape 12" descr="http://3.bp.blogspot.com/-salHnNGTI5I/T4Sz4BMkweI/AAAAAAAAAPg/AcJuqyERJOE/s1600/jordan_wedding2.jpg"/>
          <p:cNvSpPr>
            <a:spLocks noChangeAspect="1" noChangeArrowheads="1"/>
          </p:cNvSpPr>
          <p:nvPr/>
        </p:nvSpPr>
        <p:spPr bwMode="auto">
          <a:xfrm>
            <a:off x="5967413"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GB">
              <a:solidFill>
                <a:srgbClr val="000000"/>
              </a:solidFill>
              <a:latin typeface="Arial" charset="0"/>
            </a:endParaRPr>
          </a:p>
        </p:txBody>
      </p:sp>
      <p:pic>
        <p:nvPicPr>
          <p:cNvPr id="16398" name="Picture 14" descr="http://nowmagazine.media.ipcdigital.co.uk/11140/00000a153/18c6_orh100000w360/Peter-Andre-and-Jordan11.jpg"/>
          <p:cNvPicPr>
            <a:picLocks noChangeAspect="1" noChangeArrowheads="1"/>
          </p:cNvPicPr>
          <p:nvPr/>
        </p:nvPicPr>
        <p:blipFill>
          <a:blip r:embed="rId2" cstate="print"/>
          <a:srcRect/>
          <a:stretch>
            <a:fillRect/>
          </a:stretch>
        </p:blipFill>
        <p:spPr bwMode="auto">
          <a:xfrm>
            <a:off x="1847528" y="81136"/>
            <a:ext cx="2348880" cy="3131840"/>
          </a:xfrm>
          <a:prstGeom prst="rect">
            <a:avLst/>
          </a:prstGeom>
          <a:noFill/>
        </p:spPr>
      </p:pic>
      <p:pic>
        <p:nvPicPr>
          <p:cNvPr id="16400" name="Picture 16" descr="http://i3.irishmirror.ie/incoming/article2308311.ece/alternates/s510b/Katie-Price-Wedding.jpg"/>
          <p:cNvPicPr>
            <a:picLocks noChangeAspect="1" noChangeArrowheads="1"/>
          </p:cNvPicPr>
          <p:nvPr/>
        </p:nvPicPr>
        <p:blipFill>
          <a:blip r:embed="rId3" cstate="print"/>
          <a:srcRect/>
          <a:stretch>
            <a:fillRect/>
          </a:stretch>
        </p:blipFill>
        <p:spPr bwMode="auto">
          <a:xfrm>
            <a:off x="7680176" y="1"/>
            <a:ext cx="2149640" cy="3089581"/>
          </a:xfrm>
          <a:prstGeom prst="rect">
            <a:avLst/>
          </a:prstGeom>
          <a:noFill/>
        </p:spPr>
      </p:pic>
      <p:pic>
        <p:nvPicPr>
          <p:cNvPr id="16402" name="Picture 18" descr="http://i.dailymail.co.uk/i/pix/2013/01/13/article-2261555-0CD25091000005DC-783_306x423.jpg"/>
          <p:cNvPicPr>
            <a:picLocks noChangeAspect="1" noChangeArrowheads="1"/>
          </p:cNvPicPr>
          <p:nvPr/>
        </p:nvPicPr>
        <p:blipFill>
          <a:blip r:embed="rId4" cstate="print"/>
          <a:srcRect/>
          <a:stretch>
            <a:fillRect/>
          </a:stretch>
        </p:blipFill>
        <p:spPr bwMode="auto">
          <a:xfrm>
            <a:off x="4864204" y="188640"/>
            <a:ext cx="2239908" cy="3096344"/>
          </a:xfrm>
          <a:prstGeom prst="rect">
            <a:avLst/>
          </a:prstGeom>
          <a:noFill/>
        </p:spPr>
      </p:pic>
    </p:spTree>
    <p:extLst>
      <p:ext uri="{BB962C8B-B14F-4D97-AF65-F5344CB8AC3E}">
        <p14:creationId xmlns:p14="http://schemas.microsoft.com/office/powerpoint/2010/main" val="32766387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GB" u="sng">
                <a:latin typeface="Comic Sans MS" pitchFamily="66" charset="0"/>
              </a:rPr>
              <a:t>Key Terms</a:t>
            </a:r>
          </a:p>
        </p:txBody>
      </p:sp>
      <p:sp>
        <p:nvSpPr>
          <p:cNvPr id="6147" name="Rectangle 3"/>
          <p:cNvSpPr>
            <a:spLocks noGrp="1" noChangeArrowheads="1"/>
          </p:cNvSpPr>
          <p:nvPr>
            <p:ph type="body" idx="1"/>
          </p:nvPr>
        </p:nvSpPr>
        <p:spPr/>
        <p:txBody>
          <a:bodyPr/>
          <a:lstStyle/>
          <a:p>
            <a:pPr eaLnBrk="1" hangingPunct="1">
              <a:buFontTx/>
              <a:buNone/>
            </a:pPr>
            <a:r>
              <a:rPr lang="en-GB">
                <a:latin typeface="Comic Sans MS" pitchFamily="66" charset="0"/>
              </a:rPr>
              <a:t>What is meant by ‘conflict?’</a:t>
            </a:r>
          </a:p>
          <a:p>
            <a:pPr eaLnBrk="1" hangingPunct="1">
              <a:buFontTx/>
              <a:buNone/>
            </a:pPr>
            <a:r>
              <a:rPr lang="en-GB">
                <a:latin typeface="Comic Sans MS" pitchFamily="66" charset="0"/>
              </a:rPr>
              <a:t>	- Disagreements &amp; quarrels.</a:t>
            </a:r>
          </a:p>
          <a:p>
            <a:pPr eaLnBrk="1" hangingPunct="1">
              <a:buFontTx/>
              <a:buNone/>
            </a:pPr>
            <a:r>
              <a:rPr lang="en-GB">
                <a:latin typeface="Comic Sans MS" pitchFamily="66" charset="0"/>
              </a:rPr>
              <a:t>- Working against each other rather than together</a:t>
            </a:r>
          </a:p>
          <a:p>
            <a:pPr eaLnBrk="1" hangingPunct="1">
              <a:buFontTx/>
              <a:buNone/>
            </a:pPr>
            <a:endParaRPr lang="en-GB">
              <a:latin typeface="Comic Sans MS" pitchFamily="66" charset="0"/>
            </a:endParaRPr>
          </a:p>
          <a:p>
            <a:pPr eaLnBrk="1" hangingPunct="1">
              <a:buFontTx/>
              <a:buNone/>
            </a:pPr>
            <a:r>
              <a:rPr lang="en-GB">
                <a:latin typeface="Comic Sans MS" pitchFamily="66" charset="0"/>
              </a:rPr>
              <a:t>What is meant by ‘reconciliation?’</a:t>
            </a:r>
          </a:p>
          <a:p>
            <a:pPr eaLnBrk="1" hangingPunct="1">
              <a:buFontTx/>
              <a:buNone/>
            </a:pPr>
            <a:r>
              <a:rPr lang="en-GB">
                <a:latin typeface="Comic Sans MS" pitchFamily="66" charset="0"/>
              </a:rPr>
              <a:t>	- Making up &amp; starting together again, saying sorry &amp; having it accepted.</a:t>
            </a:r>
          </a:p>
        </p:txBody>
      </p:sp>
    </p:spTree>
    <p:extLst>
      <p:ext uri="{BB962C8B-B14F-4D97-AF65-F5344CB8AC3E}">
        <p14:creationId xmlns:p14="http://schemas.microsoft.com/office/powerpoint/2010/main" val="17193106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7">
                                            <p:txEl>
                                              <p:pRg st="1" end="1"/>
                                            </p:txEl>
                                          </p:spTgt>
                                        </p:tgtEl>
                                        <p:attrNameLst>
                                          <p:attrName>style.visibility</p:attrName>
                                        </p:attrNameLst>
                                      </p:cBhvr>
                                      <p:to>
                                        <p:strVal val="visible"/>
                                      </p:to>
                                    </p:set>
                                    <p:anim calcmode="lin" valueType="num">
                                      <p:cBhvr additive="base">
                                        <p:cTn id="13"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7">
                                            <p:txEl>
                                              <p:pRg st="2" end="2"/>
                                            </p:txEl>
                                          </p:spTgt>
                                        </p:tgtEl>
                                        <p:attrNameLst>
                                          <p:attrName>style.visibility</p:attrName>
                                        </p:attrNameLst>
                                      </p:cBhvr>
                                      <p:to>
                                        <p:strVal val="visible"/>
                                      </p:to>
                                    </p:set>
                                    <p:anim calcmode="lin" valueType="num">
                                      <p:cBhvr additive="base">
                                        <p:cTn id="19"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147">
                                            <p:txEl>
                                              <p:pRg st="4" end="4"/>
                                            </p:txEl>
                                          </p:spTgt>
                                        </p:tgtEl>
                                        <p:attrNameLst>
                                          <p:attrName>style.visibility</p:attrName>
                                        </p:attrNameLst>
                                      </p:cBhvr>
                                      <p:to>
                                        <p:strVal val="visible"/>
                                      </p:to>
                                    </p:set>
                                    <p:anim calcmode="lin" valueType="num">
                                      <p:cBhvr additive="base">
                                        <p:cTn id="25"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147">
                                            <p:txEl>
                                              <p:pRg st="5" end="5"/>
                                            </p:txEl>
                                          </p:spTgt>
                                        </p:tgtEl>
                                        <p:attrNameLst>
                                          <p:attrName>style.visibility</p:attrName>
                                        </p:attrNameLst>
                                      </p:cBhvr>
                                      <p:to>
                                        <p:strVal val="visible"/>
                                      </p:to>
                                    </p:set>
                                    <p:anim calcmode="lin" valueType="num">
                                      <p:cBhvr additive="base">
                                        <p:cTn id="31"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GB" sz="4000" u="sng">
                <a:latin typeface="Comic Sans MS" pitchFamily="66" charset="0"/>
              </a:rPr>
              <a:t>What pressures can there be on a marriage?</a:t>
            </a:r>
          </a:p>
        </p:txBody>
      </p:sp>
      <p:sp>
        <p:nvSpPr>
          <p:cNvPr id="4099" name="Rectangle 3"/>
          <p:cNvSpPr>
            <a:spLocks noGrp="1" noChangeArrowheads="1"/>
          </p:cNvSpPr>
          <p:nvPr>
            <p:ph type="body" idx="1"/>
          </p:nvPr>
        </p:nvSpPr>
        <p:spPr/>
        <p:txBody>
          <a:bodyPr/>
          <a:lstStyle/>
          <a:p>
            <a:pPr eaLnBrk="1" hangingPunct="1"/>
            <a:r>
              <a:rPr lang="en-GB">
                <a:latin typeface="Comic Sans MS" pitchFamily="66" charset="0"/>
              </a:rPr>
              <a:t>Financial</a:t>
            </a:r>
          </a:p>
          <a:p>
            <a:pPr eaLnBrk="1" hangingPunct="1"/>
            <a:r>
              <a:rPr lang="en-GB">
                <a:latin typeface="Comic Sans MS" pitchFamily="66" charset="0"/>
              </a:rPr>
              <a:t>Unemployment/work/career</a:t>
            </a:r>
          </a:p>
          <a:p>
            <a:pPr eaLnBrk="1" hangingPunct="1"/>
            <a:r>
              <a:rPr lang="en-GB">
                <a:latin typeface="Comic Sans MS" pitchFamily="66" charset="0"/>
              </a:rPr>
              <a:t>Children</a:t>
            </a:r>
          </a:p>
          <a:p>
            <a:pPr eaLnBrk="1" hangingPunct="1"/>
            <a:r>
              <a:rPr lang="en-GB">
                <a:latin typeface="Comic Sans MS" pitchFamily="66" charset="0"/>
              </a:rPr>
              <a:t>Adultery/unfaithful</a:t>
            </a:r>
          </a:p>
          <a:p>
            <a:pPr eaLnBrk="1" hangingPunct="1"/>
            <a:r>
              <a:rPr lang="en-GB">
                <a:latin typeface="Comic Sans MS" pitchFamily="66" charset="0"/>
              </a:rPr>
              <a:t>Religious differences</a:t>
            </a:r>
          </a:p>
          <a:p>
            <a:pPr eaLnBrk="1" hangingPunct="1"/>
            <a:r>
              <a:rPr lang="en-GB">
                <a:latin typeface="Comic Sans MS" pitchFamily="66" charset="0"/>
              </a:rPr>
              <a:t>Alcohol/drug problems</a:t>
            </a:r>
          </a:p>
          <a:p>
            <a:pPr eaLnBrk="1" hangingPunct="1"/>
            <a:r>
              <a:rPr lang="en-GB">
                <a:latin typeface="Comic Sans MS" pitchFamily="66" charset="0"/>
              </a:rPr>
              <a:t>Lack of children</a:t>
            </a:r>
          </a:p>
        </p:txBody>
      </p:sp>
    </p:spTree>
    <p:extLst>
      <p:ext uri="{BB962C8B-B14F-4D97-AF65-F5344CB8AC3E}">
        <p14:creationId xmlns:p14="http://schemas.microsoft.com/office/powerpoint/2010/main" val="18772551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additive="base">
                                        <p:cTn id="7" dur="500" fill="hold"/>
                                        <p:tgtEl>
                                          <p:spTgt spid="40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9">
                                            <p:txEl>
                                              <p:pRg st="1" end="1"/>
                                            </p:txEl>
                                          </p:spTgt>
                                        </p:tgtEl>
                                        <p:attrNameLst>
                                          <p:attrName>style.visibility</p:attrName>
                                        </p:attrNameLst>
                                      </p:cBhvr>
                                      <p:to>
                                        <p:strVal val="visible"/>
                                      </p:to>
                                    </p:set>
                                    <p:anim calcmode="lin" valueType="num">
                                      <p:cBhvr additive="base">
                                        <p:cTn id="13" dur="500" fill="hold"/>
                                        <p:tgtEl>
                                          <p:spTgt spid="40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099">
                                            <p:txEl>
                                              <p:pRg st="2" end="2"/>
                                            </p:txEl>
                                          </p:spTgt>
                                        </p:tgtEl>
                                        <p:attrNameLst>
                                          <p:attrName>style.visibility</p:attrName>
                                        </p:attrNameLst>
                                      </p:cBhvr>
                                      <p:to>
                                        <p:strVal val="visible"/>
                                      </p:to>
                                    </p:set>
                                    <p:anim calcmode="lin" valueType="num">
                                      <p:cBhvr additive="base">
                                        <p:cTn id="19" dur="500" fill="hold"/>
                                        <p:tgtEl>
                                          <p:spTgt spid="40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099">
                                            <p:txEl>
                                              <p:pRg st="3" end="3"/>
                                            </p:txEl>
                                          </p:spTgt>
                                        </p:tgtEl>
                                        <p:attrNameLst>
                                          <p:attrName>style.visibility</p:attrName>
                                        </p:attrNameLst>
                                      </p:cBhvr>
                                      <p:to>
                                        <p:strVal val="visible"/>
                                      </p:to>
                                    </p:set>
                                    <p:anim calcmode="lin" valueType="num">
                                      <p:cBhvr additive="base">
                                        <p:cTn id="25" dur="500" fill="hold"/>
                                        <p:tgtEl>
                                          <p:spTgt spid="40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099">
                                            <p:txEl>
                                              <p:pRg st="4" end="4"/>
                                            </p:txEl>
                                          </p:spTgt>
                                        </p:tgtEl>
                                        <p:attrNameLst>
                                          <p:attrName>style.visibility</p:attrName>
                                        </p:attrNameLst>
                                      </p:cBhvr>
                                      <p:to>
                                        <p:strVal val="visible"/>
                                      </p:to>
                                    </p:set>
                                    <p:anim calcmode="lin" valueType="num">
                                      <p:cBhvr additive="base">
                                        <p:cTn id="31" dur="500" fill="hold"/>
                                        <p:tgtEl>
                                          <p:spTgt spid="40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9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099">
                                            <p:txEl>
                                              <p:pRg st="5" end="5"/>
                                            </p:txEl>
                                          </p:spTgt>
                                        </p:tgtEl>
                                        <p:attrNameLst>
                                          <p:attrName>style.visibility</p:attrName>
                                        </p:attrNameLst>
                                      </p:cBhvr>
                                      <p:to>
                                        <p:strVal val="visible"/>
                                      </p:to>
                                    </p:set>
                                    <p:anim calcmode="lin" valueType="num">
                                      <p:cBhvr additive="base">
                                        <p:cTn id="37" dur="500" fill="hold"/>
                                        <p:tgtEl>
                                          <p:spTgt spid="409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09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099">
                                            <p:txEl>
                                              <p:pRg st="6" end="6"/>
                                            </p:txEl>
                                          </p:spTgt>
                                        </p:tgtEl>
                                        <p:attrNameLst>
                                          <p:attrName>style.visibility</p:attrName>
                                        </p:attrNameLst>
                                      </p:cBhvr>
                                      <p:to>
                                        <p:strVal val="visible"/>
                                      </p:to>
                                    </p:set>
                                    <p:anim calcmode="lin" valueType="num">
                                      <p:cBhvr additive="base">
                                        <p:cTn id="43" dur="500" fill="hold"/>
                                        <p:tgtEl>
                                          <p:spTgt spid="409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09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GB" sz="4000" u="sng">
                <a:latin typeface="Comic Sans MS" pitchFamily="66" charset="0"/>
              </a:rPr>
              <a:t>What can a religious community do when things go wrong?</a:t>
            </a:r>
          </a:p>
        </p:txBody>
      </p:sp>
      <p:sp>
        <p:nvSpPr>
          <p:cNvPr id="5123" name="Rectangle 3"/>
          <p:cNvSpPr>
            <a:spLocks noGrp="1" noChangeArrowheads="1"/>
          </p:cNvSpPr>
          <p:nvPr>
            <p:ph type="body" idx="1"/>
          </p:nvPr>
        </p:nvSpPr>
        <p:spPr/>
        <p:txBody>
          <a:bodyPr/>
          <a:lstStyle/>
          <a:p>
            <a:pPr eaLnBrk="1" hangingPunct="1">
              <a:lnSpc>
                <a:spcPct val="90000"/>
              </a:lnSpc>
            </a:pPr>
            <a:r>
              <a:rPr lang="en-GB">
                <a:latin typeface="Comic Sans MS" pitchFamily="66" charset="0"/>
              </a:rPr>
              <a:t>Priest/imam can offer advice to the couple.</a:t>
            </a:r>
          </a:p>
          <a:p>
            <a:pPr eaLnBrk="1" hangingPunct="1">
              <a:lnSpc>
                <a:spcPct val="90000"/>
              </a:lnSpc>
            </a:pPr>
            <a:r>
              <a:rPr lang="en-GB">
                <a:latin typeface="Comic Sans MS" pitchFamily="66" charset="0"/>
              </a:rPr>
              <a:t>Older &amp; more experienced couples can offer advice.</a:t>
            </a:r>
          </a:p>
          <a:p>
            <a:pPr eaLnBrk="1" hangingPunct="1">
              <a:lnSpc>
                <a:spcPct val="90000"/>
              </a:lnSpc>
            </a:pPr>
            <a:r>
              <a:rPr lang="en-GB">
                <a:latin typeface="Comic Sans MS" pitchFamily="66" charset="0"/>
              </a:rPr>
              <a:t>Marriage guidance counselling.</a:t>
            </a:r>
          </a:p>
          <a:p>
            <a:pPr eaLnBrk="1" hangingPunct="1">
              <a:lnSpc>
                <a:spcPct val="90000"/>
              </a:lnSpc>
            </a:pPr>
            <a:r>
              <a:rPr lang="en-GB">
                <a:latin typeface="Comic Sans MS" pitchFamily="66" charset="0"/>
              </a:rPr>
              <a:t>Family members can offer help &amp; advice.</a:t>
            </a:r>
          </a:p>
          <a:p>
            <a:pPr eaLnBrk="1" hangingPunct="1">
              <a:lnSpc>
                <a:spcPct val="90000"/>
              </a:lnSpc>
            </a:pPr>
            <a:r>
              <a:rPr lang="en-GB">
                <a:latin typeface="Comic Sans MS" pitchFamily="66" charset="0"/>
              </a:rPr>
              <a:t>Pray.</a:t>
            </a:r>
          </a:p>
          <a:p>
            <a:pPr eaLnBrk="1" hangingPunct="1">
              <a:lnSpc>
                <a:spcPct val="90000"/>
              </a:lnSpc>
            </a:pPr>
            <a:r>
              <a:rPr lang="en-GB">
                <a:latin typeface="Comic Sans MS" pitchFamily="66" charset="0"/>
              </a:rPr>
              <a:t>Booklet or leaflet with the religious teachings about marriage.</a:t>
            </a:r>
          </a:p>
        </p:txBody>
      </p:sp>
    </p:spTree>
    <p:extLst>
      <p:ext uri="{BB962C8B-B14F-4D97-AF65-F5344CB8AC3E}">
        <p14:creationId xmlns:p14="http://schemas.microsoft.com/office/powerpoint/2010/main" val="42862003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anim calcmode="lin" valueType="num">
                                      <p:cBhvr additive="base">
                                        <p:cTn id="13" dur="500" fill="hold"/>
                                        <p:tgtEl>
                                          <p:spTgt spid="51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3">
                                            <p:txEl>
                                              <p:pRg st="2" end="2"/>
                                            </p:txEl>
                                          </p:spTgt>
                                        </p:tgtEl>
                                        <p:attrNameLst>
                                          <p:attrName>style.visibility</p:attrName>
                                        </p:attrNameLst>
                                      </p:cBhvr>
                                      <p:to>
                                        <p:strVal val="visible"/>
                                      </p:to>
                                    </p:set>
                                    <p:anim calcmode="lin" valueType="num">
                                      <p:cBhvr additive="base">
                                        <p:cTn id="19" dur="500" fill="hold"/>
                                        <p:tgtEl>
                                          <p:spTgt spid="51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23">
                                            <p:txEl>
                                              <p:pRg st="3" end="3"/>
                                            </p:txEl>
                                          </p:spTgt>
                                        </p:tgtEl>
                                        <p:attrNameLst>
                                          <p:attrName>style.visibility</p:attrName>
                                        </p:attrNameLst>
                                      </p:cBhvr>
                                      <p:to>
                                        <p:strVal val="visible"/>
                                      </p:to>
                                    </p:set>
                                    <p:anim calcmode="lin" valueType="num">
                                      <p:cBhvr additive="base">
                                        <p:cTn id="25" dur="500" fill="hold"/>
                                        <p:tgtEl>
                                          <p:spTgt spid="51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123">
                                            <p:txEl>
                                              <p:pRg st="4" end="4"/>
                                            </p:txEl>
                                          </p:spTgt>
                                        </p:tgtEl>
                                        <p:attrNameLst>
                                          <p:attrName>style.visibility</p:attrName>
                                        </p:attrNameLst>
                                      </p:cBhvr>
                                      <p:to>
                                        <p:strVal val="visible"/>
                                      </p:to>
                                    </p:set>
                                    <p:anim calcmode="lin" valueType="num">
                                      <p:cBhvr additive="base">
                                        <p:cTn id="31" dur="500" fill="hold"/>
                                        <p:tgtEl>
                                          <p:spTgt spid="51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1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123">
                                            <p:txEl>
                                              <p:pRg st="5" end="5"/>
                                            </p:txEl>
                                          </p:spTgt>
                                        </p:tgtEl>
                                        <p:attrNameLst>
                                          <p:attrName>style.visibility</p:attrName>
                                        </p:attrNameLst>
                                      </p:cBhvr>
                                      <p:to>
                                        <p:strVal val="visible"/>
                                      </p:to>
                                    </p:set>
                                    <p:anim calcmode="lin" valueType="num">
                                      <p:cBhvr additive="base">
                                        <p:cTn id="37" dur="500" fill="hold"/>
                                        <p:tgtEl>
                                          <p:spTgt spid="512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12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524000" y="2000240"/>
          <a:ext cx="9144000" cy="4297680"/>
        </p:xfrm>
        <a:graphic>
          <a:graphicData uri="http://schemas.openxmlformats.org/drawingml/2006/table">
            <a:tbl>
              <a:tblPr firstRow="1" bandRow="1">
                <a:tableStyleId>{5C22544A-7EE6-4342-B048-85BDC9FD1C3A}</a:tableStyleId>
              </a:tblPr>
              <a:tblGrid>
                <a:gridCol w="5072065">
                  <a:extLst>
                    <a:ext uri="{9D8B030D-6E8A-4147-A177-3AD203B41FA5}">
                      <a16:colId xmlns:a16="http://schemas.microsoft.com/office/drawing/2014/main" val="20000"/>
                    </a:ext>
                  </a:extLst>
                </a:gridCol>
                <a:gridCol w="2143140">
                  <a:extLst>
                    <a:ext uri="{9D8B030D-6E8A-4147-A177-3AD203B41FA5}">
                      <a16:colId xmlns:a16="http://schemas.microsoft.com/office/drawing/2014/main" val="20001"/>
                    </a:ext>
                  </a:extLst>
                </a:gridCol>
                <a:gridCol w="1928795">
                  <a:extLst>
                    <a:ext uri="{9D8B030D-6E8A-4147-A177-3AD203B41FA5}">
                      <a16:colId xmlns:a16="http://schemas.microsoft.com/office/drawing/2014/main" val="20002"/>
                    </a:ext>
                  </a:extLst>
                </a:gridCol>
              </a:tblGrid>
              <a:tr h="370840">
                <a:tc>
                  <a:txBody>
                    <a:bodyPr/>
                    <a:lstStyle/>
                    <a:p>
                      <a:pPr algn="l"/>
                      <a:r>
                        <a:rPr lang="en-GB" dirty="0"/>
                        <a:t>BELIEF/TEACHING</a:t>
                      </a:r>
                    </a:p>
                  </a:txBody>
                  <a:tcPr/>
                </a:tc>
                <a:tc>
                  <a:txBody>
                    <a:bodyPr/>
                    <a:lstStyle/>
                    <a:p>
                      <a:pPr algn="ctr"/>
                      <a:r>
                        <a:rPr lang="en-GB" dirty="0"/>
                        <a:t>CHURCH</a:t>
                      </a:r>
                      <a:r>
                        <a:rPr lang="en-GB" baseline="0" dirty="0"/>
                        <a:t> OF ENGLAND</a:t>
                      </a:r>
                      <a:endParaRPr lang="en-GB" dirty="0"/>
                    </a:p>
                  </a:txBody>
                  <a:tcPr/>
                </a:tc>
                <a:tc>
                  <a:txBody>
                    <a:bodyPr/>
                    <a:lstStyle/>
                    <a:p>
                      <a:pPr algn="ctr"/>
                      <a:r>
                        <a:rPr lang="en-GB" dirty="0"/>
                        <a:t>ROMAN CATHOLIC</a:t>
                      </a:r>
                    </a:p>
                  </a:txBody>
                  <a:tcPr/>
                </a:tc>
                <a:extLst>
                  <a:ext uri="{0D108BD9-81ED-4DB2-BD59-A6C34878D82A}">
                    <a16:rowId xmlns:a16="http://schemas.microsoft.com/office/drawing/2014/main" val="10000"/>
                  </a:ext>
                </a:extLst>
              </a:tr>
              <a:tr h="370840">
                <a:tc>
                  <a:txBody>
                    <a:bodyPr/>
                    <a:lstStyle/>
                    <a:p>
                      <a:pPr>
                        <a:buFont typeface="Arial" pitchFamily="34" charset="0"/>
                        <a:buChar char="•"/>
                      </a:pPr>
                      <a:r>
                        <a:rPr lang="en-GB" dirty="0"/>
                        <a:t>Marriage</a:t>
                      </a:r>
                      <a:r>
                        <a:rPr lang="en-GB" baseline="0" dirty="0"/>
                        <a:t> is a holy relationship, the vows are made in front of God and should never be broken.</a:t>
                      </a:r>
                    </a:p>
                    <a:p>
                      <a:pPr>
                        <a:buFont typeface="Arial" pitchFamily="34" charset="0"/>
                        <a:buChar char="•"/>
                      </a:pPr>
                      <a:r>
                        <a:rPr lang="en-GB" baseline="0" dirty="0"/>
                        <a:t>Divorce is wrong.</a:t>
                      </a:r>
                    </a:p>
                    <a:p>
                      <a:pPr>
                        <a:buFont typeface="Arial" pitchFamily="34" charset="0"/>
                        <a:buChar char="•"/>
                      </a:pPr>
                      <a:r>
                        <a:rPr lang="en-GB" baseline="0" dirty="0"/>
                        <a:t>Divorce is sometimes the kindest thing to do.</a:t>
                      </a:r>
                    </a:p>
                    <a:p>
                      <a:pPr>
                        <a:buFont typeface="Arial" pitchFamily="34" charset="0"/>
                        <a:buChar char="•"/>
                      </a:pPr>
                      <a:r>
                        <a:rPr lang="en-GB" baseline="0" dirty="0"/>
                        <a:t>A separated couple may never re-marry.</a:t>
                      </a:r>
                    </a:p>
                    <a:p>
                      <a:pPr>
                        <a:buFont typeface="Arial" pitchFamily="34" charset="0"/>
                        <a:buChar char="•"/>
                      </a:pPr>
                      <a:r>
                        <a:rPr lang="en-GB" baseline="0" dirty="0"/>
                        <a:t>In exceptional cases a marriage may be annulled.</a:t>
                      </a:r>
                    </a:p>
                    <a:p>
                      <a:pPr>
                        <a:buFont typeface="Arial" pitchFamily="34" charset="0"/>
                        <a:buChar char="•"/>
                      </a:pPr>
                      <a:r>
                        <a:rPr lang="en-GB" baseline="0" dirty="0"/>
                        <a:t>Divorce is permitted because Jesus said the right course of action is the most loving thing to do.</a:t>
                      </a:r>
                    </a:p>
                    <a:p>
                      <a:pPr>
                        <a:buFont typeface="Arial" pitchFamily="34" charset="0"/>
                        <a:buChar char="•"/>
                      </a:pPr>
                      <a:r>
                        <a:rPr lang="en-GB" baseline="0" dirty="0"/>
                        <a:t>To re-marry is to commit adultery.</a:t>
                      </a:r>
                    </a:p>
                    <a:p>
                      <a:pPr>
                        <a:buFont typeface="Arial" pitchFamily="34" charset="0"/>
                        <a:buChar char="•"/>
                      </a:pPr>
                      <a:r>
                        <a:rPr lang="en-GB" baseline="0" dirty="0"/>
                        <a:t>Jesus allowed divorce for unfaithfulness.</a:t>
                      </a:r>
                    </a:p>
                    <a:p>
                      <a:pPr>
                        <a:buFont typeface="Arial" pitchFamily="34" charset="0"/>
                        <a:buChar char="•"/>
                      </a:pPr>
                      <a:r>
                        <a:rPr lang="en-GB" baseline="0" dirty="0"/>
                        <a:t>Our interpretation of the Bible has to move with the times.</a:t>
                      </a:r>
                    </a:p>
                    <a:p>
                      <a:pPr>
                        <a:buFont typeface="Arial" pitchFamily="34" charset="0"/>
                        <a:buChar char="•"/>
                      </a:pPr>
                      <a:endParaRPr lang="en-GB" dirty="0"/>
                    </a:p>
                  </a:txBody>
                  <a:tcPr/>
                </a:tc>
                <a:tc>
                  <a:txBody>
                    <a:bodyPr/>
                    <a:lstStyle/>
                    <a:p>
                      <a:pPr algn="ctr"/>
                      <a:endParaRPr lang="en-GB" sz="2400" b="1" dirty="0">
                        <a:solidFill>
                          <a:srgbClr val="FF0000"/>
                        </a:solidFill>
                        <a:latin typeface="Wingdings" pitchFamily="2" charset="2"/>
                      </a:endParaRPr>
                    </a:p>
                  </a:txBody>
                  <a:tcPr/>
                </a:tc>
                <a:tc>
                  <a:txBody>
                    <a:bodyPr/>
                    <a:lstStyle/>
                    <a:p>
                      <a:pPr algn="ctr"/>
                      <a:endParaRPr lang="en-GB" dirty="0">
                        <a:latin typeface="Wingdings" pitchFamily="2" charset="2"/>
                      </a:endParaRPr>
                    </a:p>
                  </a:txBody>
                  <a:tcPr/>
                </a:tc>
                <a:extLst>
                  <a:ext uri="{0D108BD9-81ED-4DB2-BD59-A6C34878D82A}">
                    <a16:rowId xmlns:a16="http://schemas.microsoft.com/office/drawing/2014/main" val="10001"/>
                  </a:ext>
                </a:extLst>
              </a:tr>
            </a:tbl>
          </a:graphicData>
        </a:graphic>
      </p:graphicFrame>
      <p:sp>
        <p:nvSpPr>
          <p:cNvPr id="4" name="TextBox 3"/>
          <p:cNvSpPr txBox="1"/>
          <p:nvPr/>
        </p:nvSpPr>
        <p:spPr>
          <a:xfrm>
            <a:off x="7453322" y="2571745"/>
            <a:ext cx="428628" cy="461665"/>
          </a:xfrm>
          <a:prstGeom prst="rect">
            <a:avLst/>
          </a:prstGeom>
          <a:noFill/>
        </p:spPr>
        <p:txBody>
          <a:bodyPr wrap="square" rtlCol="0">
            <a:spAutoFit/>
          </a:bodyPr>
          <a:lstStyle/>
          <a:p>
            <a:pPr defTabSz="914400"/>
            <a:r>
              <a:rPr lang="en-GB" sz="2400" dirty="0">
                <a:solidFill>
                  <a:srgbClr val="FF0000"/>
                </a:solidFill>
                <a:latin typeface="Wingdings" pitchFamily="2" charset="2"/>
              </a:rPr>
              <a:t>J</a:t>
            </a:r>
          </a:p>
        </p:txBody>
      </p:sp>
      <p:sp>
        <p:nvSpPr>
          <p:cNvPr id="5" name="TextBox 4"/>
          <p:cNvSpPr txBox="1"/>
          <p:nvPr/>
        </p:nvSpPr>
        <p:spPr>
          <a:xfrm>
            <a:off x="9525024" y="2571745"/>
            <a:ext cx="428628" cy="471189"/>
          </a:xfrm>
          <a:prstGeom prst="rect">
            <a:avLst/>
          </a:prstGeom>
          <a:noFill/>
        </p:spPr>
        <p:txBody>
          <a:bodyPr wrap="square" rtlCol="0">
            <a:spAutoFit/>
          </a:bodyPr>
          <a:lstStyle/>
          <a:p>
            <a:pPr defTabSz="914400"/>
            <a:r>
              <a:rPr lang="en-GB" sz="2400" dirty="0">
                <a:solidFill>
                  <a:srgbClr val="FF0000"/>
                </a:solidFill>
                <a:latin typeface="Wingdings" pitchFamily="2" charset="2"/>
              </a:rPr>
              <a:t>J</a:t>
            </a:r>
          </a:p>
        </p:txBody>
      </p:sp>
      <p:sp>
        <p:nvSpPr>
          <p:cNvPr id="6" name="TextBox 5"/>
          <p:cNvSpPr txBox="1"/>
          <p:nvPr/>
        </p:nvSpPr>
        <p:spPr>
          <a:xfrm>
            <a:off x="9525024" y="3000373"/>
            <a:ext cx="428628" cy="461665"/>
          </a:xfrm>
          <a:prstGeom prst="rect">
            <a:avLst/>
          </a:prstGeom>
          <a:noFill/>
        </p:spPr>
        <p:txBody>
          <a:bodyPr wrap="square" rtlCol="0">
            <a:spAutoFit/>
          </a:bodyPr>
          <a:lstStyle/>
          <a:p>
            <a:pPr defTabSz="914400"/>
            <a:r>
              <a:rPr lang="en-GB" sz="2400" dirty="0">
                <a:solidFill>
                  <a:srgbClr val="FF0000"/>
                </a:solidFill>
                <a:latin typeface="Wingdings" pitchFamily="2" charset="2"/>
              </a:rPr>
              <a:t>J</a:t>
            </a:r>
          </a:p>
        </p:txBody>
      </p:sp>
      <p:sp>
        <p:nvSpPr>
          <p:cNvPr id="7" name="TextBox 6"/>
          <p:cNvSpPr txBox="1"/>
          <p:nvPr/>
        </p:nvSpPr>
        <p:spPr>
          <a:xfrm>
            <a:off x="7453322" y="3357563"/>
            <a:ext cx="428628" cy="461665"/>
          </a:xfrm>
          <a:prstGeom prst="rect">
            <a:avLst/>
          </a:prstGeom>
          <a:noFill/>
        </p:spPr>
        <p:txBody>
          <a:bodyPr wrap="square" rtlCol="0">
            <a:spAutoFit/>
          </a:bodyPr>
          <a:lstStyle/>
          <a:p>
            <a:pPr defTabSz="914400"/>
            <a:r>
              <a:rPr lang="en-GB" sz="2400" dirty="0">
                <a:solidFill>
                  <a:srgbClr val="FF0000"/>
                </a:solidFill>
                <a:latin typeface="Wingdings" pitchFamily="2" charset="2"/>
              </a:rPr>
              <a:t>J</a:t>
            </a:r>
          </a:p>
        </p:txBody>
      </p:sp>
      <p:sp>
        <p:nvSpPr>
          <p:cNvPr id="8" name="TextBox 7"/>
          <p:cNvSpPr txBox="1"/>
          <p:nvPr/>
        </p:nvSpPr>
        <p:spPr>
          <a:xfrm>
            <a:off x="9525024" y="3643315"/>
            <a:ext cx="428628" cy="461665"/>
          </a:xfrm>
          <a:prstGeom prst="rect">
            <a:avLst/>
          </a:prstGeom>
          <a:noFill/>
        </p:spPr>
        <p:txBody>
          <a:bodyPr wrap="square" rtlCol="0">
            <a:spAutoFit/>
          </a:bodyPr>
          <a:lstStyle/>
          <a:p>
            <a:pPr defTabSz="914400"/>
            <a:r>
              <a:rPr lang="en-GB" sz="2400" dirty="0">
                <a:solidFill>
                  <a:srgbClr val="FF0000"/>
                </a:solidFill>
                <a:latin typeface="Wingdings" pitchFamily="2" charset="2"/>
              </a:rPr>
              <a:t>J</a:t>
            </a:r>
          </a:p>
        </p:txBody>
      </p:sp>
      <p:sp>
        <p:nvSpPr>
          <p:cNvPr id="9" name="TextBox 8"/>
          <p:cNvSpPr txBox="1"/>
          <p:nvPr/>
        </p:nvSpPr>
        <p:spPr>
          <a:xfrm>
            <a:off x="9525024" y="4000505"/>
            <a:ext cx="571504" cy="461665"/>
          </a:xfrm>
          <a:prstGeom prst="rect">
            <a:avLst/>
          </a:prstGeom>
          <a:noFill/>
        </p:spPr>
        <p:txBody>
          <a:bodyPr wrap="square" rtlCol="0">
            <a:spAutoFit/>
          </a:bodyPr>
          <a:lstStyle/>
          <a:p>
            <a:pPr defTabSz="914400"/>
            <a:r>
              <a:rPr lang="en-GB" sz="2400" dirty="0">
                <a:solidFill>
                  <a:srgbClr val="FF0000"/>
                </a:solidFill>
                <a:latin typeface="Wingdings" pitchFamily="2" charset="2"/>
              </a:rPr>
              <a:t>J</a:t>
            </a:r>
          </a:p>
        </p:txBody>
      </p:sp>
      <p:sp>
        <p:nvSpPr>
          <p:cNvPr id="10" name="TextBox 9"/>
          <p:cNvSpPr txBox="1"/>
          <p:nvPr/>
        </p:nvSpPr>
        <p:spPr>
          <a:xfrm>
            <a:off x="7524760" y="4500571"/>
            <a:ext cx="428628" cy="461665"/>
          </a:xfrm>
          <a:prstGeom prst="rect">
            <a:avLst/>
          </a:prstGeom>
          <a:noFill/>
        </p:spPr>
        <p:txBody>
          <a:bodyPr wrap="square" rtlCol="0">
            <a:spAutoFit/>
          </a:bodyPr>
          <a:lstStyle/>
          <a:p>
            <a:pPr defTabSz="914400"/>
            <a:r>
              <a:rPr lang="en-GB" sz="2400" dirty="0">
                <a:solidFill>
                  <a:srgbClr val="FF0000"/>
                </a:solidFill>
                <a:latin typeface="Wingdings" pitchFamily="2" charset="2"/>
              </a:rPr>
              <a:t>J</a:t>
            </a:r>
          </a:p>
        </p:txBody>
      </p:sp>
      <p:sp>
        <p:nvSpPr>
          <p:cNvPr id="11" name="TextBox 10"/>
          <p:cNvSpPr txBox="1"/>
          <p:nvPr/>
        </p:nvSpPr>
        <p:spPr>
          <a:xfrm>
            <a:off x="9596462" y="4786323"/>
            <a:ext cx="428628" cy="461665"/>
          </a:xfrm>
          <a:prstGeom prst="rect">
            <a:avLst/>
          </a:prstGeom>
          <a:noFill/>
        </p:spPr>
        <p:txBody>
          <a:bodyPr wrap="square" rtlCol="0">
            <a:spAutoFit/>
          </a:bodyPr>
          <a:lstStyle/>
          <a:p>
            <a:pPr defTabSz="914400"/>
            <a:r>
              <a:rPr lang="en-GB" sz="2400" dirty="0">
                <a:solidFill>
                  <a:srgbClr val="FF0000"/>
                </a:solidFill>
                <a:latin typeface="Wingdings" pitchFamily="2" charset="2"/>
              </a:rPr>
              <a:t>J</a:t>
            </a:r>
          </a:p>
        </p:txBody>
      </p:sp>
      <p:sp>
        <p:nvSpPr>
          <p:cNvPr id="12" name="TextBox 11"/>
          <p:cNvSpPr txBox="1"/>
          <p:nvPr/>
        </p:nvSpPr>
        <p:spPr>
          <a:xfrm>
            <a:off x="7524760" y="5143513"/>
            <a:ext cx="428628" cy="461665"/>
          </a:xfrm>
          <a:prstGeom prst="rect">
            <a:avLst/>
          </a:prstGeom>
          <a:noFill/>
        </p:spPr>
        <p:txBody>
          <a:bodyPr wrap="square" rtlCol="0">
            <a:spAutoFit/>
          </a:bodyPr>
          <a:lstStyle/>
          <a:p>
            <a:pPr defTabSz="914400"/>
            <a:r>
              <a:rPr lang="en-GB" sz="2400" dirty="0">
                <a:solidFill>
                  <a:srgbClr val="FF0000"/>
                </a:solidFill>
                <a:latin typeface="Wingdings" pitchFamily="2" charset="2"/>
              </a:rPr>
              <a:t>J</a:t>
            </a:r>
          </a:p>
        </p:txBody>
      </p:sp>
      <p:sp>
        <p:nvSpPr>
          <p:cNvPr id="13" name="TextBox 12"/>
          <p:cNvSpPr txBox="1"/>
          <p:nvPr/>
        </p:nvSpPr>
        <p:spPr>
          <a:xfrm>
            <a:off x="7524760" y="5572141"/>
            <a:ext cx="428628" cy="461665"/>
          </a:xfrm>
          <a:prstGeom prst="rect">
            <a:avLst/>
          </a:prstGeom>
          <a:noFill/>
        </p:spPr>
        <p:txBody>
          <a:bodyPr wrap="square" rtlCol="0">
            <a:spAutoFit/>
          </a:bodyPr>
          <a:lstStyle/>
          <a:p>
            <a:pPr defTabSz="914400"/>
            <a:r>
              <a:rPr lang="en-GB" sz="2400" dirty="0">
                <a:solidFill>
                  <a:srgbClr val="FF0000"/>
                </a:solidFill>
                <a:latin typeface="Wingdings" pitchFamily="2" charset="2"/>
              </a:rPr>
              <a:t>J</a:t>
            </a:r>
          </a:p>
        </p:txBody>
      </p:sp>
      <p:sp>
        <p:nvSpPr>
          <p:cNvPr id="14" name="TextBox 13"/>
          <p:cNvSpPr txBox="1"/>
          <p:nvPr/>
        </p:nvSpPr>
        <p:spPr>
          <a:xfrm>
            <a:off x="4238612" y="214290"/>
            <a:ext cx="4000528" cy="707886"/>
          </a:xfrm>
          <a:prstGeom prst="rect">
            <a:avLst/>
          </a:prstGeom>
          <a:noFill/>
        </p:spPr>
        <p:txBody>
          <a:bodyPr wrap="square" rtlCol="0">
            <a:spAutoFit/>
          </a:bodyPr>
          <a:lstStyle/>
          <a:p>
            <a:pPr algn="ctr" defTabSz="914400"/>
            <a:r>
              <a:rPr lang="en-GB" sz="2000" b="1" dirty="0">
                <a:solidFill>
                  <a:prstClr val="black"/>
                </a:solidFill>
                <a:latin typeface="Bauhaus 93" pitchFamily="82" charset="0"/>
              </a:rPr>
              <a:t>CHRISTIAN TEACHING ON DIVORCE</a:t>
            </a:r>
          </a:p>
        </p:txBody>
      </p:sp>
      <p:pic>
        <p:nvPicPr>
          <p:cNvPr id="15" name="Picture 14" descr="ted.jpg"/>
          <p:cNvPicPr>
            <a:picLocks noChangeAspect="1"/>
          </p:cNvPicPr>
          <p:nvPr/>
        </p:nvPicPr>
        <p:blipFill>
          <a:blip r:embed="rId2" cstate="print"/>
          <a:stretch>
            <a:fillRect/>
          </a:stretch>
        </p:blipFill>
        <p:spPr>
          <a:xfrm>
            <a:off x="8739207" y="571480"/>
            <a:ext cx="1809731" cy="1357298"/>
          </a:xfrm>
          <a:prstGeom prst="rect">
            <a:avLst/>
          </a:prstGeom>
        </p:spPr>
      </p:pic>
      <p:pic>
        <p:nvPicPr>
          <p:cNvPr id="16" name="Picture 15" descr="Tom-Hollander-in-Rev-001.jpg"/>
          <p:cNvPicPr>
            <a:picLocks noChangeAspect="1"/>
          </p:cNvPicPr>
          <p:nvPr/>
        </p:nvPicPr>
        <p:blipFill>
          <a:blip r:embed="rId3" cstate="print"/>
          <a:stretch>
            <a:fillRect/>
          </a:stretch>
        </p:blipFill>
        <p:spPr>
          <a:xfrm>
            <a:off x="6524628" y="571480"/>
            <a:ext cx="2190750" cy="1428760"/>
          </a:xfrm>
          <a:prstGeom prst="rect">
            <a:avLst/>
          </a:prstGeom>
        </p:spPr>
      </p:pic>
      <p:pic>
        <p:nvPicPr>
          <p:cNvPr id="17" name="Picture 16" descr="vicofdib_main_396_396x222.gif"/>
          <p:cNvPicPr>
            <a:picLocks noChangeAspect="1"/>
          </p:cNvPicPr>
          <p:nvPr/>
        </p:nvPicPr>
        <p:blipFill>
          <a:blip r:embed="rId4" cstate="print"/>
          <a:stretch>
            <a:fillRect/>
          </a:stretch>
        </p:blipFill>
        <p:spPr>
          <a:xfrm>
            <a:off x="6596066" y="714357"/>
            <a:ext cx="2100264" cy="1177421"/>
          </a:xfrm>
          <a:prstGeom prst="rect">
            <a:avLst/>
          </a:prstGeom>
        </p:spPr>
      </p:pic>
    </p:spTree>
    <p:extLst>
      <p:ext uri="{BB962C8B-B14F-4D97-AF65-F5344CB8AC3E}">
        <p14:creationId xmlns:p14="http://schemas.microsoft.com/office/powerpoint/2010/main" val="3357991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FF99"/>
            </a:gs>
            <a:gs pos="100000">
              <a:schemeClr val="accent1"/>
            </a:gs>
          </a:gsLst>
          <a:lin ang="5400000" scaled="1"/>
        </a:gradFill>
        <a:effectLst/>
      </p:bgPr>
    </p:bg>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2711450" y="333376"/>
            <a:ext cx="70564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pPr>
            <a:r>
              <a:rPr lang="en-GB" altLang="en-US" sz="4000" u="sng" dirty="0">
                <a:solidFill>
                  <a:srgbClr val="000000"/>
                </a:solidFill>
              </a:rPr>
              <a:t>DIVORCE</a:t>
            </a:r>
            <a:endParaRPr lang="en-US" altLang="en-US" sz="4000" u="sng" dirty="0">
              <a:solidFill>
                <a:srgbClr val="000000"/>
              </a:solidFill>
            </a:endParaRPr>
          </a:p>
        </p:txBody>
      </p:sp>
      <p:sp>
        <p:nvSpPr>
          <p:cNvPr id="6149" name="Text Box 5"/>
          <p:cNvSpPr txBox="1">
            <a:spLocks noChangeArrowheads="1"/>
          </p:cNvSpPr>
          <p:nvPr/>
        </p:nvSpPr>
        <p:spPr bwMode="auto">
          <a:xfrm>
            <a:off x="2208213" y="1268413"/>
            <a:ext cx="8064500" cy="2785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GB" altLang="en-US" sz="1400" dirty="0">
                <a:solidFill>
                  <a:srgbClr val="000000"/>
                </a:solidFill>
              </a:rPr>
              <a:t>All Christians know that sometimes ____________ don’t work. But there are _____________ views about what Christians should do if they don’t want to stay with the person they married.</a:t>
            </a:r>
          </a:p>
          <a:p>
            <a:pPr defTabSz="914400" fontAlgn="base">
              <a:spcBef>
                <a:spcPct val="50000"/>
              </a:spcBef>
              <a:spcAft>
                <a:spcPct val="0"/>
              </a:spcAft>
            </a:pPr>
            <a:r>
              <a:rPr lang="en-GB" altLang="en-US" sz="1400" dirty="0">
                <a:solidFill>
                  <a:srgbClr val="000000"/>
                </a:solidFill>
              </a:rPr>
              <a:t>The teaching in the ___________ is not always clear about divorce. </a:t>
            </a:r>
          </a:p>
          <a:p>
            <a:pPr defTabSz="914400" fontAlgn="base">
              <a:spcBef>
                <a:spcPct val="50000"/>
              </a:spcBef>
              <a:spcAft>
                <a:spcPct val="0"/>
              </a:spcAft>
            </a:pPr>
            <a:r>
              <a:rPr lang="en-GB" altLang="en-US" sz="1400" dirty="0">
                <a:solidFill>
                  <a:srgbClr val="000000"/>
                </a:solidFill>
              </a:rPr>
              <a:t>The </a:t>
            </a:r>
            <a:r>
              <a:rPr lang="en-GB" altLang="en-US" sz="1400" b="1" dirty="0">
                <a:solidFill>
                  <a:srgbClr val="000000"/>
                </a:solidFill>
              </a:rPr>
              <a:t>ROMAN CATHOLIC CHURCH </a:t>
            </a:r>
            <a:r>
              <a:rPr lang="en-GB" altLang="en-US" sz="1400" dirty="0">
                <a:solidFill>
                  <a:srgbClr val="000000"/>
                </a:solidFill>
              </a:rPr>
              <a:t>teaches that married ____________ may live apart if they want to, but they may not ____________. Catholics believe marriage is a _____________ - something holy that ____________ has done and it cannot be undone. Roman Catholics must not marry someone new if their husband/wife is still alive.</a:t>
            </a:r>
          </a:p>
          <a:p>
            <a:pPr defTabSz="914400" fontAlgn="base">
              <a:spcBef>
                <a:spcPct val="50000"/>
              </a:spcBef>
              <a:spcAft>
                <a:spcPct val="0"/>
              </a:spcAft>
            </a:pPr>
            <a:r>
              <a:rPr lang="en-GB" altLang="en-US" sz="1400" dirty="0">
                <a:solidFill>
                  <a:srgbClr val="000000"/>
                </a:solidFill>
              </a:rPr>
              <a:t>Other Christian churches, such as </a:t>
            </a:r>
            <a:r>
              <a:rPr lang="en-GB" altLang="en-US" sz="1400" b="1" dirty="0">
                <a:solidFill>
                  <a:srgbClr val="000000"/>
                </a:solidFill>
              </a:rPr>
              <a:t>THE CHURCH OF ENGLAND </a:t>
            </a:r>
            <a:r>
              <a:rPr lang="en-GB" altLang="en-US" sz="1400" dirty="0">
                <a:solidFill>
                  <a:srgbClr val="000000"/>
                </a:solidFill>
              </a:rPr>
              <a:t>have different ideas. They believe that divorce can be _____________ and both partners are then _____________ to marry other people. It is up to the ___________ to decide if they can get married in ____________ if they have been divorced before.</a:t>
            </a:r>
            <a:endParaRPr lang="en-US" altLang="en-US" sz="1400" dirty="0">
              <a:solidFill>
                <a:srgbClr val="000000"/>
              </a:solidFill>
            </a:endParaRPr>
          </a:p>
        </p:txBody>
      </p:sp>
      <p:graphicFrame>
        <p:nvGraphicFramePr>
          <p:cNvPr id="6174" name="Group 30"/>
          <p:cNvGraphicFramePr>
            <a:graphicFrameLocks noGrp="1"/>
          </p:cNvGraphicFramePr>
          <p:nvPr/>
        </p:nvGraphicFramePr>
        <p:xfrm>
          <a:off x="2927351" y="4437063"/>
          <a:ext cx="6697663" cy="1095376"/>
        </p:xfrm>
        <a:graphic>
          <a:graphicData uri="http://schemas.openxmlformats.org/drawingml/2006/table">
            <a:tbl>
              <a:tblPr/>
              <a:tblGrid>
                <a:gridCol w="1116013">
                  <a:extLst>
                    <a:ext uri="{9D8B030D-6E8A-4147-A177-3AD203B41FA5}">
                      <a16:colId xmlns:a16="http://schemas.microsoft.com/office/drawing/2014/main" val="20000"/>
                    </a:ext>
                  </a:extLst>
                </a:gridCol>
                <a:gridCol w="1116012">
                  <a:extLst>
                    <a:ext uri="{9D8B030D-6E8A-4147-A177-3AD203B41FA5}">
                      <a16:colId xmlns:a16="http://schemas.microsoft.com/office/drawing/2014/main" val="20001"/>
                    </a:ext>
                  </a:extLst>
                </a:gridCol>
                <a:gridCol w="1117600">
                  <a:extLst>
                    <a:ext uri="{9D8B030D-6E8A-4147-A177-3AD203B41FA5}">
                      <a16:colId xmlns:a16="http://schemas.microsoft.com/office/drawing/2014/main" val="20002"/>
                    </a:ext>
                  </a:extLst>
                </a:gridCol>
                <a:gridCol w="1116013">
                  <a:extLst>
                    <a:ext uri="{9D8B030D-6E8A-4147-A177-3AD203B41FA5}">
                      <a16:colId xmlns:a16="http://schemas.microsoft.com/office/drawing/2014/main" val="20003"/>
                    </a:ext>
                  </a:extLst>
                </a:gridCol>
                <a:gridCol w="1116012">
                  <a:extLst>
                    <a:ext uri="{9D8B030D-6E8A-4147-A177-3AD203B41FA5}">
                      <a16:colId xmlns:a16="http://schemas.microsoft.com/office/drawing/2014/main" val="20004"/>
                    </a:ext>
                  </a:extLst>
                </a:gridCol>
                <a:gridCol w="1116013">
                  <a:extLst>
                    <a:ext uri="{9D8B030D-6E8A-4147-A177-3AD203B41FA5}">
                      <a16:colId xmlns:a16="http://schemas.microsoft.com/office/drawing/2014/main" val="20005"/>
                    </a:ext>
                  </a:extLst>
                </a:gridCol>
              </a:tblGrid>
              <a:tr h="5476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400" b="1" i="0" u="none" strike="noStrike" cap="none" normalizeH="0" baseline="0" dirty="0">
                          <a:ln>
                            <a:noFill/>
                          </a:ln>
                          <a:solidFill>
                            <a:schemeClr val="tx1"/>
                          </a:solidFill>
                          <a:effectLst/>
                          <a:latin typeface="Arial" panose="020B0604020202020204" pitchFamily="34" charset="0"/>
                        </a:rPr>
                        <a:t>marriages</a:t>
                      </a:r>
                      <a:endParaRPr kumimoji="0" lang="en-US" altLang="en-US" sz="1400" b="1" i="0" u="none" strike="noStrike" cap="none" normalizeH="0" baseline="0" dirty="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400" b="1" i="0" u="none" strike="noStrike" cap="none" normalizeH="0" baseline="0" dirty="0">
                          <a:ln>
                            <a:noFill/>
                          </a:ln>
                          <a:solidFill>
                            <a:schemeClr val="tx1"/>
                          </a:solidFill>
                          <a:effectLst/>
                          <a:latin typeface="Arial" panose="020B0604020202020204" pitchFamily="34" charset="0"/>
                        </a:rPr>
                        <a:t>allowed</a:t>
                      </a:r>
                      <a:endParaRPr kumimoji="0" lang="en-US" altLang="en-US" sz="1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400" b="1" i="0" u="none" strike="noStrike" cap="none" normalizeH="0" baseline="0" dirty="0">
                          <a:ln>
                            <a:noFill/>
                          </a:ln>
                          <a:solidFill>
                            <a:schemeClr val="tx1"/>
                          </a:solidFill>
                          <a:effectLst/>
                          <a:latin typeface="Arial" panose="020B0604020202020204" pitchFamily="34" charset="0"/>
                        </a:rPr>
                        <a:t>couples</a:t>
                      </a:r>
                      <a:endParaRPr kumimoji="0" lang="en-US" altLang="en-US" sz="1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400" b="1" i="0" u="none" strike="noStrike" cap="none" normalizeH="0" baseline="0" dirty="0">
                          <a:ln>
                            <a:noFill/>
                          </a:ln>
                          <a:solidFill>
                            <a:schemeClr val="tx1"/>
                          </a:solidFill>
                          <a:effectLst/>
                          <a:latin typeface="Arial" panose="020B0604020202020204" pitchFamily="34" charset="0"/>
                        </a:rPr>
                        <a:t>different</a:t>
                      </a:r>
                      <a:endParaRPr kumimoji="0" lang="en-US" altLang="en-US" sz="1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400" b="1" i="0" u="none" strike="noStrike" cap="none" normalizeH="0" baseline="0" dirty="0">
                          <a:ln>
                            <a:noFill/>
                          </a:ln>
                          <a:solidFill>
                            <a:schemeClr val="tx1"/>
                          </a:solidFill>
                          <a:effectLst/>
                          <a:latin typeface="Arial" panose="020B0604020202020204" pitchFamily="34" charset="0"/>
                        </a:rPr>
                        <a:t>church</a:t>
                      </a:r>
                      <a:endParaRPr kumimoji="0" lang="en-US" altLang="en-US" sz="1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400" b="1" i="0" u="none" strike="noStrike" cap="none" normalizeH="0" baseline="0" dirty="0">
                          <a:ln>
                            <a:noFill/>
                          </a:ln>
                          <a:solidFill>
                            <a:schemeClr val="tx1"/>
                          </a:solidFill>
                          <a:effectLst/>
                          <a:latin typeface="Arial" panose="020B0604020202020204" pitchFamily="34" charset="0"/>
                        </a:rPr>
                        <a:t>bible</a:t>
                      </a:r>
                      <a:endParaRPr kumimoji="0" lang="en-US" altLang="en-US" sz="1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476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400" b="1" i="0" u="none" strike="noStrike" cap="none" normalizeH="0" baseline="0" dirty="0">
                          <a:ln>
                            <a:noFill/>
                          </a:ln>
                          <a:solidFill>
                            <a:schemeClr val="tx1"/>
                          </a:solidFill>
                          <a:effectLst/>
                          <a:latin typeface="Arial" panose="020B0604020202020204" pitchFamily="34" charset="0"/>
                        </a:rPr>
                        <a:t>vicar</a:t>
                      </a:r>
                      <a:endParaRPr kumimoji="0" lang="en-US" altLang="en-US" sz="1400" b="1" i="0" u="none" strike="noStrike" cap="none" normalizeH="0" baseline="0" dirty="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400" b="1" i="0" u="none" strike="noStrike" cap="none" normalizeH="0" baseline="0" dirty="0">
                          <a:ln>
                            <a:noFill/>
                          </a:ln>
                          <a:solidFill>
                            <a:schemeClr val="tx1"/>
                          </a:solidFill>
                          <a:effectLst/>
                          <a:latin typeface="Arial" panose="020B0604020202020204" pitchFamily="34" charset="0"/>
                        </a:rPr>
                        <a:t>divorce</a:t>
                      </a:r>
                      <a:endParaRPr kumimoji="0" lang="en-US" altLang="en-US" sz="1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400" b="1" i="0" u="none" strike="noStrike" cap="none" normalizeH="0" baseline="0" dirty="0">
                          <a:ln>
                            <a:noFill/>
                          </a:ln>
                          <a:solidFill>
                            <a:schemeClr val="tx1"/>
                          </a:solidFill>
                          <a:effectLst/>
                          <a:latin typeface="Arial" panose="020B0604020202020204" pitchFamily="34" charset="0"/>
                        </a:rPr>
                        <a:t>cardigan</a:t>
                      </a:r>
                      <a:endParaRPr kumimoji="0" lang="en-US" altLang="en-US" sz="1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400" b="1" i="0" u="none" strike="noStrike" cap="none" normalizeH="0" baseline="0" dirty="0">
                          <a:ln>
                            <a:noFill/>
                          </a:ln>
                          <a:solidFill>
                            <a:schemeClr val="tx1"/>
                          </a:solidFill>
                          <a:effectLst/>
                          <a:latin typeface="Arial" panose="020B0604020202020204" pitchFamily="34" charset="0"/>
                        </a:rPr>
                        <a:t>free</a:t>
                      </a:r>
                      <a:endParaRPr kumimoji="0" lang="en-US" altLang="en-US" sz="1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400" b="1" i="0" u="none" strike="noStrike" cap="none" normalizeH="0" baseline="0" dirty="0">
                          <a:ln>
                            <a:noFill/>
                          </a:ln>
                          <a:solidFill>
                            <a:schemeClr val="tx1"/>
                          </a:solidFill>
                          <a:effectLst/>
                          <a:latin typeface="Arial" panose="020B0604020202020204" pitchFamily="34" charset="0"/>
                        </a:rPr>
                        <a:t>sacrament</a:t>
                      </a:r>
                      <a:endParaRPr kumimoji="0" lang="en-US" altLang="en-US" sz="1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400" b="1" i="0" u="none" strike="noStrike" cap="none" normalizeH="0" baseline="0" dirty="0">
                          <a:ln>
                            <a:noFill/>
                          </a:ln>
                          <a:solidFill>
                            <a:schemeClr val="tx1"/>
                          </a:solidFill>
                          <a:effectLst/>
                          <a:latin typeface="Arial" panose="020B0604020202020204" pitchFamily="34" charset="0"/>
                        </a:rPr>
                        <a:t>God</a:t>
                      </a:r>
                      <a:endParaRPr kumimoji="0" lang="en-US" altLang="en-US" sz="1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175" name="Text Box 31"/>
          <p:cNvSpPr txBox="1">
            <a:spLocks noChangeArrowheads="1"/>
          </p:cNvSpPr>
          <p:nvPr/>
        </p:nvSpPr>
        <p:spPr bwMode="auto">
          <a:xfrm>
            <a:off x="5087939" y="1268414"/>
            <a:ext cx="10810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GB" altLang="en-US" sz="1200" b="1" dirty="0">
                <a:solidFill>
                  <a:srgbClr val="000000"/>
                </a:solidFill>
              </a:rPr>
              <a:t>marriages</a:t>
            </a:r>
            <a:endParaRPr lang="en-US" altLang="en-US" sz="1200" b="1" dirty="0">
              <a:solidFill>
                <a:srgbClr val="000000"/>
              </a:solidFill>
            </a:endParaRPr>
          </a:p>
        </p:txBody>
      </p:sp>
      <p:sp>
        <p:nvSpPr>
          <p:cNvPr id="6176" name="Text Box 32"/>
          <p:cNvSpPr txBox="1">
            <a:spLocks noChangeArrowheads="1"/>
          </p:cNvSpPr>
          <p:nvPr/>
        </p:nvSpPr>
        <p:spPr bwMode="auto">
          <a:xfrm>
            <a:off x="8401050" y="1268414"/>
            <a:ext cx="11509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GB" altLang="en-US" sz="1200" b="1" dirty="0">
                <a:solidFill>
                  <a:srgbClr val="000000"/>
                </a:solidFill>
              </a:rPr>
              <a:t>different</a:t>
            </a:r>
            <a:endParaRPr lang="en-US" altLang="en-US" sz="1200" b="1" dirty="0">
              <a:solidFill>
                <a:srgbClr val="000000"/>
              </a:solidFill>
            </a:endParaRPr>
          </a:p>
        </p:txBody>
      </p:sp>
      <p:sp>
        <p:nvSpPr>
          <p:cNvPr id="6177" name="Text Box 33"/>
          <p:cNvSpPr txBox="1">
            <a:spLocks noChangeArrowheads="1"/>
          </p:cNvSpPr>
          <p:nvPr/>
        </p:nvSpPr>
        <p:spPr bwMode="auto">
          <a:xfrm>
            <a:off x="3863975" y="1773239"/>
            <a:ext cx="1079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GB" altLang="en-US" sz="1200" b="1" dirty="0">
                <a:solidFill>
                  <a:srgbClr val="000000"/>
                </a:solidFill>
              </a:rPr>
              <a:t>bible</a:t>
            </a:r>
            <a:endParaRPr lang="en-US" altLang="en-US" sz="1200" b="1" dirty="0">
              <a:solidFill>
                <a:srgbClr val="000000"/>
              </a:solidFill>
            </a:endParaRPr>
          </a:p>
        </p:txBody>
      </p:sp>
      <p:sp>
        <p:nvSpPr>
          <p:cNvPr id="6178" name="Text Box 34"/>
          <p:cNvSpPr txBox="1">
            <a:spLocks noChangeArrowheads="1"/>
          </p:cNvSpPr>
          <p:nvPr/>
        </p:nvSpPr>
        <p:spPr bwMode="auto">
          <a:xfrm>
            <a:off x="6888163" y="2133600"/>
            <a:ext cx="10795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GB" altLang="en-US" sz="1200" b="1" dirty="0">
                <a:solidFill>
                  <a:srgbClr val="000000"/>
                </a:solidFill>
              </a:rPr>
              <a:t>couples</a:t>
            </a:r>
            <a:endParaRPr lang="en-US" altLang="en-US" sz="1200" b="1" dirty="0">
              <a:solidFill>
                <a:srgbClr val="000000"/>
              </a:solidFill>
            </a:endParaRPr>
          </a:p>
        </p:txBody>
      </p:sp>
      <p:sp>
        <p:nvSpPr>
          <p:cNvPr id="6179" name="Text Box 35"/>
          <p:cNvSpPr txBox="1">
            <a:spLocks noChangeArrowheads="1"/>
          </p:cNvSpPr>
          <p:nvPr/>
        </p:nvSpPr>
        <p:spPr bwMode="auto">
          <a:xfrm>
            <a:off x="3935414" y="2349500"/>
            <a:ext cx="11525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GB" altLang="en-US" sz="1200" b="1" dirty="0">
                <a:solidFill>
                  <a:srgbClr val="000000"/>
                </a:solidFill>
              </a:rPr>
              <a:t>divorce</a:t>
            </a:r>
            <a:endParaRPr lang="en-US" altLang="en-US" sz="1200" b="1" dirty="0">
              <a:solidFill>
                <a:srgbClr val="000000"/>
              </a:solidFill>
            </a:endParaRPr>
          </a:p>
        </p:txBody>
      </p:sp>
      <p:sp>
        <p:nvSpPr>
          <p:cNvPr id="6180" name="Text Box 36"/>
          <p:cNvSpPr txBox="1">
            <a:spLocks noChangeArrowheads="1"/>
          </p:cNvSpPr>
          <p:nvPr/>
        </p:nvSpPr>
        <p:spPr bwMode="auto">
          <a:xfrm>
            <a:off x="7680326" y="2349500"/>
            <a:ext cx="1368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GB" altLang="en-US" sz="1200" b="1" dirty="0">
                <a:solidFill>
                  <a:srgbClr val="000000"/>
                </a:solidFill>
              </a:rPr>
              <a:t>sacrament</a:t>
            </a:r>
            <a:endParaRPr lang="en-US" altLang="en-US" sz="1200" b="1" dirty="0">
              <a:solidFill>
                <a:srgbClr val="000000"/>
              </a:solidFill>
            </a:endParaRPr>
          </a:p>
        </p:txBody>
      </p:sp>
      <p:sp>
        <p:nvSpPr>
          <p:cNvPr id="6181" name="Text Box 37"/>
          <p:cNvSpPr txBox="1">
            <a:spLocks noChangeArrowheads="1"/>
          </p:cNvSpPr>
          <p:nvPr/>
        </p:nvSpPr>
        <p:spPr bwMode="auto">
          <a:xfrm>
            <a:off x="3071813" y="2565400"/>
            <a:ext cx="10080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GB" altLang="en-US" sz="1200" b="1" dirty="0">
                <a:solidFill>
                  <a:srgbClr val="000000"/>
                </a:solidFill>
              </a:rPr>
              <a:t>God</a:t>
            </a:r>
            <a:endParaRPr lang="en-US" altLang="en-US" sz="1200" b="1" dirty="0">
              <a:solidFill>
                <a:srgbClr val="000000"/>
              </a:solidFill>
            </a:endParaRPr>
          </a:p>
        </p:txBody>
      </p:sp>
      <p:sp>
        <p:nvSpPr>
          <p:cNvPr id="6182" name="Text Box 38"/>
          <p:cNvSpPr txBox="1">
            <a:spLocks noChangeArrowheads="1"/>
          </p:cNvSpPr>
          <p:nvPr/>
        </p:nvSpPr>
        <p:spPr bwMode="auto">
          <a:xfrm>
            <a:off x="3935414" y="3284539"/>
            <a:ext cx="11525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GB" altLang="en-US" sz="1200" b="1" dirty="0">
                <a:solidFill>
                  <a:srgbClr val="000000"/>
                </a:solidFill>
              </a:rPr>
              <a:t>allowed</a:t>
            </a:r>
            <a:endParaRPr lang="en-US" altLang="en-US" sz="1200" b="1" dirty="0">
              <a:solidFill>
                <a:srgbClr val="000000"/>
              </a:solidFill>
            </a:endParaRPr>
          </a:p>
        </p:txBody>
      </p:sp>
      <p:sp>
        <p:nvSpPr>
          <p:cNvPr id="6183" name="Text Box 39"/>
          <p:cNvSpPr txBox="1">
            <a:spLocks noChangeArrowheads="1"/>
          </p:cNvSpPr>
          <p:nvPr/>
        </p:nvSpPr>
        <p:spPr bwMode="auto">
          <a:xfrm>
            <a:off x="7319963" y="3284539"/>
            <a:ext cx="12239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GB" altLang="en-US" sz="1200" b="1" dirty="0">
                <a:solidFill>
                  <a:srgbClr val="000000"/>
                </a:solidFill>
              </a:rPr>
              <a:t>free</a:t>
            </a:r>
            <a:endParaRPr lang="en-US" altLang="en-US" sz="1200" b="1" dirty="0">
              <a:solidFill>
                <a:srgbClr val="000000"/>
              </a:solidFill>
            </a:endParaRPr>
          </a:p>
        </p:txBody>
      </p:sp>
      <p:sp>
        <p:nvSpPr>
          <p:cNvPr id="6184" name="Text Box 40"/>
          <p:cNvSpPr txBox="1">
            <a:spLocks noChangeArrowheads="1"/>
          </p:cNvSpPr>
          <p:nvPr/>
        </p:nvSpPr>
        <p:spPr bwMode="auto">
          <a:xfrm>
            <a:off x="4008438" y="3500439"/>
            <a:ext cx="10080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GB" altLang="en-US" sz="1200" b="1" dirty="0">
                <a:solidFill>
                  <a:srgbClr val="000000"/>
                </a:solidFill>
              </a:rPr>
              <a:t>vicar</a:t>
            </a:r>
            <a:endParaRPr lang="en-US" altLang="en-US" sz="1200" b="1" dirty="0">
              <a:solidFill>
                <a:srgbClr val="000000"/>
              </a:solidFill>
            </a:endParaRPr>
          </a:p>
        </p:txBody>
      </p:sp>
      <p:sp>
        <p:nvSpPr>
          <p:cNvPr id="6185" name="Text Box 41"/>
          <p:cNvSpPr txBox="1">
            <a:spLocks noChangeArrowheads="1"/>
          </p:cNvSpPr>
          <p:nvPr/>
        </p:nvSpPr>
        <p:spPr bwMode="auto">
          <a:xfrm>
            <a:off x="7896225" y="3500439"/>
            <a:ext cx="1079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GB" altLang="en-US" sz="1200" b="1" dirty="0">
                <a:solidFill>
                  <a:srgbClr val="000000"/>
                </a:solidFill>
              </a:rPr>
              <a:t>church</a:t>
            </a:r>
            <a:endParaRPr lang="en-US" altLang="en-US" sz="1200" b="1" dirty="0">
              <a:solidFill>
                <a:srgbClr val="000000"/>
              </a:solidFill>
            </a:endParaRPr>
          </a:p>
        </p:txBody>
      </p:sp>
    </p:spTree>
    <p:extLst>
      <p:ext uri="{BB962C8B-B14F-4D97-AF65-F5344CB8AC3E}">
        <p14:creationId xmlns:p14="http://schemas.microsoft.com/office/powerpoint/2010/main" val="980378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174"/>
                                        </p:tgtEl>
                                        <p:attrNameLst>
                                          <p:attrName>style.visibility</p:attrName>
                                        </p:attrNameLst>
                                      </p:cBhvr>
                                      <p:to>
                                        <p:strVal val="visible"/>
                                      </p:to>
                                    </p:set>
                                    <p:anim calcmode="lin" valueType="num">
                                      <p:cBhvr additive="base">
                                        <p:cTn id="7" dur="500" fill="hold"/>
                                        <p:tgtEl>
                                          <p:spTgt spid="6174"/>
                                        </p:tgtEl>
                                        <p:attrNameLst>
                                          <p:attrName>ppt_x</p:attrName>
                                        </p:attrNameLst>
                                      </p:cBhvr>
                                      <p:tavLst>
                                        <p:tav tm="0">
                                          <p:val>
                                            <p:strVal val="#ppt_x"/>
                                          </p:val>
                                        </p:tav>
                                        <p:tav tm="100000">
                                          <p:val>
                                            <p:strVal val="#ppt_x"/>
                                          </p:val>
                                        </p:tav>
                                      </p:tavLst>
                                    </p:anim>
                                    <p:anim calcmode="lin" valueType="num">
                                      <p:cBhvr additive="base">
                                        <p:cTn id="8" dur="500" fill="hold"/>
                                        <p:tgtEl>
                                          <p:spTgt spid="617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17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17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17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17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79"/>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180"/>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18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182"/>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183"/>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184"/>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5" grpId="0"/>
      <p:bldP spid="6176" grpId="0"/>
      <p:bldP spid="6177" grpId="0"/>
      <p:bldP spid="6178" grpId="0"/>
      <p:bldP spid="6179" grpId="0"/>
      <p:bldP spid="6180" grpId="0"/>
      <p:bldP spid="6181" grpId="0"/>
      <p:bldP spid="6182" grpId="0"/>
      <p:bldP spid="6183" grpId="0"/>
      <p:bldP spid="6184" grpId="0"/>
      <p:bldP spid="6185"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358" name="Group 190"/>
          <p:cNvGraphicFramePr>
            <a:graphicFrameLocks noGrp="1"/>
          </p:cNvGraphicFramePr>
          <p:nvPr/>
        </p:nvGraphicFramePr>
        <p:xfrm>
          <a:off x="2424114" y="692151"/>
          <a:ext cx="7272337" cy="5761041"/>
        </p:xfrm>
        <a:graphic>
          <a:graphicData uri="http://schemas.openxmlformats.org/drawingml/2006/table">
            <a:tbl>
              <a:tblPr/>
              <a:tblGrid>
                <a:gridCol w="808037">
                  <a:extLst>
                    <a:ext uri="{9D8B030D-6E8A-4147-A177-3AD203B41FA5}">
                      <a16:colId xmlns:a16="http://schemas.microsoft.com/office/drawing/2014/main" val="20000"/>
                    </a:ext>
                  </a:extLst>
                </a:gridCol>
                <a:gridCol w="808038">
                  <a:extLst>
                    <a:ext uri="{9D8B030D-6E8A-4147-A177-3AD203B41FA5}">
                      <a16:colId xmlns:a16="http://schemas.microsoft.com/office/drawing/2014/main" val="20001"/>
                    </a:ext>
                  </a:extLst>
                </a:gridCol>
                <a:gridCol w="808037">
                  <a:extLst>
                    <a:ext uri="{9D8B030D-6E8A-4147-A177-3AD203B41FA5}">
                      <a16:colId xmlns:a16="http://schemas.microsoft.com/office/drawing/2014/main" val="20002"/>
                    </a:ext>
                  </a:extLst>
                </a:gridCol>
                <a:gridCol w="808038">
                  <a:extLst>
                    <a:ext uri="{9D8B030D-6E8A-4147-A177-3AD203B41FA5}">
                      <a16:colId xmlns:a16="http://schemas.microsoft.com/office/drawing/2014/main" val="20003"/>
                    </a:ext>
                  </a:extLst>
                </a:gridCol>
                <a:gridCol w="808037">
                  <a:extLst>
                    <a:ext uri="{9D8B030D-6E8A-4147-A177-3AD203B41FA5}">
                      <a16:colId xmlns:a16="http://schemas.microsoft.com/office/drawing/2014/main" val="20004"/>
                    </a:ext>
                  </a:extLst>
                </a:gridCol>
                <a:gridCol w="808038">
                  <a:extLst>
                    <a:ext uri="{9D8B030D-6E8A-4147-A177-3AD203B41FA5}">
                      <a16:colId xmlns:a16="http://schemas.microsoft.com/office/drawing/2014/main" val="20005"/>
                    </a:ext>
                  </a:extLst>
                </a:gridCol>
                <a:gridCol w="808037">
                  <a:extLst>
                    <a:ext uri="{9D8B030D-6E8A-4147-A177-3AD203B41FA5}">
                      <a16:colId xmlns:a16="http://schemas.microsoft.com/office/drawing/2014/main" val="20006"/>
                    </a:ext>
                  </a:extLst>
                </a:gridCol>
                <a:gridCol w="808038">
                  <a:extLst>
                    <a:ext uri="{9D8B030D-6E8A-4147-A177-3AD203B41FA5}">
                      <a16:colId xmlns:a16="http://schemas.microsoft.com/office/drawing/2014/main" val="20007"/>
                    </a:ext>
                  </a:extLst>
                </a:gridCol>
                <a:gridCol w="808037">
                  <a:extLst>
                    <a:ext uri="{9D8B030D-6E8A-4147-A177-3AD203B41FA5}">
                      <a16:colId xmlns:a16="http://schemas.microsoft.com/office/drawing/2014/main" val="20008"/>
                    </a:ext>
                  </a:extLst>
                </a:gridCol>
              </a:tblGrid>
              <a:tr h="6397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B</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O</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B</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E</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R</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R</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E</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O</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97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E</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E</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L</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H</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S</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N</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E</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F</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M</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13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S</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A</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E</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Y</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E</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C</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I</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P</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97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P</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S</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A</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L</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M</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S</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L</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R</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97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M</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A</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S</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S</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V</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A</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N</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R</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A</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97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A</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G</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I</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I</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E</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R</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A</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S</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Y</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413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N</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O</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N</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S</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F</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C</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N</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E</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397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E</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D</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G</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T</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I</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A</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R</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I</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R</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397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S</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W</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O</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V</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W</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S</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A</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P</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400" b="1" i="0" u="none" strike="noStrike" cap="none" normalizeH="0" baseline="0" dirty="0">
                          <a:ln>
                            <a:noFill/>
                          </a:ln>
                          <a:solidFill>
                            <a:schemeClr val="tx1"/>
                          </a:solidFill>
                          <a:effectLst/>
                          <a:latin typeface="Arial" panose="020B0604020202020204" pitchFamily="34" charset="0"/>
                        </a:rPr>
                        <a:t>S</a:t>
                      </a:r>
                      <a:endParaRPr kumimoji="0" lang="en-US" altLang="en-US" sz="2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7359" name="Text Box 191"/>
          <p:cNvSpPr txBox="1">
            <a:spLocks noChangeArrowheads="1"/>
          </p:cNvSpPr>
          <p:nvPr/>
        </p:nvSpPr>
        <p:spPr bwMode="auto">
          <a:xfrm>
            <a:off x="1992314" y="260350"/>
            <a:ext cx="81359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pPr>
            <a:r>
              <a:rPr lang="en-GB" altLang="en-US" sz="1600" b="1" dirty="0">
                <a:solidFill>
                  <a:srgbClr val="000000"/>
                </a:solidFill>
              </a:rPr>
              <a:t>WORDSEARCH – FIND THE WORDS AND WRITE A SENTENCE ON EACH ONE</a:t>
            </a:r>
            <a:endParaRPr lang="en-US" altLang="en-US" sz="1600" b="1" dirty="0">
              <a:solidFill>
                <a:srgbClr val="000000"/>
              </a:solidFill>
            </a:endParaRPr>
          </a:p>
        </p:txBody>
      </p:sp>
    </p:spTree>
    <p:extLst>
      <p:ext uri="{BB962C8B-B14F-4D97-AF65-F5344CB8AC3E}">
        <p14:creationId xmlns:p14="http://schemas.microsoft.com/office/powerpoint/2010/main" val="37427377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GB" sz="4000" u="sng" dirty="0">
                <a:latin typeface="Comic Sans MS" pitchFamily="66" charset="0"/>
              </a:rPr>
              <a:t>What can a religious community do when things go wrong?</a:t>
            </a:r>
          </a:p>
        </p:txBody>
      </p:sp>
      <p:sp>
        <p:nvSpPr>
          <p:cNvPr id="5123" name="Rectangle 3"/>
          <p:cNvSpPr>
            <a:spLocks noGrp="1" noChangeArrowheads="1"/>
          </p:cNvSpPr>
          <p:nvPr>
            <p:ph type="body" idx="1"/>
          </p:nvPr>
        </p:nvSpPr>
        <p:spPr/>
        <p:txBody>
          <a:bodyPr/>
          <a:lstStyle/>
          <a:p>
            <a:pPr eaLnBrk="1" hangingPunct="1">
              <a:lnSpc>
                <a:spcPct val="90000"/>
              </a:lnSpc>
            </a:pPr>
            <a:r>
              <a:rPr lang="en-GB" dirty="0" err="1">
                <a:latin typeface="Comic Sans MS" pitchFamily="66" charset="0"/>
              </a:rPr>
              <a:t>Priesty</a:t>
            </a:r>
            <a:r>
              <a:rPr lang="en-GB" dirty="0">
                <a:latin typeface="Comic Sans MS" pitchFamily="66" charset="0"/>
              </a:rPr>
              <a:t> can offer advice to the couple.</a:t>
            </a:r>
          </a:p>
          <a:p>
            <a:pPr eaLnBrk="1" hangingPunct="1">
              <a:lnSpc>
                <a:spcPct val="90000"/>
              </a:lnSpc>
            </a:pPr>
            <a:r>
              <a:rPr lang="en-GB" dirty="0">
                <a:latin typeface="Comic Sans MS" pitchFamily="66" charset="0"/>
              </a:rPr>
              <a:t>Older &amp; more experienced couples can offer advice.</a:t>
            </a:r>
          </a:p>
          <a:p>
            <a:pPr eaLnBrk="1" hangingPunct="1">
              <a:lnSpc>
                <a:spcPct val="90000"/>
              </a:lnSpc>
            </a:pPr>
            <a:r>
              <a:rPr lang="en-GB" dirty="0">
                <a:latin typeface="Comic Sans MS" pitchFamily="66" charset="0"/>
              </a:rPr>
              <a:t>Marriage guidance counselling.</a:t>
            </a:r>
          </a:p>
          <a:p>
            <a:pPr eaLnBrk="1" hangingPunct="1">
              <a:lnSpc>
                <a:spcPct val="90000"/>
              </a:lnSpc>
            </a:pPr>
            <a:r>
              <a:rPr lang="en-GB" dirty="0">
                <a:latin typeface="Comic Sans MS" pitchFamily="66" charset="0"/>
              </a:rPr>
              <a:t>Family members can offer help &amp; advice.</a:t>
            </a:r>
          </a:p>
          <a:p>
            <a:pPr eaLnBrk="1" hangingPunct="1">
              <a:lnSpc>
                <a:spcPct val="90000"/>
              </a:lnSpc>
            </a:pPr>
            <a:r>
              <a:rPr lang="en-GB" dirty="0">
                <a:latin typeface="Comic Sans MS" pitchFamily="66" charset="0"/>
              </a:rPr>
              <a:t>Pray.</a:t>
            </a:r>
          </a:p>
          <a:p>
            <a:pPr eaLnBrk="1" hangingPunct="1">
              <a:lnSpc>
                <a:spcPct val="90000"/>
              </a:lnSpc>
            </a:pPr>
            <a:r>
              <a:rPr lang="en-GB" dirty="0">
                <a:latin typeface="Comic Sans MS" pitchFamily="66" charset="0"/>
              </a:rPr>
              <a:t>Booklet or leaflet with the religious teachings about marriage.</a:t>
            </a:r>
          </a:p>
        </p:txBody>
      </p:sp>
    </p:spTree>
    <p:extLst>
      <p:ext uri="{BB962C8B-B14F-4D97-AF65-F5344CB8AC3E}">
        <p14:creationId xmlns:p14="http://schemas.microsoft.com/office/powerpoint/2010/main" val="29186981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anim calcmode="lin" valueType="num">
                                      <p:cBhvr additive="base">
                                        <p:cTn id="13" dur="500" fill="hold"/>
                                        <p:tgtEl>
                                          <p:spTgt spid="51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3">
                                            <p:txEl>
                                              <p:pRg st="2" end="2"/>
                                            </p:txEl>
                                          </p:spTgt>
                                        </p:tgtEl>
                                        <p:attrNameLst>
                                          <p:attrName>style.visibility</p:attrName>
                                        </p:attrNameLst>
                                      </p:cBhvr>
                                      <p:to>
                                        <p:strVal val="visible"/>
                                      </p:to>
                                    </p:set>
                                    <p:anim calcmode="lin" valueType="num">
                                      <p:cBhvr additive="base">
                                        <p:cTn id="19" dur="500" fill="hold"/>
                                        <p:tgtEl>
                                          <p:spTgt spid="51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23">
                                            <p:txEl>
                                              <p:pRg st="3" end="3"/>
                                            </p:txEl>
                                          </p:spTgt>
                                        </p:tgtEl>
                                        <p:attrNameLst>
                                          <p:attrName>style.visibility</p:attrName>
                                        </p:attrNameLst>
                                      </p:cBhvr>
                                      <p:to>
                                        <p:strVal val="visible"/>
                                      </p:to>
                                    </p:set>
                                    <p:anim calcmode="lin" valueType="num">
                                      <p:cBhvr additive="base">
                                        <p:cTn id="25" dur="500" fill="hold"/>
                                        <p:tgtEl>
                                          <p:spTgt spid="51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123">
                                            <p:txEl>
                                              <p:pRg st="4" end="4"/>
                                            </p:txEl>
                                          </p:spTgt>
                                        </p:tgtEl>
                                        <p:attrNameLst>
                                          <p:attrName>style.visibility</p:attrName>
                                        </p:attrNameLst>
                                      </p:cBhvr>
                                      <p:to>
                                        <p:strVal val="visible"/>
                                      </p:to>
                                    </p:set>
                                    <p:anim calcmode="lin" valueType="num">
                                      <p:cBhvr additive="base">
                                        <p:cTn id="31" dur="500" fill="hold"/>
                                        <p:tgtEl>
                                          <p:spTgt spid="51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1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123">
                                            <p:txEl>
                                              <p:pRg st="5" end="5"/>
                                            </p:txEl>
                                          </p:spTgt>
                                        </p:tgtEl>
                                        <p:attrNameLst>
                                          <p:attrName>style.visibility</p:attrName>
                                        </p:attrNameLst>
                                      </p:cBhvr>
                                      <p:to>
                                        <p:strVal val="visible"/>
                                      </p:to>
                                    </p:set>
                                    <p:anim calcmode="lin" valueType="num">
                                      <p:cBhvr additive="base">
                                        <p:cTn id="37" dur="500" fill="hold"/>
                                        <p:tgtEl>
                                          <p:spTgt spid="512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12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2640014" y="260350"/>
            <a:ext cx="6840537" cy="400110"/>
          </a:xfrm>
          <a:prstGeom prst="rect">
            <a:avLst/>
          </a:prstGeom>
          <a:noFill/>
          <a:ln w="9525">
            <a:noFill/>
            <a:miter lim="800000"/>
            <a:headEnd/>
            <a:tailEnd/>
          </a:ln>
        </p:spPr>
        <p:txBody>
          <a:bodyPr>
            <a:spAutoFit/>
          </a:bodyPr>
          <a:lstStyle/>
          <a:p>
            <a:pPr defTabSz="914400" fontAlgn="base">
              <a:spcBef>
                <a:spcPct val="50000"/>
              </a:spcBef>
              <a:spcAft>
                <a:spcPct val="0"/>
              </a:spcAft>
            </a:pPr>
            <a:r>
              <a:rPr lang="en-GB" sz="2000" dirty="0">
                <a:solidFill>
                  <a:srgbClr val="000000"/>
                </a:solidFill>
              </a:rPr>
              <a:t>Christian attitudes to divorce</a:t>
            </a:r>
          </a:p>
        </p:txBody>
      </p:sp>
      <p:sp>
        <p:nvSpPr>
          <p:cNvPr id="8195" name="Text Box 5"/>
          <p:cNvSpPr txBox="1">
            <a:spLocks noChangeArrowheads="1"/>
          </p:cNvSpPr>
          <p:nvPr/>
        </p:nvSpPr>
        <p:spPr bwMode="auto">
          <a:xfrm>
            <a:off x="1774825" y="1268413"/>
            <a:ext cx="8642350" cy="400110"/>
          </a:xfrm>
          <a:prstGeom prst="rect">
            <a:avLst/>
          </a:prstGeom>
          <a:noFill/>
          <a:ln w="9525">
            <a:noFill/>
            <a:miter lim="800000"/>
            <a:headEnd/>
            <a:tailEnd/>
          </a:ln>
        </p:spPr>
        <p:txBody>
          <a:bodyPr>
            <a:spAutoFit/>
          </a:bodyPr>
          <a:lstStyle/>
          <a:p>
            <a:pPr defTabSz="914400" fontAlgn="base">
              <a:spcBef>
                <a:spcPct val="50000"/>
              </a:spcBef>
              <a:spcAft>
                <a:spcPct val="0"/>
              </a:spcAft>
            </a:pPr>
            <a:r>
              <a:rPr lang="en-GB" sz="2000">
                <a:solidFill>
                  <a:srgbClr val="000000"/>
                </a:solidFill>
              </a:rPr>
              <a:t>There are two attitudes…</a:t>
            </a:r>
          </a:p>
        </p:txBody>
      </p:sp>
      <p:sp>
        <p:nvSpPr>
          <p:cNvPr id="8196" name="Text Box 6"/>
          <p:cNvSpPr txBox="1">
            <a:spLocks noChangeArrowheads="1"/>
          </p:cNvSpPr>
          <p:nvPr/>
        </p:nvSpPr>
        <p:spPr bwMode="auto">
          <a:xfrm>
            <a:off x="5448301" y="2420939"/>
            <a:ext cx="4608513" cy="1015663"/>
          </a:xfrm>
          <a:prstGeom prst="rect">
            <a:avLst/>
          </a:prstGeom>
          <a:solidFill>
            <a:schemeClr val="bg1">
              <a:lumMod val="95000"/>
              <a:alpha val="45000"/>
            </a:schemeClr>
          </a:solidFill>
          <a:ln w="9525">
            <a:noFill/>
            <a:miter lim="800000"/>
            <a:headEnd/>
            <a:tailEnd/>
          </a:ln>
        </p:spPr>
        <p:txBody>
          <a:bodyPr>
            <a:spAutoFit/>
          </a:bodyPr>
          <a:lstStyle/>
          <a:p>
            <a:pPr marL="342900" indent="-342900" defTabSz="914400" fontAlgn="base">
              <a:spcBef>
                <a:spcPct val="50000"/>
              </a:spcBef>
              <a:spcAft>
                <a:spcPct val="0"/>
              </a:spcAft>
              <a:buFontTx/>
              <a:buAutoNum type="arabicParenR"/>
            </a:pPr>
            <a:r>
              <a:rPr lang="en-GB" sz="2000" dirty="0">
                <a:solidFill>
                  <a:srgbClr val="000000"/>
                </a:solidFill>
              </a:rPr>
              <a:t>Catholic = not allowed. Only the death of one of the partners can end the relationship. </a:t>
            </a:r>
          </a:p>
        </p:txBody>
      </p:sp>
      <p:pic>
        <p:nvPicPr>
          <p:cNvPr id="11266" name="Picture 2" descr="http://upload.wikimedia.org/wikipedia/commons/d/d5/Pope_Francis_in_March_2013.jpg"/>
          <p:cNvPicPr>
            <a:picLocks noChangeAspect="1" noChangeArrowheads="1"/>
          </p:cNvPicPr>
          <p:nvPr/>
        </p:nvPicPr>
        <p:blipFill>
          <a:blip r:embed="rId2" cstate="print"/>
          <a:srcRect/>
          <a:stretch>
            <a:fillRect/>
          </a:stretch>
        </p:blipFill>
        <p:spPr bwMode="auto">
          <a:xfrm>
            <a:off x="1775520" y="2060848"/>
            <a:ext cx="3384376" cy="33843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764133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5"/>
          <p:cNvSpPr txBox="1">
            <a:spLocks noChangeArrowheads="1"/>
          </p:cNvSpPr>
          <p:nvPr/>
        </p:nvSpPr>
        <p:spPr bwMode="auto">
          <a:xfrm>
            <a:off x="6024564" y="333376"/>
            <a:ext cx="4643437" cy="5632311"/>
          </a:xfrm>
          <a:prstGeom prst="rect">
            <a:avLst/>
          </a:prstGeom>
          <a:solidFill>
            <a:schemeClr val="bg1">
              <a:lumMod val="95000"/>
              <a:alpha val="42000"/>
            </a:schemeClr>
          </a:solidFill>
          <a:ln w="9525">
            <a:noFill/>
            <a:miter lim="800000"/>
            <a:headEnd/>
            <a:tailEnd/>
          </a:ln>
        </p:spPr>
        <p:txBody>
          <a:bodyPr>
            <a:spAutoFit/>
          </a:bodyPr>
          <a:lstStyle/>
          <a:p>
            <a:pPr defTabSz="914400" fontAlgn="base">
              <a:spcBef>
                <a:spcPct val="50000"/>
              </a:spcBef>
              <a:spcAft>
                <a:spcPct val="0"/>
              </a:spcAft>
            </a:pPr>
            <a:r>
              <a:rPr lang="en-GB" sz="3600" dirty="0">
                <a:solidFill>
                  <a:srgbClr val="000000"/>
                </a:solidFill>
                <a:latin typeface="Arial" charset="0"/>
              </a:rPr>
              <a:t>However, they do allow an </a:t>
            </a:r>
            <a:r>
              <a:rPr lang="en-GB" sz="3600" b="1" dirty="0">
                <a:solidFill>
                  <a:srgbClr val="000000"/>
                </a:solidFill>
                <a:latin typeface="Arial" charset="0"/>
              </a:rPr>
              <a:t>annulment</a:t>
            </a:r>
            <a:r>
              <a:rPr lang="en-GB" sz="3600" dirty="0">
                <a:solidFill>
                  <a:srgbClr val="000000"/>
                </a:solidFill>
                <a:latin typeface="Arial" charset="0"/>
              </a:rPr>
              <a:t> (this says the marriage never existed). Must prove the marriage was never </a:t>
            </a:r>
            <a:r>
              <a:rPr lang="en-GB" sz="3600" b="1" dirty="0">
                <a:solidFill>
                  <a:srgbClr val="000000"/>
                </a:solidFill>
                <a:latin typeface="Arial" charset="0"/>
              </a:rPr>
              <a:t>consummated</a:t>
            </a:r>
            <a:r>
              <a:rPr lang="en-GB" sz="3600" dirty="0">
                <a:solidFill>
                  <a:srgbClr val="000000"/>
                </a:solidFill>
                <a:latin typeface="Arial" charset="0"/>
              </a:rPr>
              <a:t> or that it was not a true Christian marriage.</a:t>
            </a:r>
          </a:p>
        </p:txBody>
      </p:sp>
      <p:pic>
        <p:nvPicPr>
          <p:cNvPr id="9219" name="Picture 7" descr="GEN-Cross"/>
          <p:cNvPicPr>
            <a:picLocks noChangeAspect="1" noChangeArrowheads="1"/>
          </p:cNvPicPr>
          <p:nvPr/>
        </p:nvPicPr>
        <p:blipFill>
          <a:blip r:embed="rId2" cstate="print"/>
          <a:srcRect/>
          <a:stretch>
            <a:fillRect/>
          </a:stretch>
        </p:blipFill>
        <p:spPr bwMode="auto">
          <a:xfrm>
            <a:off x="1631950" y="188913"/>
            <a:ext cx="4313238" cy="6577012"/>
          </a:xfrm>
          <a:prstGeom prst="rect">
            <a:avLst/>
          </a:prstGeom>
          <a:noFill/>
          <a:ln w="9525">
            <a:noFill/>
            <a:miter lim="800000"/>
            <a:headEnd/>
            <a:tailEnd/>
          </a:ln>
        </p:spPr>
      </p:pic>
    </p:spTree>
    <p:extLst>
      <p:ext uri="{BB962C8B-B14F-4D97-AF65-F5344CB8AC3E}">
        <p14:creationId xmlns:p14="http://schemas.microsoft.com/office/powerpoint/2010/main" val="12657252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GB" dirty="0"/>
              <a:t>C</a:t>
            </a:r>
            <a:r>
              <a:rPr lang="en-GB" dirty="0">
                <a:solidFill>
                  <a:schemeClr val="tx1"/>
                </a:solidFill>
              </a:rPr>
              <a:t>ohabitation</a:t>
            </a:r>
            <a:endParaRPr lang="en-US" dirty="0">
              <a:solidFill>
                <a:schemeClr val="tx1"/>
              </a:solidFill>
            </a:endParaRPr>
          </a:p>
        </p:txBody>
      </p:sp>
      <p:sp>
        <p:nvSpPr>
          <p:cNvPr id="3075" name="Rectangle 3"/>
          <p:cNvSpPr>
            <a:spLocks noGrp="1" noChangeArrowheads="1"/>
          </p:cNvSpPr>
          <p:nvPr>
            <p:ph type="body" idx="1"/>
          </p:nvPr>
        </p:nvSpPr>
        <p:spPr/>
        <p:txBody>
          <a:bodyPr/>
          <a:lstStyle/>
          <a:p>
            <a:pPr marL="609600" indent="-609600">
              <a:buFontTx/>
              <a:buAutoNum type="alphaLcParenR"/>
            </a:pPr>
            <a:r>
              <a:rPr lang="en-GB"/>
              <a:t>Nuns living in one house</a:t>
            </a:r>
          </a:p>
          <a:p>
            <a:pPr marL="609600" indent="-609600">
              <a:buFontTx/>
              <a:buAutoNum type="alphaLcParenR"/>
            </a:pPr>
            <a:r>
              <a:rPr lang="en-US"/>
              <a:t>Living together without being married</a:t>
            </a:r>
          </a:p>
          <a:p>
            <a:pPr marL="609600" indent="-609600">
              <a:buFontTx/>
              <a:buAutoNum type="alphaLcParenR"/>
            </a:pPr>
            <a:r>
              <a:rPr lang="en-GB"/>
              <a:t>Marrying more than one person at a time</a:t>
            </a:r>
            <a:endParaRPr lang="en-US"/>
          </a:p>
        </p:txBody>
      </p:sp>
    </p:spTree>
    <p:extLst>
      <p:ext uri="{BB962C8B-B14F-4D97-AF65-F5344CB8AC3E}">
        <p14:creationId xmlns:p14="http://schemas.microsoft.com/office/powerpoint/2010/main" val="6875552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1774825" y="404814"/>
            <a:ext cx="8497888" cy="2062103"/>
          </a:xfrm>
          <a:prstGeom prst="rect">
            <a:avLst/>
          </a:prstGeom>
          <a:noFill/>
          <a:ln w="9525">
            <a:noFill/>
            <a:miter lim="800000"/>
            <a:headEnd/>
            <a:tailEnd/>
          </a:ln>
        </p:spPr>
        <p:txBody>
          <a:bodyPr>
            <a:spAutoFit/>
          </a:bodyPr>
          <a:lstStyle/>
          <a:p>
            <a:pPr defTabSz="914400" fontAlgn="base">
              <a:spcBef>
                <a:spcPct val="50000"/>
              </a:spcBef>
              <a:spcAft>
                <a:spcPct val="0"/>
              </a:spcAft>
            </a:pPr>
            <a:r>
              <a:rPr lang="en-GB" sz="3200" dirty="0">
                <a:solidFill>
                  <a:srgbClr val="000000"/>
                </a:solidFill>
              </a:rPr>
              <a:t>An annulment is given for any reason as long as the couple can prove to the church that one of them was not fully aware of what marriage meant…</a:t>
            </a:r>
          </a:p>
        </p:txBody>
      </p:sp>
      <p:sp>
        <p:nvSpPr>
          <p:cNvPr id="65541" name="Text Box 5"/>
          <p:cNvSpPr txBox="1">
            <a:spLocks noChangeArrowheads="1"/>
          </p:cNvSpPr>
          <p:nvPr/>
        </p:nvSpPr>
        <p:spPr bwMode="auto">
          <a:xfrm>
            <a:off x="1919288" y="3068638"/>
            <a:ext cx="3529012" cy="523220"/>
          </a:xfrm>
          <a:prstGeom prst="rect">
            <a:avLst/>
          </a:prstGeom>
          <a:solidFill>
            <a:schemeClr val="bg1">
              <a:lumMod val="95000"/>
              <a:alpha val="42000"/>
            </a:schemeClr>
          </a:solidFill>
          <a:ln w="9525">
            <a:noFill/>
            <a:miter lim="800000"/>
            <a:headEnd/>
            <a:tailEnd/>
          </a:ln>
        </p:spPr>
        <p:txBody>
          <a:bodyPr>
            <a:spAutoFit/>
          </a:bodyPr>
          <a:lstStyle/>
          <a:p>
            <a:pPr defTabSz="914400" fontAlgn="base">
              <a:spcBef>
                <a:spcPct val="50000"/>
              </a:spcBef>
              <a:spcAft>
                <a:spcPct val="0"/>
              </a:spcAft>
            </a:pPr>
            <a:r>
              <a:rPr lang="en-GB" sz="2800" dirty="0">
                <a:solidFill>
                  <a:srgbClr val="000000"/>
                </a:solidFill>
              </a:rPr>
              <a:t>Too young</a:t>
            </a:r>
          </a:p>
        </p:txBody>
      </p:sp>
      <p:sp>
        <p:nvSpPr>
          <p:cNvPr id="65542" name="Text Box 6"/>
          <p:cNvSpPr txBox="1">
            <a:spLocks noChangeArrowheads="1"/>
          </p:cNvSpPr>
          <p:nvPr/>
        </p:nvSpPr>
        <p:spPr bwMode="auto">
          <a:xfrm>
            <a:off x="2927350" y="4508500"/>
            <a:ext cx="5113338" cy="523220"/>
          </a:xfrm>
          <a:prstGeom prst="rect">
            <a:avLst/>
          </a:prstGeom>
          <a:solidFill>
            <a:schemeClr val="bg1">
              <a:lumMod val="95000"/>
              <a:alpha val="42000"/>
            </a:schemeClr>
          </a:solidFill>
          <a:ln w="9525">
            <a:noFill/>
            <a:miter lim="800000"/>
            <a:headEnd/>
            <a:tailEnd/>
          </a:ln>
        </p:spPr>
        <p:txBody>
          <a:bodyPr>
            <a:spAutoFit/>
          </a:bodyPr>
          <a:lstStyle/>
          <a:p>
            <a:pPr defTabSz="914400" fontAlgn="base">
              <a:spcBef>
                <a:spcPct val="50000"/>
              </a:spcBef>
              <a:spcAft>
                <a:spcPct val="0"/>
              </a:spcAft>
            </a:pPr>
            <a:r>
              <a:rPr lang="en-GB" sz="2800" dirty="0">
                <a:solidFill>
                  <a:srgbClr val="000000"/>
                </a:solidFill>
              </a:rPr>
              <a:t>Mentally unprepared</a:t>
            </a:r>
          </a:p>
        </p:txBody>
      </p:sp>
      <p:sp>
        <p:nvSpPr>
          <p:cNvPr id="65543" name="Text Box 7"/>
          <p:cNvSpPr txBox="1">
            <a:spLocks noChangeArrowheads="1"/>
          </p:cNvSpPr>
          <p:nvPr/>
        </p:nvSpPr>
        <p:spPr bwMode="auto">
          <a:xfrm>
            <a:off x="5664201" y="5805488"/>
            <a:ext cx="4824413" cy="523220"/>
          </a:xfrm>
          <a:prstGeom prst="rect">
            <a:avLst/>
          </a:prstGeom>
          <a:solidFill>
            <a:schemeClr val="bg1">
              <a:lumMod val="95000"/>
              <a:alpha val="42000"/>
            </a:schemeClr>
          </a:solidFill>
          <a:ln w="9525">
            <a:noFill/>
            <a:miter lim="800000"/>
            <a:headEnd/>
            <a:tailEnd/>
          </a:ln>
        </p:spPr>
        <p:txBody>
          <a:bodyPr>
            <a:spAutoFit/>
          </a:bodyPr>
          <a:lstStyle/>
          <a:p>
            <a:pPr defTabSz="914400" fontAlgn="base">
              <a:spcBef>
                <a:spcPct val="50000"/>
              </a:spcBef>
              <a:spcAft>
                <a:spcPct val="0"/>
              </a:spcAft>
            </a:pPr>
            <a:r>
              <a:rPr lang="en-GB" sz="2800" dirty="0">
                <a:solidFill>
                  <a:srgbClr val="000000"/>
                </a:solidFill>
              </a:rPr>
              <a:t>Forced into marriage</a:t>
            </a:r>
          </a:p>
        </p:txBody>
      </p:sp>
    </p:spTree>
    <p:extLst>
      <p:ext uri="{BB962C8B-B14F-4D97-AF65-F5344CB8AC3E}">
        <p14:creationId xmlns:p14="http://schemas.microsoft.com/office/powerpoint/2010/main" val="3291227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5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5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 grpId="0" animBg="1"/>
      <p:bldP spid="65542" grpId="0" animBg="1"/>
      <p:bldP spid="6554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GB" sz="4000" u="sng">
                <a:latin typeface="Comic Sans MS" pitchFamily="66" charset="0"/>
              </a:rPr>
              <a:t>What do Christians believe about divorce?</a:t>
            </a:r>
          </a:p>
        </p:txBody>
      </p:sp>
      <p:sp>
        <p:nvSpPr>
          <p:cNvPr id="11267" name="Rectangle 3"/>
          <p:cNvSpPr>
            <a:spLocks noGrp="1" noChangeArrowheads="1"/>
          </p:cNvSpPr>
          <p:nvPr>
            <p:ph type="body" idx="1"/>
          </p:nvPr>
        </p:nvSpPr>
        <p:spPr/>
        <p:txBody>
          <a:bodyPr/>
          <a:lstStyle/>
          <a:p>
            <a:pPr eaLnBrk="1" hangingPunct="1">
              <a:buFontTx/>
              <a:buNone/>
            </a:pPr>
            <a:r>
              <a:rPr lang="en-GB" u="sng">
                <a:latin typeface="Comic Sans MS" pitchFamily="66" charset="0"/>
              </a:rPr>
              <a:t>Catholic</a:t>
            </a:r>
          </a:p>
          <a:p>
            <a:pPr eaLnBrk="1" hangingPunct="1">
              <a:buFontTx/>
              <a:buNone/>
            </a:pPr>
            <a:r>
              <a:rPr lang="en-GB">
                <a:latin typeface="Comic Sans MS" pitchFamily="66" charset="0"/>
              </a:rPr>
              <a:t>- Do n____ believe in divorce. Why..?</a:t>
            </a:r>
          </a:p>
          <a:p>
            <a:pPr eaLnBrk="1" hangingPunct="1">
              <a:buFontTx/>
              <a:buChar char="-"/>
            </a:pPr>
            <a:r>
              <a:rPr lang="en-GB">
                <a:latin typeface="Comic Sans MS" pitchFamily="66" charset="0"/>
              </a:rPr>
              <a:t>Breaking the v____ “till d_____ do us part”</a:t>
            </a:r>
          </a:p>
          <a:p>
            <a:pPr eaLnBrk="1" hangingPunct="1">
              <a:buFontTx/>
              <a:buChar char="-"/>
            </a:pPr>
            <a:r>
              <a:rPr lang="en-GB">
                <a:latin typeface="Comic Sans MS" pitchFamily="66" charset="0"/>
              </a:rPr>
              <a:t>Not G_____ intention.</a:t>
            </a:r>
          </a:p>
          <a:p>
            <a:pPr eaLnBrk="1" hangingPunct="1">
              <a:buFontTx/>
              <a:buChar char="-"/>
            </a:pPr>
            <a:r>
              <a:rPr lang="en-GB">
                <a:latin typeface="Comic Sans MS" pitchFamily="66" charset="0"/>
              </a:rPr>
              <a:t>Marriage is a s___________.</a:t>
            </a:r>
          </a:p>
          <a:p>
            <a:pPr eaLnBrk="1" hangingPunct="1">
              <a:buFontTx/>
              <a:buChar char="-"/>
            </a:pPr>
            <a:r>
              <a:rPr lang="en-GB">
                <a:latin typeface="Comic Sans MS" pitchFamily="66" charset="0"/>
              </a:rPr>
              <a:t>J_____ forbid divorce in the Bible (Mark’s Gospel)</a:t>
            </a:r>
          </a:p>
        </p:txBody>
      </p:sp>
    </p:spTree>
    <p:extLst>
      <p:ext uri="{BB962C8B-B14F-4D97-AF65-F5344CB8AC3E}">
        <p14:creationId xmlns:p14="http://schemas.microsoft.com/office/powerpoint/2010/main" val="13251162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4294967295"/>
          </p:nvPr>
        </p:nvSpPr>
        <p:spPr>
          <a:xfrm>
            <a:off x="2135560" y="476673"/>
            <a:ext cx="8229600" cy="5649913"/>
          </a:xfrm>
        </p:spPr>
        <p:txBody>
          <a:bodyPr/>
          <a:lstStyle/>
          <a:p>
            <a:pPr eaLnBrk="1" hangingPunct="1">
              <a:buFontTx/>
              <a:buNone/>
            </a:pPr>
            <a:r>
              <a:rPr lang="en-GB" dirty="0">
                <a:latin typeface="Comic Sans MS" pitchFamily="66" charset="0"/>
              </a:rPr>
              <a:t>Catholics do allow annulment – this means it didn’t take place.</a:t>
            </a:r>
          </a:p>
          <a:p>
            <a:pPr eaLnBrk="1" hangingPunct="1">
              <a:buFontTx/>
              <a:buNone/>
            </a:pPr>
            <a:r>
              <a:rPr lang="en-GB" dirty="0">
                <a:latin typeface="Comic Sans MS" pitchFamily="66" charset="0"/>
              </a:rPr>
              <a:t>If…</a:t>
            </a:r>
          </a:p>
          <a:p>
            <a:pPr eaLnBrk="1" hangingPunct="1">
              <a:buFontTx/>
              <a:buChar char="-"/>
            </a:pPr>
            <a:r>
              <a:rPr lang="en-GB" dirty="0">
                <a:latin typeface="Comic Sans MS" pitchFamily="66" charset="0"/>
              </a:rPr>
              <a:t>They didn’t u________ what they were doing.</a:t>
            </a:r>
          </a:p>
          <a:p>
            <a:pPr eaLnBrk="1" hangingPunct="1">
              <a:buFontTx/>
              <a:buChar char="-"/>
            </a:pPr>
            <a:r>
              <a:rPr lang="en-GB" dirty="0">
                <a:latin typeface="Comic Sans MS" pitchFamily="66" charset="0"/>
              </a:rPr>
              <a:t>They were f__________ into marriage.</a:t>
            </a:r>
          </a:p>
          <a:p>
            <a:pPr eaLnBrk="1" hangingPunct="1">
              <a:buFontTx/>
              <a:buChar char="-"/>
            </a:pPr>
            <a:r>
              <a:rPr lang="en-GB" dirty="0">
                <a:latin typeface="Comic Sans MS" pitchFamily="66" charset="0"/>
              </a:rPr>
              <a:t>The marriage hasn’t been c_________. (they haven’t had s_____)</a:t>
            </a:r>
          </a:p>
          <a:p>
            <a:pPr eaLnBrk="1" hangingPunct="1">
              <a:buFontTx/>
              <a:buChar char="-"/>
            </a:pPr>
            <a:r>
              <a:rPr lang="en-GB" dirty="0">
                <a:latin typeface="Comic Sans MS" pitchFamily="66" charset="0"/>
              </a:rPr>
              <a:t>One of the partners hasn’t been b_______.</a:t>
            </a:r>
          </a:p>
          <a:p>
            <a:pPr eaLnBrk="1" hangingPunct="1">
              <a:buFontTx/>
              <a:buNone/>
            </a:pPr>
            <a:endParaRPr lang="en-GB" dirty="0">
              <a:latin typeface="Comic Sans MS" pitchFamily="66" charset="0"/>
            </a:endParaRPr>
          </a:p>
        </p:txBody>
      </p:sp>
    </p:spTree>
    <p:extLst>
      <p:ext uri="{BB962C8B-B14F-4D97-AF65-F5344CB8AC3E}">
        <p14:creationId xmlns:p14="http://schemas.microsoft.com/office/powerpoint/2010/main" val="8434830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GB" u="sng">
                <a:latin typeface="Comic Sans MS" pitchFamily="66" charset="0"/>
              </a:rPr>
              <a:t>Non-Catholics:</a:t>
            </a:r>
          </a:p>
        </p:txBody>
      </p:sp>
      <p:sp>
        <p:nvSpPr>
          <p:cNvPr id="13315" name="Rectangle 3"/>
          <p:cNvSpPr>
            <a:spLocks noGrp="1" noChangeArrowheads="1"/>
          </p:cNvSpPr>
          <p:nvPr>
            <p:ph type="body" idx="1"/>
          </p:nvPr>
        </p:nvSpPr>
        <p:spPr/>
        <p:txBody>
          <a:bodyPr/>
          <a:lstStyle/>
          <a:p>
            <a:pPr eaLnBrk="1" hangingPunct="1">
              <a:buFontTx/>
              <a:buChar char="-"/>
            </a:pPr>
            <a:r>
              <a:rPr lang="en-GB">
                <a:latin typeface="Comic Sans MS" pitchFamily="66" charset="0"/>
              </a:rPr>
              <a:t>Do allow divorce in certain c_______.</a:t>
            </a:r>
          </a:p>
          <a:p>
            <a:pPr eaLnBrk="1" hangingPunct="1">
              <a:buFontTx/>
              <a:buChar char="-"/>
            </a:pPr>
            <a:r>
              <a:rPr lang="en-GB">
                <a:latin typeface="Comic Sans MS" pitchFamily="66" charset="0"/>
              </a:rPr>
              <a:t>Jesus allowed divorce for a__________.</a:t>
            </a:r>
          </a:p>
          <a:p>
            <a:pPr eaLnBrk="1" hangingPunct="1">
              <a:buFontTx/>
              <a:buChar char="-"/>
            </a:pPr>
            <a:r>
              <a:rPr lang="en-GB">
                <a:latin typeface="Comic Sans MS" pitchFamily="66" charset="0"/>
              </a:rPr>
              <a:t>Lesser of 2 e_________.</a:t>
            </a:r>
          </a:p>
          <a:p>
            <a:pPr eaLnBrk="1" hangingPunct="1">
              <a:buFontTx/>
              <a:buChar char="-"/>
            </a:pPr>
            <a:r>
              <a:rPr lang="en-GB">
                <a:latin typeface="Comic Sans MS" pitchFamily="66" charset="0"/>
              </a:rPr>
              <a:t>Accept divorce as UK l_______ allow it.</a:t>
            </a:r>
          </a:p>
          <a:p>
            <a:pPr eaLnBrk="1" hangingPunct="1">
              <a:buFontTx/>
              <a:buChar char="-"/>
            </a:pPr>
            <a:r>
              <a:rPr lang="en-GB">
                <a:latin typeface="Comic Sans MS" pitchFamily="66" charset="0"/>
              </a:rPr>
              <a:t>Discourage r_____________.</a:t>
            </a:r>
          </a:p>
        </p:txBody>
      </p:sp>
    </p:spTree>
    <p:extLst>
      <p:ext uri="{BB962C8B-B14F-4D97-AF65-F5344CB8AC3E}">
        <p14:creationId xmlns:p14="http://schemas.microsoft.com/office/powerpoint/2010/main" val="39031654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Grp="1" noChangeArrowheads="1"/>
          </p:cNvSpPr>
          <p:nvPr>
            <p:ph type="body" sz="half" idx="1"/>
          </p:nvPr>
        </p:nvSpPr>
        <p:spPr>
          <a:xfrm>
            <a:off x="1992313" y="404813"/>
            <a:ext cx="4038600" cy="5976515"/>
          </a:xfrm>
        </p:spPr>
        <p:txBody>
          <a:bodyPr/>
          <a:lstStyle/>
          <a:p>
            <a:pPr eaLnBrk="1" hangingPunct="1">
              <a:buFontTx/>
              <a:buNone/>
            </a:pPr>
            <a:r>
              <a:rPr lang="en-GB" dirty="0"/>
              <a:t>   Catholic Church</a:t>
            </a:r>
          </a:p>
          <a:p>
            <a:pPr eaLnBrk="1" hangingPunct="1"/>
            <a:r>
              <a:rPr lang="en-GB" dirty="0"/>
              <a:t>Jesus taught divorce was wrong (Mark).</a:t>
            </a:r>
          </a:p>
          <a:p>
            <a:pPr eaLnBrk="1" hangingPunct="1"/>
            <a:r>
              <a:rPr lang="en-GB" dirty="0"/>
              <a:t>Couple have made an agreement with God, in the sacrament of marriage. Can’t be broken by earthly powers.</a:t>
            </a:r>
          </a:p>
        </p:txBody>
      </p:sp>
      <p:sp>
        <p:nvSpPr>
          <p:cNvPr id="14339" name="Rectangle 6"/>
          <p:cNvSpPr>
            <a:spLocks noGrp="1" noChangeArrowheads="1"/>
          </p:cNvSpPr>
          <p:nvPr>
            <p:ph type="body" sz="half" idx="2"/>
          </p:nvPr>
        </p:nvSpPr>
        <p:spPr>
          <a:xfrm>
            <a:off x="6167438" y="404813"/>
            <a:ext cx="4038600" cy="5688484"/>
          </a:xfrm>
        </p:spPr>
        <p:txBody>
          <a:bodyPr/>
          <a:lstStyle/>
          <a:p>
            <a:pPr eaLnBrk="1" hangingPunct="1">
              <a:buFontTx/>
              <a:buNone/>
            </a:pPr>
            <a:r>
              <a:rPr lang="en-GB" dirty="0"/>
              <a:t>     Non-Catholics</a:t>
            </a:r>
          </a:p>
          <a:p>
            <a:pPr eaLnBrk="1" hangingPunct="1"/>
            <a:r>
              <a:rPr lang="en-GB" dirty="0"/>
              <a:t>Jesus allowed divorce for adultery (Matt.19:9)</a:t>
            </a:r>
          </a:p>
          <a:p>
            <a:pPr eaLnBrk="1" hangingPunct="1"/>
            <a:r>
              <a:rPr lang="en-GB" dirty="0"/>
              <a:t>Christians are allowed forgiveness for confessed sins. Should be the same for marriage.</a:t>
            </a:r>
          </a:p>
          <a:p>
            <a:pPr eaLnBrk="1" hangingPunct="1"/>
            <a:r>
              <a:rPr lang="en-GB" dirty="0"/>
              <a:t>Better to divorce than live in hatred.</a:t>
            </a:r>
          </a:p>
        </p:txBody>
      </p:sp>
      <p:sp>
        <p:nvSpPr>
          <p:cNvPr id="14340" name="Line 7"/>
          <p:cNvSpPr>
            <a:spLocks noChangeShapeType="1"/>
          </p:cNvSpPr>
          <p:nvPr/>
        </p:nvSpPr>
        <p:spPr bwMode="auto">
          <a:xfrm>
            <a:off x="5880100" y="333376"/>
            <a:ext cx="0" cy="6264275"/>
          </a:xfrm>
          <a:prstGeom prst="line">
            <a:avLst/>
          </a:prstGeom>
          <a:noFill/>
          <a:ln w="9525">
            <a:solidFill>
              <a:schemeClr val="tx1"/>
            </a:solidFill>
            <a:round/>
            <a:headEnd/>
            <a:tailEnd/>
          </a:ln>
        </p:spPr>
        <p:txBody>
          <a:bodyPr/>
          <a:lstStyle/>
          <a:p>
            <a:pPr defTabSz="914400" fontAlgn="base">
              <a:spcBef>
                <a:spcPct val="0"/>
              </a:spcBef>
              <a:spcAft>
                <a:spcPct val="0"/>
              </a:spcAft>
            </a:pPr>
            <a:endParaRPr lang="en-GB">
              <a:solidFill>
                <a:srgbClr val="000000"/>
              </a:solidFill>
              <a:latin typeface="Arial" charset="0"/>
            </a:endParaRPr>
          </a:p>
        </p:txBody>
      </p:sp>
      <p:sp>
        <p:nvSpPr>
          <p:cNvPr id="14341" name="Line 8"/>
          <p:cNvSpPr>
            <a:spLocks noChangeShapeType="1"/>
          </p:cNvSpPr>
          <p:nvPr/>
        </p:nvSpPr>
        <p:spPr bwMode="auto">
          <a:xfrm>
            <a:off x="1847850" y="333376"/>
            <a:ext cx="0" cy="6264275"/>
          </a:xfrm>
          <a:prstGeom prst="line">
            <a:avLst/>
          </a:prstGeom>
          <a:noFill/>
          <a:ln w="9525">
            <a:solidFill>
              <a:schemeClr val="tx1"/>
            </a:solidFill>
            <a:round/>
            <a:headEnd/>
            <a:tailEnd/>
          </a:ln>
        </p:spPr>
        <p:txBody>
          <a:bodyPr/>
          <a:lstStyle/>
          <a:p>
            <a:pPr defTabSz="914400" fontAlgn="base">
              <a:spcBef>
                <a:spcPct val="0"/>
              </a:spcBef>
              <a:spcAft>
                <a:spcPct val="0"/>
              </a:spcAft>
            </a:pPr>
            <a:endParaRPr lang="en-GB">
              <a:solidFill>
                <a:srgbClr val="000000"/>
              </a:solidFill>
              <a:latin typeface="Arial" charset="0"/>
            </a:endParaRPr>
          </a:p>
        </p:txBody>
      </p:sp>
      <p:sp>
        <p:nvSpPr>
          <p:cNvPr id="14342" name="Line 9"/>
          <p:cNvSpPr>
            <a:spLocks noChangeShapeType="1"/>
          </p:cNvSpPr>
          <p:nvPr/>
        </p:nvSpPr>
        <p:spPr bwMode="auto">
          <a:xfrm>
            <a:off x="10344150" y="333376"/>
            <a:ext cx="0" cy="6264275"/>
          </a:xfrm>
          <a:prstGeom prst="line">
            <a:avLst/>
          </a:prstGeom>
          <a:noFill/>
          <a:ln w="9525">
            <a:solidFill>
              <a:schemeClr val="tx1"/>
            </a:solidFill>
            <a:round/>
            <a:headEnd/>
            <a:tailEnd/>
          </a:ln>
        </p:spPr>
        <p:txBody>
          <a:bodyPr/>
          <a:lstStyle/>
          <a:p>
            <a:pPr defTabSz="914400" fontAlgn="base">
              <a:spcBef>
                <a:spcPct val="0"/>
              </a:spcBef>
              <a:spcAft>
                <a:spcPct val="0"/>
              </a:spcAft>
            </a:pPr>
            <a:endParaRPr lang="en-GB">
              <a:solidFill>
                <a:srgbClr val="000000"/>
              </a:solidFill>
              <a:latin typeface="Arial" charset="0"/>
            </a:endParaRPr>
          </a:p>
        </p:txBody>
      </p:sp>
      <p:sp>
        <p:nvSpPr>
          <p:cNvPr id="14343" name="Line 10"/>
          <p:cNvSpPr>
            <a:spLocks noChangeShapeType="1"/>
          </p:cNvSpPr>
          <p:nvPr/>
        </p:nvSpPr>
        <p:spPr bwMode="auto">
          <a:xfrm>
            <a:off x="1847850" y="6597650"/>
            <a:ext cx="8496300" cy="0"/>
          </a:xfrm>
          <a:prstGeom prst="line">
            <a:avLst/>
          </a:prstGeom>
          <a:noFill/>
          <a:ln w="9525">
            <a:solidFill>
              <a:schemeClr val="tx1"/>
            </a:solidFill>
            <a:round/>
            <a:headEnd/>
            <a:tailEnd/>
          </a:ln>
        </p:spPr>
        <p:txBody>
          <a:bodyPr/>
          <a:lstStyle/>
          <a:p>
            <a:pPr defTabSz="914400" fontAlgn="base">
              <a:spcBef>
                <a:spcPct val="0"/>
              </a:spcBef>
              <a:spcAft>
                <a:spcPct val="0"/>
              </a:spcAft>
            </a:pPr>
            <a:endParaRPr lang="en-GB">
              <a:solidFill>
                <a:srgbClr val="000000"/>
              </a:solidFill>
              <a:latin typeface="Arial" charset="0"/>
            </a:endParaRPr>
          </a:p>
        </p:txBody>
      </p:sp>
      <p:sp>
        <p:nvSpPr>
          <p:cNvPr id="14344" name="Line 11"/>
          <p:cNvSpPr>
            <a:spLocks noChangeShapeType="1"/>
          </p:cNvSpPr>
          <p:nvPr/>
        </p:nvSpPr>
        <p:spPr bwMode="auto">
          <a:xfrm>
            <a:off x="1847850" y="333375"/>
            <a:ext cx="8496300" cy="0"/>
          </a:xfrm>
          <a:prstGeom prst="line">
            <a:avLst/>
          </a:prstGeom>
          <a:noFill/>
          <a:ln w="9525">
            <a:solidFill>
              <a:schemeClr val="tx1"/>
            </a:solidFill>
            <a:round/>
            <a:headEnd/>
            <a:tailEnd/>
          </a:ln>
        </p:spPr>
        <p:txBody>
          <a:bodyPr/>
          <a:lstStyle/>
          <a:p>
            <a:pPr defTabSz="914400" fontAlgn="base">
              <a:spcBef>
                <a:spcPct val="0"/>
              </a:spcBef>
              <a:spcAft>
                <a:spcPct val="0"/>
              </a:spcAft>
            </a:pPr>
            <a:endParaRPr lang="en-GB">
              <a:solidFill>
                <a:srgbClr val="000000"/>
              </a:solidFill>
              <a:latin typeface="Arial" charset="0"/>
            </a:endParaRPr>
          </a:p>
        </p:txBody>
      </p:sp>
      <p:sp>
        <p:nvSpPr>
          <p:cNvPr id="14345" name="Line 12"/>
          <p:cNvSpPr>
            <a:spLocks noChangeShapeType="1"/>
          </p:cNvSpPr>
          <p:nvPr/>
        </p:nvSpPr>
        <p:spPr bwMode="auto">
          <a:xfrm>
            <a:off x="1847850" y="981075"/>
            <a:ext cx="8496300" cy="0"/>
          </a:xfrm>
          <a:prstGeom prst="line">
            <a:avLst/>
          </a:prstGeom>
          <a:noFill/>
          <a:ln w="9525">
            <a:solidFill>
              <a:schemeClr val="tx1"/>
            </a:solidFill>
            <a:round/>
            <a:headEnd/>
            <a:tailEnd/>
          </a:ln>
        </p:spPr>
        <p:txBody>
          <a:bodyPr/>
          <a:lstStyle/>
          <a:p>
            <a:pPr defTabSz="914400" fontAlgn="base">
              <a:spcBef>
                <a:spcPct val="0"/>
              </a:spcBef>
              <a:spcAft>
                <a:spcPct val="0"/>
              </a:spcAft>
            </a:pPr>
            <a:endParaRPr lang="en-GB">
              <a:solidFill>
                <a:srgbClr val="000000"/>
              </a:solidFill>
              <a:latin typeface="Arial" charset="0"/>
            </a:endParaRPr>
          </a:p>
        </p:txBody>
      </p:sp>
    </p:spTree>
    <p:extLst>
      <p:ext uri="{BB962C8B-B14F-4D97-AF65-F5344CB8AC3E}">
        <p14:creationId xmlns:p14="http://schemas.microsoft.com/office/powerpoint/2010/main" val="17195450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1919289" y="188914"/>
            <a:ext cx="4681537" cy="461665"/>
          </a:xfrm>
          <a:prstGeom prst="rect">
            <a:avLst/>
          </a:prstGeom>
          <a:noFill/>
          <a:ln w="9525">
            <a:noFill/>
            <a:miter lim="800000"/>
            <a:headEnd/>
            <a:tailEnd/>
          </a:ln>
        </p:spPr>
        <p:txBody>
          <a:bodyPr>
            <a:spAutoFit/>
          </a:bodyPr>
          <a:lstStyle/>
          <a:p>
            <a:pPr defTabSz="914400" fontAlgn="base">
              <a:spcBef>
                <a:spcPct val="50000"/>
              </a:spcBef>
              <a:spcAft>
                <a:spcPct val="0"/>
              </a:spcAft>
            </a:pPr>
            <a:r>
              <a:rPr lang="en-GB" sz="2400" dirty="0">
                <a:solidFill>
                  <a:srgbClr val="000000"/>
                </a:solidFill>
              </a:rPr>
              <a:t>Juicy Evidence</a:t>
            </a:r>
          </a:p>
        </p:txBody>
      </p:sp>
      <p:sp>
        <p:nvSpPr>
          <p:cNvPr id="15363" name="Text Box 5"/>
          <p:cNvSpPr txBox="1">
            <a:spLocks noChangeArrowheads="1"/>
          </p:cNvSpPr>
          <p:nvPr/>
        </p:nvSpPr>
        <p:spPr bwMode="auto">
          <a:xfrm>
            <a:off x="1919288" y="1268413"/>
            <a:ext cx="8208962" cy="1569660"/>
          </a:xfrm>
          <a:prstGeom prst="rect">
            <a:avLst/>
          </a:prstGeom>
          <a:noFill/>
          <a:ln w="9525">
            <a:noFill/>
            <a:miter lim="800000"/>
            <a:headEnd/>
            <a:tailEnd/>
          </a:ln>
        </p:spPr>
        <p:txBody>
          <a:bodyPr>
            <a:spAutoFit/>
          </a:bodyPr>
          <a:lstStyle/>
          <a:p>
            <a:pPr defTabSz="914400" fontAlgn="base">
              <a:spcBef>
                <a:spcPct val="50000"/>
              </a:spcBef>
              <a:spcAft>
                <a:spcPct val="0"/>
              </a:spcAft>
            </a:pPr>
            <a:r>
              <a:rPr lang="en-GB" sz="2400">
                <a:solidFill>
                  <a:srgbClr val="000000"/>
                </a:solidFill>
              </a:rPr>
              <a:t>Jesus said, ‘Whoever divorces his wife and marries another is guilty of adultery against her. And if a woman divorces her husband and marries another, she is guilty of adultery too.’ (Mark.10:10-12)</a:t>
            </a:r>
          </a:p>
        </p:txBody>
      </p:sp>
      <p:sp>
        <p:nvSpPr>
          <p:cNvPr id="15364" name="Text Box 6"/>
          <p:cNvSpPr txBox="1">
            <a:spLocks noChangeArrowheads="1"/>
          </p:cNvSpPr>
          <p:nvPr/>
        </p:nvSpPr>
        <p:spPr bwMode="auto">
          <a:xfrm>
            <a:off x="1919288" y="4724401"/>
            <a:ext cx="8208962" cy="830997"/>
          </a:xfrm>
          <a:prstGeom prst="rect">
            <a:avLst/>
          </a:prstGeom>
          <a:solidFill>
            <a:schemeClr val="bg1">
              <a:lumMod val="95000"/>
            </a:schemeClr>
          </a:solidFill>
          <a:ln w="9525">
            <a:noFill/>
            <a:miter lim="800000"/>
            <a:headEnd/>
            <a:tailEnd/>
          </a:ln>
          <a:effectLst>
            <a:softEdge rad="63500"/>
          </a:effectLst>
        </p:spPr>
        <p:txBody>
          <a:bodyPr>
            <a:spAutoFit/>
          </a:bodyPr>
          <a:lstStyle/>
          <a:p>
            <a:pPr defTabSz="914400" fontAlgn="base">
              <a:spcBef>
                <a:spcPct val="50000"/>
              </a:spcBef>
              <a:spcAft>
                <a:spcPct val="0"/>
              </a:spcAft>
            </a:pPr>
            <a:r>
              <a:rPr lang="en-GB" sz="2400" i="1" dirty="0">
                <a:solidFill>
                  <a:srgbClr val="000000"/>
                </a:solidFill>
              </a:rPr>
              <a:t>So if you are a Catholic who has a civil divorce then in the eyes of the church you are still married.</a:t>
            </a:r>
          </a:p>
        </p:txBody>
      </p:sp>
    </p:spTree>
    <p:extLst>
      <p:ext uri="{BB962C8B-B14F-4D97-AF65-F5344CB8AC3E}">
        <p14:creationId xmlns:p14="http://schemas.microsoft.com/office/powerpoint/2010/main" val="38153807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2063751" y="333375"/>
            <a:ext cx="4105275" cy="523220"/>
          </a:xfrm>
          <a:prstGeom prst="rect">
            <a:avLst/>
          </a:prstGeom>
          <a:noFill/>
          <a:ln w="9525">
            <a:noFill/>
            <a:miter lim="800000"/>
            <a:headEnd/>
            <a:tailEnd/>
          </a:ln>
        </p:spPr>
        <p:txBody>
          <a:bodyPr>
            <a:spAutoFit/>
          </a:bodyPr>
          <a:lstStyle/>
          <a:p>
            <a:pPr defTabSz="914400" fontAlgn="base">
              <a:spcBef>
                <a:spcPct val="50000"/>
              </a:spcBef>
              <a:spcAft>
                <a:spcPct val="0"/>
              </a:spcAft>
            </a:pPr>
            <a:r>
              <a:rPr lang="en-GB" sz="2800" dirty="0">
                <a:solidFill>
                  <a:srgbClr val="000000"/>
                </a:solidFill>
              </a:rPr>
              <a:t>Juicy Evidence</a:t>
            </a:r>
          </a:p>
        </p:txBody>
      </p:sp>
      <p:sp>
        <p:nvSpPr>
          <p:cNvPr id="16387" name="Text Box 5"/>
          <p:cNvSpPr txBox="1">
            <a:spLocks noChangeArrowheads="1"/>
          </p:cNvSpPr>
          <p:nvPr/>
        </p:nvSpPr>
        <p:spPr bwMode="auto">
          <a:xfrm>
            <a:off x="1992313" y="1341439"/>
            <a:ext cx="8280400" cy="1384995"/>
          </a:xfrm>
          <a:prstGeom prst="rect">
            <a:avLst/>
          </a:prstGeom>
          <a:noFill/>
          <a:ln w="9525">
            <a:noFill/>
            <a:miter lim="800000"/>
            <a:headEnd/>
            <a:tailEnd/>
          </a:ln>
        </p:spPr>
        <p:txBody>
          <a:bodyPr>
            <a:spAutoFit/>
          </a:bodyPr>
          <a:lstStyle/>
          <a:p>
            <a:pPr defTabSz="914400" fontAlgn="base">
              <a:spcBef>
                <a:spcPct val="50000"/>
              </a:spcBef>
              <a:spcAft>
                <a:spcPct val="0"/>
              </a:spcAft>
            </a:pPr>
            <a:r>
              <a:rPr lang="en-GB" sz="2800" dirty="0">
                <a:solidFill>
                  <a:srgbClr val="000000"/>
                </a:solidFill>
              </a:rPr>
              <a:t>Now I say to you: the man who divorces his wife – I am not speaking of fornication – and marries another, is guilty of adultery. (Matt.19:8-9)</a:t>
            </a:r>
          </a:p>
        </p:txBody>
      </p:sp>
      <p:sp>
        <p:nvSpPr>
          <p:cNvPr id="16388" name="Text Box 6"/>
          <p:cNvSpPr txBox="1">
            <a:spLocks noChangeArrowheads="1"/>
          </p:cNvSpPr>
          <p:nvPr/>
        </p:nvSpPr>
        <p:spPr bwMode="auto">
          <a:xfrm>
            <a:off x="2063750" y="4005264"/>
            <a:ext cx="7848600" cy="954107"/>
          </a:xfrm>
          <a:prstGeom prst="rect">
            <a:avLst/>
          </a:prstGeom>
          <a:solidFill>
            <a:schemeClr val="bg1">
              <a:lumMod val="95000"/>
            </a:schemeClr>
          </a:solidFill>
          <a:ln w="9525">
            <a:noFill/>
            <a:miter lim="800000"/>
            <a:headEnd/>
            <a:tailEnd/>
          </a:ln>
          <a:effectLst>
            <a:softEdge rad="127000"/>
          </a:effectLst>
        </p:spPr>
        <p:txBody>
          <a:bodyPr>
            <a:spAutoFit/>
          </a:bodyPr>
          <a:lstStyle/>
          <a:p>
            <a:pPr defTabSz="914400" fontAlgn="base">
              <a:spcBef>
                <a:spcPct val="50000"/>
              </a:spcBef>
              <a:spcAft>
                <a:spcPct val="0"/>
              </a:spcAft>
            </a:pPr>
            <a:r>
              <a:rPr lang="en-GB" sz="2800" i="1" dirty="0">
                <a:solidFill>
                  <a:srgbClr val="000000"/>
                </a:solidFill>
              </a:rPr>
              <a:t>Some understand this to mean that it is OK to divorce on the grounds of adultery.</a:t>
            </a:r>
          </a:p>
        </p:txBody>
      </p:sp>
    </p:spTree>
    <p:extLst>
      <p:ext uri="{BB962C8B-B14F-4D97-AF65-F5344CB8AC3E}">
        <p14:creationId xmlns:p14="http://schemas.microsoft.com/office/powerpoint/2010/main" val="30332822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3575720" y="188640"/>
            <a:ext cx="4971234" cy="923330"/>
          </a:xfrm>
          <a:prstGeom prst="rect">
            <a:avLst/>
          </a:prstGeom>
          <a:noFill/>
        </p:spPr>
        <p:txBody>
          <a:bodyPr wrap="none" lIns="91440" tIns="45720" rIns="91440" bIns="45720">
            <a:spAutoFit/>
          </a:bodyPr>
          <a:lstStyle/>
          <a:p>
            <a:pPr algn="ctr" defTabSz="914400"/>
            <a:r>
              <a:rPr lang="en-US" sz="5400" b="1" dirty="0">
                <a:ln w="6600">
                  <a:solidFill>
                    <a:srgbClr val="333399"/>
                  </a:solidFill>
                  <a:prstDash val="solid"/>
                </a:ln>
                <a:solidFill>
                  <a:srgbClr val="FFFFFF"/>
                </a:solidFill>
                <a:effectLst>
                  <a:outerShdw dist="38100" dir="2700000" algn="tl" rotWithShape="0">
                    <a:srgbClr val="333399"/>
                  </a:outerShdw>
                </a:effectLst>
              </a:rPr>
              <a:t>Men &amp; Women</a:t>
            </a:r>
          </a:p>
        </p:txBody>
      </p:sp>
      <p:sp>
        <p:nvSpPr>
          <p:cNvPr id="3" name="Rectangle 2"/>
          <p:cNvSpPr/>
          <p:nvPr/>
        </p:nvSpPr>
        <p:spPr>
          <a:xfrm>
            <a:off x="2351584" y="2420888"/>
            <a:ext cx="8064896" cy="923330"/>
          </a:xfrm>
          <a:prstGeom prst="rect">
            <a:avLst/>
          </a:prstGeom>
        </p:spPr>
        <p:txBody>
          <a:bodyPr wrap="square">
            <a:spAutoFit/>
          </a:bodyPr>
          <a:lstStyle/>
          <a:p>
            <a:pPr defTabSz="914400"/>
            <a:r>
              <a:rPr lang="en-GB" dirty="0">
                <a:solidFill>
                  <a:srgbClr val="000000"/>
                </a:solidFill>
                <a:hlinkClick r:id="rId2"/>
              </a:rPr>
              <a:t>https://online.clickview.co.uk/exchange/videos/79239/gcse-gender-stereotypes-in-adverts</a:t>
            </a:r>
            <a:endParaRPr lang="en-GB" dirty="0">
              <a:solidFill>
                <a:srgbClr val="000000"/>
              </a:solidFill>
            </a:endParaRPr>
          </a:p>
          <a:p>
            <a:pPr defTabSz="914400"/>
            <a:endParaRPr lang="en-GB" dirty="0">
              <a:solidFill>
                <a:srgbClr val="000000"/>
              </a:solidFill>
            </a:endParaRPr>
          </a:p>
        </p:txBody>
      </p:sp>
      <p:sp>
        <p:nvSpPr>
          <p:cNvPr id="4" name="Rectangle 3"/>
          <p:cNvSpPr/>
          <p:nvPr/>
        </p:nvSpPr>
        <p:spPr>
          <a:xfrm>
            <a:off x="3817480" y="3775973"/>
            <a:ext cx="4830168" cy="1446550"/>
          </a:xfrm>
          <a:prstGeom prst="rect">
            <a:avLst/>
          </a:prstGeom>
          <a:noFill/>
        </p:spPr>
        <p:txBody>
          <a:bodyPr wrap="none" lIns="91440" tIns="45720" rIns="91440" bIns="45720">
            <a:spAutoFit/>
          </a:bodyPr>
          <a:lstStyle/>
          <a:p>
            <a:pPr algn="ctr" defTabSz="914400"/>
            <a:r>
              <a:rPr lang="en-US" sz="4400" dirty="0">
                <a:ln w="0"/>
                <a:solidFill>
                  <a:srgbClr val="000000"/>
                </a:solidFill>
                <a:effectLst>
                  <a:outerShdw blurRad="38100" dist="19050" dir="2700000" algn="tl" rotWithShape="0">
                    <a:srgbClr val="000000">
                      <a:alpha val="40000"/>
                    </a:srgbClr>
                  </a:outerShdw>
                </a:effectLst>
              </a:rPr>
              <a:t>Who does what in</a:t>
            </a:r>
          </a:p>
          <a:p>
            <a:pPr algn="ctr" defTabSz="914400"/>
            <a:r>
              <a:rPr lang="en-US" sz="4400" dirty="0">
                <a:ln w="0"/>
                <a:solidFill>
                  <a:srgbClr val="000000"/>
                </a:solidFill>
                <a:effectLst>
                  <a:outerShdw blurRad="38100" dist="19050" dir="2700000" algn="tl" rotWithShape="0">
                    <a:srgbClr val="000000">
                      <a:alpha val="40000"/>
                    </a:srgbClr>
                  </a:outerShdw>
                </a:effectLst>
              </a:rPr>
              <a:t> your family?</a:t>
            </a:r>
          </a:p>
        </p:txBody>
      </p:sp>
    </p:spTree>
    <p:extLst>
      <p:ext uri="{BB962C8B-B14F-4D97-AF65-F5344CB8AC3E}">
        <p14:creationId xmlns:p14="http://schemas.microsoft.com/office/powerpoint/2010/main" val="130923186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wellhappypeaceful.com/wp-content/uploads/2011/09/6a00d8341bf8f353ef00e55114ee1b8834-800wi.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076" y="242888"/>
            <a:ext cx="4678363"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058204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ChangeArrowheads="1"/>
          </p:cNvSpPr>
          <p:nvPr/>
        </p:nvSpPr>
        <p:spPr bwMode="auto">
          <a:xfrm>
            <a:off x="3810000" y="3105151"/>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spcBef>
                <a:spcPct val="0"/>
              </a:spcBef>
              <a:spcAft>
                <a:spcPct val="0"/>
              </a:spcAft>
              <a:buNone/>
            </a:pPr>
            <a:r>
              <a:rPr lang="en-GB" altLang="en-US" sz="1800">
                <a:solidFill>
                  <a:srgbClr val="000000"/>
                </a:solidFill>
                <a:hlinkClick r:id="rId2"/>
              </a:rPr>
              <a:t>https://www.youtube.com/watch?v=DWBYP02EbmQ&amp;safe=true</a:t>
            </a:r>
            <a:endParaRPr lang="en-GB" altLang="en-US" sz="1800">
              <a:solidFill>
                <a:srgbClr val="000000"/>
              </a:solidFill>
            </a:endParaRPr>
          </a:p>
          <a:p>
            <a:pPr defTabSz="914400" eaLnBrk="0" fontAlgn="base" hangingPunct="0">
              <a:spcBef>
                <a:spcPct val="0"/>
              </a:spcBef>
              <a:spcAft>
                <a:spcPct val="0"/>
              </a:spcAft>
              <a:buNone/>
            </a:pPr>
            <a:endParaRPr lang="en-GB" altLang="en-US" sz="1800">
              <a:solidFill>
                <a:srgbClr val="000000"/>
              </a:solidFill>
            </a:endParaRPr>
          </a:p>
        </p:txBody>
      </p:sp>
    </p:spTree>
    <p:extLst>
      <p:ext uri="{BB962C8B-B14F-4D97-AF65-F5344CB8AC3E}">
        <p14:creationId xmlns:p14="http://schemas.microsoft.com/office/powerpoint/2010/main" val="38767602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GB" dirty="0"/>
              <a:t>C</a:t>
            </a:r>
            <a:r>
              <a:rPr lang="en-GB" dirty="0">
                <a:solidFill>
                  <a:schemeClr val="tx1"/>
                </a:solidFill>
              </a:rPr>
              <a:t>ohabitation</a:t>
            </a:r>
            <a:endParaRPr lang="en-US" dirty="0">
              <a:solidFill>
                <a:schemeClr val="tx1"/>
              </a:solidFill>
            </a:endParaRPr>
          </a:p>
        </p:txBody>
      </p:sp>
      <p:sp>
        <p:nvSpPr>
          <p:cNvPr id="5123" name="Rectangle 3"/>
          <p:cNvSpPr>
            <a:spLocks noGrp="1" noChangeArrowheads="1"/>
          </p:cNvSpPr>
          <p:nvPr>
            <p:ph type="body" idx="1"/>
          </p:nvPr>
        </p:nvSpPr>
        <p:spPr/>
        <p:txBody>
          <a:bodyPr/>
          <a:lstStyle/>
          <a:p>
            <a:pPr marL="609600" indent="-609600">
              <a:buNone/>
            </a:pPr>
            <a:r>
              <a:rPr lang="en-US"/>
              <a:t>b) </a:t>
            </a:r>
            <a:r>
              <a:rPr lang="en-US" sz="3600"/>
              <a:t>Living together without being married</a:t>
            </a:r>
          </a:p>
        </p:txBody>
      </p:sp>
    </p:spTree>
    <p:extLst>
      <p:ext uri="{BB962C8B-B14F-4D97-AF65-F5344CB8AC3E}">
        <p14:creationId xmlns:p14="http://schemas.microsoft.com/office/powerpoint/2010/main" val="327918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barrylyga.com/wp-content/uploads/2013/03/Mans-Work.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888" y="1"/>
            <a:ext cx="65532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639617" y="5103674"/>
            <a:ext cx="7109639" cy="1754326"/>
          </a:xfrm>
          <a:prstGeom prst="rect">
            <a:avLst/>
          </a:prstGeom>
          <a:noFill/>
        </p:spPr>
        <p:txBody>
          <a:bodyPr wrap="none">
            <a:spAutoFit/>
          </a:bodyPr>
          <a:lstStyle/>
          <a:p>
            <a:pPr algn="ctr" defTabSz="914400" fontAlgn="base">
              <a:spcBef>
                <a:spcPct val="0"/>
              </a:spcBef>
              <a:spcAft>
                <a:spcPct val="0"/>
              </a:spcAft>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Whose work is more </a:t>
            </a:r>
          </a:p>
          <a:p>
            <a:pPr algn="ctr" defTabSz="914400" fontAlgn="base">
              <a:spcBef>
                <a:spcPct val="0"/>
              </a:spcBef>
              <a:spcAft>
                <a:spcPct val="0"/>
              </a:spcAft>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important?</a:t>
            </a:r>
          </a:p>
        </p:txBody>
      </p:sp>
    </p:spTree>
    <p:extLst>
      <p:ext uri="{BB962C8B-B14F-4D97-AF65-F5344CB8AC3E}">
        <p14:creationId xmlns:p14="http://schemas.microsoft.com/office/powerpoint/2010/main" val="56617536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3359150" y="260351"/>
            <a:ext cx="568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None/>
            </a:pPr>
            <a:r>
              <a:rPr lang="en-GB" altLang="en-US" sz="1800" u="sng">
                <a:solidFill>
                  <a:srgbClr val="000000"/>
                </a:solidFill>
              </a:rPr>
              <a:t>CHRISTIANITY AND FAMILY ROLES</a:t>
            </a:r>
            <a:endParaRPr lang="en-US" altLang="en-US" sz="1800" u="sng">
              <a:solidFill>
                <a:srgbClr val="000000"/>
              </a:solidFill>
            </a:endParaRPr>
          </a:p>
        </p:txBody>
      </p:sp>
      <p:sp>
        <p:nvSpPr>
          <p:cNvPr id="5123" name="Text Box 5"/>
          <p:cNvSpPr txBox="1">
            <a:spLocks noChangeArrowheads="1"/>
          </p:cNvSpPr>
          <p:nvPr/>
        </p:nvSpPr>
        <p:spPr bwMode="auto">
          <a:xfrm>
            <a:off x="1992313" y="765176"/>
            <a:ext cx="59753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pPr>
            <a:r>
              <a:rPr lang="en-GB" altLang="en-US" sz="1800">
                <a:solidFill>
                  <a:srgbClr val="000000"/>
                </a:solidFill>
              </a:rPr>
              <a:t>I will think about men and women’s roles in the family.</a:t>
            </a:r>
          </a:p>
          <a:p>
            <a:pPr defTabSz="914400" fontAlgn="base">
              <a:spcBef>
                <a:spcPct val="50000"/>
              </a:spcBef>
              <a:spcAft>
                <a:spcPct val="0"/>
              </a:spcAft>
            </a:pPr>
            <a:r>
              <a:rPr lang="en-GB" altLang="en-US" sz="1800">
                <a:solidFill>
                  <a:srgbClr val="000000"/>
                </a:solidFill>
              </a:rPr>
              <a:t>I will know what Christianity says about the roles about men and women.</a:t>
            </a:r>
          </a:p>
          <a:p>
            <a:pPr defTabSz="914400" fontAlgn="base">
              <a:spcBef>
                <a:spcPct val="50000"/>
              </a:spcBef>
              <a:spcAft>
                <a:spcPct val="0"/>
              </a:spcAft>
            </a:pPr>
            <a:r>
              <a:rPr lang="en-GB" altLang="en-US" sz="1800">
                <a:solidFill>
                  <a:srgbClr val="000000"/>
                </a:solidFill>
              </a:rPr>
              <a:t>I will understand how and why society is changing.</a:t>
            </a:r>
            <a:endParaRPr lang="en-US" altLang="en-US" sz="1800">
              <a:solidFill>
                <a:srgbClr val="000000"/>
              </a:solidFill>
            </a:endParaRPr>
          </a:p>
        </p:txBody>
      </p:sp>
      <p:pic>
        <p:nvPicPr>
          <p:cNvPr id="5124" name="Picture 7" descr="http://t2.gstatic.com/images?q=tbn:ANd9GcRp_dpSVJwF2ViT-jlqGNJ_EPtL9q3n4ib3DGzXylCLI7a_fsK-8w">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476" y="2916238"/>
            <a:ext cx="5256213" cy="394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05947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14" name="Group 18"/>
          <p:cNvGraphicFramePr>
            <a:graphicFrameLocks noGrp="1"/>
          </p:cNvGraphicFramePr>
          <p:nvPr/>
        </p:nvGraphicFramePr>
        <p:xfrm>
          <a:off x="1847851" y="333376"/>
          <a:ext cx="8424863" cy="6264275"/>
        </p:xfrm>
        <a:graphic>
          <a:graphicData uri="http://schemas.openxmlformats.org/drawingml/2006/table">
            <a:tbl>
              <a:tblPr/>
              <a:tblGrid>
                <a:gridCol w="4213225">
                  <a:extLst>
                    <a:ext uri="{9D8B030D-6E8A-4147-A177-3AD203B41FA5}">
                      <a16:colId xmlns:a16="http://schemas.microsoft.com/office/drawing/2014/main" val="20000"/>
                    </a:ext>
                  </a:extLst>
                </a:gridCol>
                <a:gridCol w="4211638">
                  <a:extLst>
                    <a:ext uri="{9D8B030D-6E8A-4147-A177-3AD203B41FA5}">
                      <a16:colId xmlns:a16="http://schemas.microsoft.com/office/drawing/2014/main" val="20001"/>
                    </a:ext>
                  </a:extLst>
                </a:gridCol>
              </a:tblGrid>
              <a:tr h="3095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sng" strike="noStrike" cap="none" normalizeH="0" baseline="0" dirty="0">
                          <a:ln>
                            <a:noFill/>
                          </a:ln>
                          <a:solidFill>
                            <a:schemeClr val="tx1"/>
                          </a:solidFill>
                          <a:effectLst/>
                          <a:latin typeface="Arial" charset="0"/>
                        </a:rPr>
                        <a:t>MAN’S JOB</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sng"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sng" strike="noStrike" cap="none" normalizeH="0" baseline="0">
                          <a:ln>
                            <a:noFill/>
                          </a:ln>
                          <a:solidFill>
                            <a:schemeClr val="tx1"/>
                          </a:solidFill>
                          <a:effectLst/>
                          <a:latin typeface="Arial" charset="0"/>
                        </a:rPr>
                        <a:t>WOMAN’S JOB</a:t>
                      </a:r>
                      <a:endParaRPr kumimoji="0" lang="en-US" sz="2800" b="0" i="0" u="sng"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68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sng" strike="noStrike" cap="none" normalizeH="0" baseline="0">
                          <a:ln>
                            <a:noFill/>
                          </a:ln>
                          <a:solidFill>
                            <a:schemeClr val="tx1"/>
                          </a:solidFill>
                          <a:effectLst/>
                          <a:latin typeface="Arial" charset="0"/>
                        </a:rPr>
                        <a:t>MAN’S ROLE</a:t>
                      </a:r>
                      <a:endParaRPr kumimoji="0" lang="en-US" sz="2800" b="0" i="0" u="sng"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sng" strike="noStrike" cap="none" normalizeH="0" baseline="0">
                          <a:ln>
                            <a:noFill/>
                          </a:ln>
                          <a:solidFill>
                            <a:schemeClr val="tx1"/>
                          </a:solidFill>
                          <a:effectLst/>
                          <a:latin typeface="Arial" charset="0"/>
                        </a:rPr>
                        <a:t>WOMAN’S ROLE</a:t>
                      </a:r>
                      <a:endParaRPr kumimoji="0" lang="en-US" sz="2800" b="0" i="0" u="sng"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5015922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7528" y="2276872"/>
            <a:ext cx="8604448" cy="3416320"/>
          </a:xfrm>
          <a:prstGeom prst="rect">
            <a:avLst/>
          </a:prstGeom>
          <a:noFill/>
        </p:spPr>
        <p:txBody>
          <a:bodyPr>
            <a:spAutoFit/>
          </a:bodyPr>
          <a:lstStyle/>
          <a:p>
            <a:pPr algn="ctr" defTabSz="914400" fontAlgn="base">
              <a:spcBef>
                <a:spcPct val="0"/>
              </a:spcBef>
              <a:spcAft>
                <a:spcPct val="0"/>
              </a:spcAft>
              <a:defRPr/>
            </a:pPr>
            <a:r>
              <a:rPr lang="en-US" sz="5400" b="1" dirty="0">
                <a:ln w="31550" cmpd="sng">
                  <a:gradFill>
                    <a:gsLst>
                      <a:gs pos="70000">
                        <a:srgbClr val="2D2D8A">
                          <a:shade val="50000"/>
                          <a:satMod val="190000"/>
                        </a:srgbClr>
                      </a:gs>
                      <a:gs pos="0">
                        <a:srgbClr val="2D2D8A">
                          <a:tint val="77000"/>
                          <a:satMod val="180000"/>
                        </a:srgbClr>
                      </a:gs>
                    </a:gsLst>
                    <a:lin ang="5400000"/>
                  </a:gradFill>
                  <a:prstDash val="solid"/>
                </a:ln>
                <a:solidFill>
                  <a:srgbClr val="2D2D8A">
                    <a:tint val="15000"/>
                    <a:satMod val="200000"/>
                  </a:srgbClr>
                </a:solidFill>
                <a:effectLst>
                  <a:outerShdw blurRad="50800" dist="40000" dir="5400000" algn="tl" rotWithShape="0">
                    <a:srgbClr val="000000">
                      <a:shade val="5000"/>
                      <a:satMod val="120000"/>
                      <a:alpha val="33000"/>
                    </a:srgbClr>
                  </a:outerShdw>
                </a:effectLst>
              </a:rPr>
              <a:t>Watch the episode.</a:t>
            </a:r>
          </a:p>
          <a:p>
            <a:pPr algn="ctr" defTabSz="914400" fontAlgn="base">
              <a:spcBef>
                <a:spcPct val="0"/>
              </a:spcBef>
              <a:spcAft>
                <a:spcPct val="0"/>
              </a:spcAft>
              <a:defRPr/>
            </a:pPr>
            <a:r>
              <a:rPr lang="en-US" sz="5400" b="1" dirty="0">
                <a:ln w="31550" cmpd="sng">
                  <a:gradFill>
                    <a:gsLst>
                      <a:gs pos="70000">
                        <a:srgbClr val="2D2D8A">
                          <a:shade val="50000"/>
                          <a:satMod val="190000"/>
                        </a:srgbClr>
                      </a:gs>
                      <a:gs pos="0">
                        <a:srgbClr val="2D2D8A">
                          <a:tint val="77000"/>
                          <a:satMod val="180000"/>
                        </a:srgbClr>
                      </a:gs>
                    </a:gsLst>
                    <a:lin ang="5400000"/>
                  </a:gradFill>
                  <a:prstDash val="solid"/>
                </a:ln>
                <a:solidFill>
                  <a:srgbClr val="2D2D8A">
                    <a:tint val="15000"/>
                    <a:satMod val="200000"/>
                  </a:srgbClr>
                </a:solidFill>
                <a:effectLst>
                  <a:outerShdw blurRad="50800" dist="40000" dir="5400000" algn="tl" rotWithShape="0">
                    <a:srgbClr val="000000">
                      <a:shade val="5000"/>
                      <a:satMod val="120000"/>
                      <a:alpha val="33000"/>
                    </a:srgbClr>
                  </a:outerShdw>
                </a:effectLst>
              </a:rPr>
              <a:t>What roles are performed by the different family members? </a:t>
            </a:r>
          </a:p>
        </p:txBody>
      </p:sp>
      <p:sp>
        <p:nvSpPr>
          <p:cNvPr id="7171" name="Rectangle 2"/>
          <p:cNvSpPr>
            <a:spLocks noChangeArrowheads="1"/>
          </p:cNvSpPr>
          <p:nvPr/>
        </p:nvSpPr>
        <p:spPr bwMode="auto">
          <a:xfrm>
            <a:off x="3863975" y="836614"/>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eaLnBrk="0" fontAlgn="base" hangingPunct="0">
              <a:spcBef>
                <a:spcPct val="0"/>
              </a:spcBef>
              <a:spcAft>
                <a:spcPct val="0"/>
              </a:spcAft>
            </a:pPr>
            <a:r>
              <a:rPr lang="en-GB" altLang="en-US">
                <a:solidFill>
                  <a:srgbClr val="000000"/>
                </a:solidFill>
                <a:hlinkClick r:id="rId2"/>
              </a:rPr>
              <a:t>https://online.clickview.co.uk/exchange/videos/69822/the-family</a:t>
            </a:r>
            <a:endParaRPr lang="en-GB" altLang="en-US">
              <a:solidFill>
                <a:srgbClr val="000000"/>
              </a:solidFill>
            </a:endParaRPr>
          </a:p>
          <a:p>
            <a:pPr defTabSz="914400" eaLnBrk="0" fontAlgn="base" hangingPunct="0">
              <a:spcBef>
                <a:spcPct val="0"/>
              </a:spcBef>
              <a:spcAft>
                <a:spcPct val="0"/>
              </a:spcAft>
            </a:pPr>
            <a:endParaRPr lang="en-GB" altLang="en-US">
              <a:solidFill>
                <a:srgbClr val="000000"/>
              </a:solidFill>
            </a:endParaRPr>
          </a:p>
        </p:txBody>
      </p:sp>
    </p:spTree>
    <p:extLst>
      <p:ext uri="{BB962C8B-B14F-4D97-AF65-F5344CB8AC3E}">
        <p14:creationId xmlns:p14="http://schemas.microsoft.com/office/powerpoint/2010/main" val="21204970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4583113" y="2420938"/>
            <a:ext cx="316706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None/>
            </a:pPr>
            <a:r>
              <a:rPr lang="en-GB" altLang="en-US" sz="2400">
                <a:solidFill>
                  <a:srgbClr val="000000"/>
                </a:solidFill>
                <a:latin typeface="Elephant" panose="02020904090505020303" pitchFamily="18" charset="0"/>
              </a:rPr>
              <a:t>What does Christianity say about the roles of men and women in the family?</a:t>
            </a:r>
            <a:endParaRPr lang="en-US" altLang="en-US" sz="2400">
              <a:solidFill>
                <a:srgbClr val="000000"/>
              </a:solidFill>
              <a:latin typeface="Elephant" panose="02020904090505020303" pitchFamily="18" charset="0"/>
            </a:endParaRPr>
          </a:p>
        </p:txBody>
      </p:sp>
    </p:spTree>
    <p:extLst>
      <p:ext uri="{BB962C8B-B14F-4D97-AF65-F5344CB8AC3E}">
        <p14:creationId xmlns:p14="http://schemas.microsoft.com/office/powerpoint/2010/main" val="32719195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ChangeArrowheads="1"/>
          </p:cNvSpPr>
          <p:nvPr/>
        </p:nvSpPr>
        <p:spPr bwMode="auto">
          <a:xfrm>
            <a:off x="1524001" y="333376"/>
            <a:ext cx="34575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0"/>
              </a:spcBef>
              <a:spcAft>
                <a:spcPct val="0"/>
              </a:spcAft>
              <a:buNone/>
            </a:pPr>
            <a:r>
              <a:rPr lang="en-GB" altLang="en-US" sz="1800">
                <a:solidFill>
                  <a:srgbClr val="000000"/>
                </a:solidFill>
              </a:rPr>
              <a:t> </a:t>
            </a:r>
            <a:r>
              <a:rPr lang="en-GB" altLang="en-US" sz="1800">
                <a:solidFill>
                  <a:srgbClr val="000000"/>
                </a:solidFill>
                <a:latin typeface="Comic Sans MS" panose="030F0702030302020204" pitchFamily="66" charset="0"/>
              </a:rPr>
              <a:t>“The Lord God said: ‘It is not good for the man to be alone.</a:t>
            </a:r>
          </a:p>
          <a:p>
            <a:pPr defTabSz="914400" fontAlgn="base">
              <a:spcBef>
                <a:spcPct val="0"/>
              </a:spcBef>
              <a:spcAft>
                <a:spcPct val="0"/>
              </a:spcAft>
              <a:buNone/>
            </a:pPr>
            <a:r>
              <a:rPr lang="en-GB" altLang="en-US" sz="1800">
                <a:solidFill>
                  <a:srgbClr val="000000"/>
                </a:solidFill>
                <a:latin typeface="Comic Sans MS" panose="030F0702030302020204" pitchFamily="66" charset="0"/>
              </a:rPr>
              <a:t> I will make a helper suitable for him.” GENESIS 2:18</a:t>
            </a:r>
            <a:r>
              <a:rPr lang="en-US" altLang="en-US" sz="1800">
                <a:solidFill>
                  <a:srgbClr val="000000"/>
                </a:solidFill>
                <a:latin typeface="Comic Sans MS" panose="030F0702030302020204" pitchFamily="66" charset="0"/>
              </a:rPr>
              <a:t> </a:t>
            </a:r>
          </a:p>
        </p:txBody>
      </p:sp>
      <p:sp>
        <p:nvSpPr>
          <p:cNvPr id="5125" name="Rectangle 5"/>
          <p:cNvSpPr>
            <a:spLocks noChangeArrowheads="1"/>
          </p:cNvSpPr>
          <p:nvPr/>
        </p:nvSpPr>
        <p:spPr bwMode="auto">
          <a:xfrm>
            <a:off x="4800600" y="981076"/>
            <a:ext cx="2706688"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tabLst>
                <a:tab pos="1304925" algn="l"/>
              </a:tabLst>
              <a:defRPr sz="3200">
                <a:solidFill>
                  <a:schemeClr val="tx1"/>
                </a:solidFill>
                <a:latin typeface="Arial" panose="020B0604020202020204" pitchFamily="34" charset="0"/>
              </a:defRPr>
            </a:lvl1pPr>
            <a:lvl2pPr marL="742950" indent="-285750">
              <a:spcBef>
                <a:spcPct val="20000"/>
              </a:spcBef>
              <a:buChar char="–"/>
              <a:tabLst>
                <a:tab pos="1304925" algn="l"/>
              </a:tabLst>
              <a:defRPr sz="2800">
                <a:solidFill>
                  <a:schemeClr val="tx1"/>
                </a:solidFill>
                <a:latin typeface="Arial" panose="020B0604020202020204" pitchFamily="34" charset="0"/>
              </a:defRPr>
            </a:lvl2pPr>
            <a:lvl3pPr marL="1143000" indent="-228600">
              <a:spcBef>
                <a:spcPct val="20000"/>
              </a:spcBef>
              <a:buChar char="•"/>
              <a:tabLst>
                <a:tab pos="1304925" algn="l"/>
              </a:tabLst>
              <a:defRPr sz="2400">
                <a:solidFill>
                  <a:schemeClr val="tx1"/>
                </a:solidFill>
                <a:latin typeface="Arial" panose="020B0604020202020204" pitchFamily="34" charset="0"/>
              </a:defRPr>
            </a:lvl3pPr>
            <a:lvl4pPr marL="1600200" indent="-228600">
              <a:spcBef>
                <a:spcPct val="20000"/>
              </a:spcBef>
              <a:buChar char="–"/>
              <a:tabLst>
                <a:tab pos="1304925" algn="l"/>
              </a:tabLst>
              <a:defRPr sz="2000">
                <a:solidFill>
                  <a:schemeClr val="tx1"/>
                </a:solidFill>
                <a:latin typeface="Arial" panose="020B0604020202020204" pitchFamily="34" charset="0"/>
              </a:defRPr>
            </a:lvl4pPr>
            <a:lvl5pPr marL="2057400" indent="-228600">
              <a:spcBef>
                <a:spcPct val="20000"/>
              </a:spcBef>
              <a:buChar char="»"/>
              <a:tabLst>
                <a:tab pos="130492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30492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30492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30492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304925" algn="l"/>
              </a:tabLst>
              <a:defRPr sz="2000">
                <a:solidFill>
                  <a:schemeClr val="tx1"/>
                </a:solidFill>
                <a:latin typeface="Arial" panose="020B0604020202020204" pitchFamily="34" charset="0"/>
              </a:defRPr>
            </a:lvl9pPr>
          </a:lstStyle>
          <a:p>
            <a:pPr algn="ctr" defTabSz="914400" fontAlgn="base">
              <a:spcBef>
                <a:spcPct val="0"/>
              </a:spcBef>
              <a:spcAft>
                <a:spcPct val="0"/>
              </a:spcAft>
              <a:buNone/>
            </a:pPr>
            <a:r>
              <a:rPr lang="en-GB" altLang="en-US" sz="1800">
                <a:solidFill>
                  <a:srgbClr val="000000"/>
                </a:solidFill>
                <a:latin typeface="Comic Sans MS" panose="030F0702030302020204" pitchFamily="66" charset="0"/>
              </a:rPr>
              <a:t>“Wives…be submissive to your husbands. Husbands, in the same way be considerate</a:t>
            </a:r>
          </a:p>
          <a:p>
            <a:pPr algn="ctr" defTabSz="914400" fontAlgn="base">
              <a:spcBef>
                <a:spcPct val="0"/>
              </a:spcBef>
              <a:spcAft>
                <a:spcPct val="0"/>
              </a:spcAft>
              <a:buNone/>
            </a:pPr>
            <a:r>
              <a:rPr lang="en-GB" altLang="en-US" sz="1800">
                <a:solidFill>
                  <a:srgbClr val="000000"/>
                </a:solidFill>
                <a:latin typeface="Comic Sans MS" panose="030F0702030302020204" pitchFamily="66" charset="0"/>
              </a:rPr>
              <a:t> as you live with your wives, and treat them with respect as the weaker partner.” </a:t>
            </a:r>
          </a:p>
          <a:p>
            <a:pPr algn="ctr" defTabSz="914400" fontAlgn="base">
              <a:spcBef>
                <a:spcPct val="0"/>
              </a:spcBef>
              <a:spcAft>
                <a:spcPct val="0"/>
              </a:spcAft>
              <a:buNone/>
            </a:pPr>
            <a:r>
              <a:rPr lang="en-GB" altLang="en-US" sz="1800">
                <a:solidFill>
                  <a:srgbClr val="000000"/>
                </a:solidFill>
                <a:latin typeface="Comic Sans MS" panose="030F0702030302020204" pitchFamily="66" charset="0"/>
              </a:rPr>
              <a:t>1 PETER 3:1-7</a:t>
            </a:r>
            <a:r>
              <a:rPr lang="en-US" altLang="en-US" sz="1800">
                <a:solidFill>
                  <a:srgbClr val="000000"/>
                </a:solidFill>
              </a:rPr>
              <a:t> </a:t>
            </a:r>
          </a:p>
        </p:txBody>
      </p:sp>
      <p:sp>
        <p:nvSpPr>
          <p:cNvPr id="5126" name="Rectangle 6"/>
          <p:cNvSpPr>
            <a:spLocks noChangeArrowheads="1"/>
          </p:cNvSpPr>
          <p:nvPr/>
        </p:nvSpPr>
        <p:spPr bwMode="auto">
          <a:xfrm>
            <a:off x="7751763" y="404813"/>
            <a:ext cx="25781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tabLst>
                <a:tab pos="1304925" algn="l"/>
              </a:tabLst>
              <a:defRPr sz="3200">
                <a:solidFill>
                  <a:schemeClr val="tx1"/>
                </a:solidFill>
                <a:latin typeface="Arial" panose="020B0604020202020204" pitchFamily="34" charset="0"/>
              </a:defRPr>
            </a:lvl1pPr>
            <a:lvl2pPr marL="742950" indent="-285750">
              <a:spcBef>
                <a:spcPct val="20000"/>
              </a:spcBef>
              <a:buChar char="–"/>
              <a:tabLst>
                <a:tab pos="1304925" algn="l"/>
              </a:tabLst>
              <a:defRPr sz="2800">
                <a:solidFill>
                  <a:schemeClr val="tx1"/>
                </a:solidFill>
                <a:latin typeface="Arial" panose="020B0604020202020204" pitchFamily="34" charset="0"/>
              </a:defRPr>
            </a:lvl2pPr>
            <a:lvl3pPr marL="1143000" indent="-228600">
              <a:spcBef>
                <a:spcPct val="20000"/>
              </a:spcBef>
              <a:buChar char="•"/>
              <a:tabLst>
                <a:tab pos="1304925" algn="l"/>
              </a:tabLst>
              <a:defRPr sz="2400">
                <a:solidFill>
                  <a:schemeClr val="tx1"/>
                </a:solidFill>
                <a:latin typeface="Arial" panose="020B0604020202020204" pitchFamily="34" charset="0"/>
              </a:defRPr>
            </a:lvl3pPr>
            <a:lvl4pPr marL="1600200" indent="-228600">
              <a:spcBef>
                <a:spcPct val="20000"/>
              </a:spcBef>
              <a:buChar char="–"/>
              <a:tabLst>
                <a:tab pos="1304925" algn="l"/>
              </a:tabLst>
              <a:defRPr sz="2000">
                <a:solidFill>
                  <a:schemeClr val="tx1"/>
                </a:solidFill>
                <a:latin typeface="Arial" panose="020B0604020202020204" pitchFamily="34" charset="0"/>
              </a:defRPr>
            </a:lvl4pPr>
            <a:lvl5pPr marL="2057400" indent="-228600">
              <a:spcBef>
                <a:spcPct val="20000"/>
              </a:spcBef>
              <a:buChar char="»"/>
              <a:tabLst>
                <a:tab pos="130492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30492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30492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30492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304925" algn="l"/>
              </a:tabLst>
              <a:defRPr sz="2000">
                <a:solidFill>
                  <a:schemeClr val="tx1"/>
                </a:solidFill>
                <a:latin typeface="Arial" panose="020B0604020202020204" pitchFamily="34" charset="0"/>
              </a:defRPr>
            </a:lvl9pPr>
          </a:lstStyle>
          <a:p>
            <a:pPr algn="ctr" defTabSz="914400" fontAlgn="base">
              <a:spcBef>
                <a:spcPct val="0"/>
              </a:spcBef>
              <a:spcAft>
                <a:spcPct val="0"/>
              </a:spcAft>
              <a:buNone/>
            </a:pPr>
            <a:r>
              <a:rPr lang="en-GB" altLang="en-US" sz="1800">
                <a:solidFill>
                  <a:srgbClr val="000000"/>
                </a:solidFill>
                <a:latin typeface="Comic Sans MS" panose="030F0702030302020204" pitchFamily="66" charset="0"/>
              </a:rPr>
              <a:t>“There is neither male nor female,</a:t>
            </a:r>
          </a:p>
          <a:p>
            <a:pPr algn="ctr" defTabSz="914400" fontAlgn="base">
              <a:spcBef>
                <a:spcPct val="0"/>
              </a:spcBef>
              <a:spcAft>
                <a:spcPct val="0"/>
              </a:spcAft>
              <a:buNone/>
            </a:pPr>
            <a:r>
              <a:rPr lang="en-GB" altLang="en-US" sz="1800">
                <a:solidFill>
                  <a:srgbClr val="000000"/>
                </a:solidFill>
                <a:latin typeface="Comic Sans MS" panose="030F0702030302020204" pitchFamily="66" charset="0"/>
              </a:rPr>
              <a:t>for you are all one in Christ Jesus.”</a:t>
            </a:r>
          </a:p>
          <a:p>
            <a:pPr algn="ctr" defTabSz="914400" fontAlgn="base">
              <a:spcBef>
                <a:spcPct val="0"/>
              </a:spcBef>
              <a:spcAft>
                <a:spcPct val="0"/>
              </a:spcAft>
              <a:buNone/>
            </a:pPr>
            <a:r>
              <a:rPr lang="en-GB" altLang="en-US" sz="1800">
                <a:solidFill>
                  <a:srgbClr val="000000"/>
                </a:solidFill>
                <a:latin typeface="Comic Sans MS" panose="030F0702030302020204" pitchFamily="66" charset="0"/>
              </a:rPr>
              <a:t>GALATIANS 3:28</a:t>
            </a:r>
            <a:r>
              <a:rPr lang="en-US" altLang="en-US" sz="1800">
                <a:solidFill>
                  <a:srgbClr val="000000"/>
                </a:solidFill>
                <a:latin typeface="Comic Sans MS" panose="030F0702030302020204" pitchFamily="66" charset="0"/>
              </a:rPr>
              <a:t> </a:t>
            </a:r>
          </a:p>
        </p:txBody>
      </p:sp>
      <p:sp>
        <p:nvSpPr>
          <p:cNvPr id="5127" name="Rectangle 7"/>
          <p:cNvSpPr>
            <a:spLocks noChangeArrowheads="1"/>
          </p:cNvSpPr>
          <p:nvPr/>
        </p:nvSpPr>
        <p:spPr bwMode="auto">
          <a:xfrm>
            <a:off x="1992314" y="3284539"/>
            <a:ext cx="270033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0"/>
              </a:spcBef>
              <a:spcAft>
                <a:spcPct val="0"/>
              </a:spcAft>
              <a:buNone/>
            </a:pPr>
            <a:r>
              <a:rPr lang="en-GB" altLang="en-US" sz="1800">
                <a:solidFill>
                  <a:srgbClr val="000000"/>
                </a:solidFill>
              </a:rPr>
              <a:t>The Christian wedding vows say a wife must obey her husband.</a:t>
            </a:r>
            <a:r>
              <a:rPr lang="en-US" altLang="en-US" sz="1800">
                <a:solidFill>
                  <a:srgbClr val="000000"/>
                </a:solidFill>
              </a:rPr>
              <a:t> </a:t>
            </a:r>
          </a:p>
        </p:txBody>
      </p:sp>
      <p:sp>
        <p:nvSpPr>
          <p:cNvPr id="5128" name="Rectangle 8"/>
          <p:cNvSpPr>
            <a:spLocks noChangeArrowheads="1"/>
          </p:cNvSpPr>
          <p:nvPr/>
        </p:nvSpPr>
        <p:spPr bwMode="auto">
          <a:xfrm>
            <a:off x="6456364" y="3789364"/>
            <a:ext cx="381952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0"/>
              </a:spcBef>
              <a:spcAft>
                <a:spcPct val="0"/>
              </a:spcAft>
              <a:buNone/>
            </a:pPr>
            <a:r>
              <a:rPr lang="en-GB" altLang="en-US" sz="1800">
                <a:solidFill>
                  <a:srgbClr val="000000"/>
                </a:solidFill>
              </a:rPr>
              <a:t>Jesus took no women for his disciples – he chose men to do his work for him.</a:t>
            </a:r>
            <a:r>
              <a:rPr lang="en-US" altLang="en-US" sz="1800">
                <a:solidFill>
                  <a:srgbClr val="000000"/>
                </a:solidFill>
              </a:rPr>
              <a:t> </a:t>
            </a:r>
          </a:p>
        </p:txBody>
      </p:sp>
      <p:sp>
        <p:nvSpPr>
          <p:cNvPr id="5129" name="Rectangle 9"/>
          <p:cNvSpPr>
            <a:spLocks noChangeArrowheads="1"/>
          </p:cNvSpPr>
          <p:nvPr/>
        </p:nvSpPr>
        <p:spPr bwMode="auto">
          <a:xfrm>
            <a:off x="2063750" y="4868863"/>
            <a:ext cx="6953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0"/>
              </a:spcBef>
              <a:spcAft>
                <a:spcPct val="0"/>
              </a:spcAft>
              <a:buNone/>
            </a:pPr>
            <a:r>
              <a:rPr lang="en-GB" altLang="en-US" sz="1800">
                <a:solidFill>
                  <a:srgbClr val="000000"/>
                </a:solidFill>
              </a:rPr>
              <a:t>Both men </a:t>
            </a:r>
            <a:r>
              <a:rPr lang="en-GB" altLang="en-US" sz="1800" b="1">
                <a:solidFill>
                  <a:srgbClr val="000000"/>
                </a:solidFill>
              </a:rPr>
              <a:t>and</a:t>
            </a:r>
            <a:r>
              <a:rPr lang="en-GB" altLang="en-US" sz="1800">
                <a:solidFill>
                  <a:srgbClr val="000000"/>
                </a:solidFill>
              </a:rPr>
              <a:t> women were made in the image of God in Genesis.</a:t>
            </a:r>
            <a:r>
              <a:rPr lang="en-US" altLang="en-US" sz="1800">
                <a:solidFill>
                  <a:srgbClr val="000000"/>
                </a:solidFill>
              </a:rPr>
              <a:t> </a:t>
            </a:r>
          </a:p>
        </p:txBody>
      </p:sp>
      <p:sp>
        <p:nvSpPr>
          <p:cNvPr id="5130" name="Rectangle 10"/>
          <p:cNvSpPr>
            <a:spLocks noChangeArrowheads="1"/>
          </p:cNvSpPr>
          <p:nvPr/>
        </p:nvSpPr>
        <p:spPr bwMode="auto">
          <a:xfrm>
            <a:off x="4151313" y="5805488"/>
            <a:ext cx="6115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0"/>
              </a:spcBef>
              <a:spcAft>
                <a:spcPct val="0"/>
              </a:spcAft>
              <a:buNone/>
            </a:pPr>
            <a:r>
              <a:rPr lang="en-GB" altLang="en-US" sz="1800">
                <a:solidFill>
                  <a:srgbClr val="000000"/>
                </a:solidFill>
              </a:rPr>
              <a:t>Eve was the first person to sin. She then led Adam astray.</a:t>
            </a:r>
            <a:r>
              <a:rPr lang="en-US" altLang="en-US" sz="1800">
                <a:solidFill>
                  <a:srgbClr val="000000"/>
                </a:solidFill>
              </a:rPr>
              <a:t> </a:t>
            </a:r>
          </a:p>
        </p:txBody>
      </p:sp>
    </p:spTree>
    <p:extLst>
      <p:ext uri="{BB962C8B-B14F-4D97-AF65-F5344CB8AC3E}">
        <p14:creationId xmlns:p14="http://schemas.microsoft.com/office/powerpoint/2010/main" val="3625059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27">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P spid="5125" grpId="0"/>
      <p:bldP spid="5126" grpId="0"/>
      <p:bldP spid="5128" grpId="0"/>
      <p:bldP spid="5129" grpId="0"/>
      <p:bldP spid="5130"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9609" y="266572"/>
            <a:ext cx="6105417" cy="4009224"/>
          </a:xfrm>
          <a:prstGeom prst="rect">
            <a:avLst/>
          </a:prstGeom>
        </p:spPr>
      </p:pic>
      <p:sp>
        <p:nvSpPr>
          <p:cNvPr id="6" name="Rectangular Callout 5"/>
          <p:cNvSpPr/>
          <p:nvPr/>
        </p:nvSpPr>
        <p:spPr>
          <a:xfrm>
            <a:off x="6312024" y="188639"/>
            <a:ext cx="4032448" cy="4680520"/>
          </a:xfrm>
          <a:prstGeom prst="wedgeRectCallout">
            <a:avLst>
              <a:gd name="adj1" fmla="val -95009"/>
              <a:gd name="adj2" fmla="val 14242"/>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800" dirty="0">
                <a:solidFill>
                  <a:srgbClr val="000000"/>
                </a:solidFill>
              </a:rPr>
              <a:t>In            the human</a:t>
            </a:r>
          </a:p>
          <a:p>
            <a:pPr algn="ctr" defTabSz="914400"/>
            <a:r>
              <a:rPr lang="en-GB" sz="2800" dirty="0">
                <a:solidFill>
                  <a:srgbClr val="000000"/>
                </a:solidFill>
              </a:rPr>
              <a:t>           “         and female”,  God</a:t>
            </a:r>
          </a:p>
          <a:p>
            <a:pPr algn="ctr" defTabSz="914400"/>
            <a:r>
              <a:rPr lang="en-GB" sz="2800" dirty="0">
                <a:solidFill>
                  <a:srgbClr val="000000"/>
                </a:solidFill>
              </a:rPr>
              <a:t>gives man  and             </a:t>
            </a:r>
          </a:p>
          <a:p>
            <a:pPr algn="ctr" defTabSz="914400"/>
            <a:r>
              <a:rPr lang="en-GB" sz="2800" dirty="0">
                <a:solidFill>
                  <a:srgbClr val="000000"/>
                </a:solidFill>
              </a:rPr>
              <a:t>           an        personal          with </a:t>
            </a:r>
          </a:p>
          <a:p>
            <a:pPr algn="ctr" defTabSz="914400"/>
            <a:r>
              <a:rPr lang="en-GB" sz="2800" dirty="0">
                <a:solidFill>
                  <a:srgbClr val="000000"/>
                </a:solidFill>
              </a:rPr>
              <a:t>the rights and              </a:t>
            </a:r>
          </a:p>
          <a:p>
            <a:pPr algn="ctr" defTabSz="914400"/>
            <a:r>
              <a:rPr lang="en-GB" sz="2800" dirty="0">
                <a:solidFill>
                  <a:srgbClr val="000000"/>
                </a:solidFill>
              </a:rPr>
              <a:t>         proper to the</a:t>
            </a:r>
          </a:p>
          <a:p>
            <a:pPr algn="ctr" defTabSz="914400"/>
            <a:r>
              <a:rPr lang="en-GB" sz="2800" dirty="0">
                <a:solidFill>
                  <a:srgbClr val="000000"/>
                </a:solidFill>
              </a:rPr>
              <a:t>                person.         </a:t>
            </a:r>
          </a:p>
        </p:txBody>
      </p:sp>
      <p:sp>
        <p:nvSpPr>
          <p:cNvPr id="7" name="Rectangle 6"/>
          <p:cNvSpPr/>
          <p:nvPr/>
        </p:nvSpPr>
        <p:spPr>
          <a:xfrm>
            <a:off x="5893345" y="6033342"/>
            <a:ext cx="1132040" cy="646331"/>
          </a:xfrm>
          <a:prstGeom prst="rect">
            <a:avLst/>
          </a:prstGeom>
          <a:noFill/>
        </p:spPr>
        <p:txBody>
          <a:bodyPr wrap="none" lIns="91440" tIns="45720" rIns="91440" bIns="45720">
            <a:spAutoFit/>
          </a:bodyPr>
          <a:lstStyle/>
          <a:p>
            <a:pPr algn="ctr" defTabSz="914400"/>
            <a:r>
              <a:rPr lang="en-US" sz="3600" dirty="0">
                <a:ln w="0"/>
                <a:solidFill>
                  <a:srgbClr val="000000"/>
                </a:solidFill>
                <a:effectLst>
                  <a:outerShdw blurRad="38100" dist="19050" dir="2700000" algn="tl" rotWithShape="0">
                    <a:srgbClr val="000000">
                      <a:alpha val="40000"/>
                    </a:srgbClr>
                  </a:outerShdw>
                </a:effectLst>
              </a:rPr>
              <a:t>race</a:t>
            </a:r>
          </a:p>
        </p:txBody>
      </p:sp>
      <p:sp>
        <p:nvSpPr>
          <p:cNvPr id="8" name="Rectangle 7"/>
          <p:cNvSpPr/>
          <p:nvPr/>
        </p:nvSpPr>
        <p:spPr>
          <a:xfrm>
            <a:off x="3560534" y="4777121"/>
            <a:ext cx="1967206" cy="646331"/>
          </a:xfrm>
          <a:prstGeom prst="rect">
            <a:avLst/>
          </a:prstGeom>
          <a:noFill/>
        </p:spPr>
        <p:txBody>
          <a:bodyPr wrap="none" lIns="91440" tIns="45720" rIns="91440" bIns="45720">
            <a:spAutoFit/>
          </a:bodyPr>
          <a:lstStyle/>
          <a:p>
            <a:pPr algn="ctr" defTabSz="914400"/>
            <a:r>
              <a:rPr lang="en-US" sz="3600" dirty="0">
                <a:ln w="0"/>
                <a:solidFill>
                  <a:srgbClr val="000000"/>
                </a:solidFill>
                <a:effectLst>
                  <a:outerShdw blurRad="38100" dist="19050" dir="2700000" algn="tl" rotWithShape="0">
                    <a:srgbClr val="000000">
                      <a:alpha val="40000"/>
                    </a:srgbClr>
                  </a:outerShdw>
                </a:effectLst>
              </a:rPr>
              <a:t>creating</a:t>
            </a:r>
          </a:p>
        </p:txBody>
      </p:sp>
      <p:sp>
        <p:nvSpPr>
          <p:cNvPr id="9" name="Rectangle 8"/>
          <p:cNvSpPr/>
          <p:nvPr/>
        </p:nvSpPr>
        <p:spPr>
          <a:xfrm>
            <a:off x="1901407" y="5733517"/>
            <a:ext cx="1159292" cy="646331"/>
          </a:xfrm>
          <a:prstGeom prst="rect">
            <a:avLst/>
          </a:prstGeom>
          <a:noFill/>
        </p:spPr>
        <p:txBody>
          <a:bodyPr wrap="none" lIns="91440" tIns="45720" rIns="91440" bIns="45720">
            <a:spAutoFit/>
          </a:bodyPr>
          <a:lstStyle/>
          <a:p>
            <a:pPr algn="ctr" defTabSz="914400"/>
            <a:r>
              <a:rPr lang="en-US" sz="3600" dirty="0">
                <a:ln w="0"/>
                <a:solidFill>
                  <a:srgbClr val="000000"/>
                </a:solidFill>
                <a:effectLst>
                  <a:outerShdw blurRad="38100" dist="19050" dir="2700000" algn="tl" rotWithShape="0">
                    <a:srgbClr val="000000">
                      <a:alpha val="40000"/>
                    </a:srgbClr>
                  </a:outerShdw>
                </a:effectLst>
              </a:rPr>
              <a:t>male</a:t>
            </a:r>
          </a:p>
        </p:txBody>
      </p:sp>
      <p:sp>
        <p:nvSpPr>
          <p:cNvPr id="10" name="Rectangle 9"/>
          <p:cNvSpPr/>
          <p:nvPr/>
        </p:nvSpPr>
        <p:spPr>
          <a:xfrm>
            <a:off x="1761860" y="4658476"/>
            <a:ext cx="1579279" cy="646331"/>
          </a:xfrm>
          <a:prstGeom prst="rect">
            <a:avLst/>
          </a:prstGeom>
          <a:noFill/>
        </p:spPr>
        <p:txBody>
          <a:bodyPr wrap="none" lIns="91440" tIns="45720" rIns="91440" bIns="45720">
            <a:spAutoFit/>
          </a:bodyPr>
          <a:lstStyle/>
          <a:p>
            <a:pPr algn="ctr" defTabSz="914400"/>
            <a:r>
              <a:rPr lang="en-US" sz="3600" dirty="0">
                <a:ln w="0"/>
                <a:solidFill>
                  <a:srgbClr val="000000"/>
                </a:solidFill>
                <a:effectLst>
                  <a:outerShdw blurRad="38100" dist="19050" dir="2700000" algn="tl" rotWithShape="0">
                    <a:srgbClr val="000000">
                      <a:alpha val="40000"/>
                    </a:srgbClr>
                  </a:outerShdw>
                </a:effectLst>
              </a:rPr>
              <a:t>woman</a:t>
            </a:r>
          </a:p>
        </p:txBody>
      </p:sp>
      <p:sp>
        <p:nvSpPr>
          <p:cNvPr id="11" name="Rectangle 10"/>
          <p:cNvSpPr/>
          <p:nvPr/>
        </p:nvSpPr>
        <p:spPr>
          <a:xfrm>
            <a:off x="8096617" y="4869160"/>
            <a:ext cx="1281120" cy="646331"/>
          </a:xfrm>
          <a:prstGeom prst="rect">
            <a:avLst/>
          </a:prstGeom>
          <a:noFill/>
        </p:spPr>
        <p:txBody>
          <a:bodyPr wrap="none" lIns="91440" tIns="45720" rIns="91440" bIns="45720">
            <a:spAutoFit/>
          </a:bodyPr>
          <a:lstStyle/>
          <a:p>
            <a:pPr algn="ctr" defTabSz="914400"/>
            <a:r>
              <a:rPr lang="en-US" sz="3600" dirty="0">
                <a:ln w="0"/>
                <a:solidFill>
                  <a:srgbClr val="000000"/>
                </a:solidFill>
                <a:effectLst>
                  <a:outerShdw blurRad="38100" dist="19050" dir="2700000" algn="tl" rotWithShape="0">
                    <a:srgbClr val="000000">
                      <a:alpha val="40000"/>
                    </a:srgbClr>
                  </a:outerShdw>
                </a:effectLst>
              </a:rPr>
              <a:t>equal</a:t>
            </a:r>
          </a:p>
        </p:txBody>
      </p:sp>
      <p:sp>
        <p:nvSpPr>
          <p:cNvPr id="12" name="Rectangle 11"/>
          <p:cNvSpPr/>
          <p:nvPr/>
        </p:nvSpPr>
        <p:spPr>
          <a:xfrm>
            <a:off x="4391345" y="5589241"/>
            <a:ext cx="1661032" cy="646331"/>
          </a:xfrm>
          <a:prstGeom prst="rect">
            <a:avLst/>
          </a:prstGeom>
          <a:noFill/>
        </p:spPr>
        <p:txBody>
          <a:bodyPr wrap="none" lIns="91440" tIns="45720" rIns="91440" bIns="45720">
            <a:spAutoFit/>
          </a:bodyPr>
          <a:lstStyle/>
          <a:p>
            <a:pPr algn="ctr" defTabSz="914400"/>
            <a:r>
              <a:rPr lang="en-US" sz="3600" dirty="0">
                <a:ln w="0"/>
                <a:solidFill>
                  <a:srgbClr val="000000"/>
                </a:solidFill>
                <a:effectLst>
                  <a:outerShdw blurRad="38100" dist="19050" dir="2700000" algn="tl" rotWithShape="0">
                    <a:srgbClr val="000000">
                      <a:alpha val="40000"/>
                    </a:srgbClr>
                  </a:outerShdw>
                </a:effectLst>
              </a:rPr>
              <a:t>dignity</a:t>
            </a:r>
          </a:p>
        </p:txBody>
      </p:sp>
      <p:sp>
        <p:nvSpPr>
          <p:cNvPr id="13" name="Rectangle 12"/>
          <p:cNvSpPr/>
          <p:nvPr/>
        </p:nvSpPr>
        <p:spPr>
          <a:xfrm>
            <a:off x="6049223" y="4879550"/>
            <a:ext cx="1527982" cy="646331"/>
          </a:xfrm>
          <a:prstGeom prst="rect">
            <a:avLst/>
          </a:prstGeom>
          <a:noFill/>
        </p:spPr>
        <p:txBody>
          <a:bodyPr wrap="none" lIns="91440" tIns="45720" rIns="91440" bIns="45720">
            <a:spAutoFit/>
          </a:bodyPr>
          <a:lstStyle/>
          <a:p>
            <a:pPr algn="ctr" defTabSz="914400"/>
            <a:r>
              <a:rPr lang="en-US" sz="3600" dirty="0">
                <a:ln w="0"/>
                <a:solidFill>
                  <a:srgbClr val="000000"/>
                </a:solidFill>
                <a:effectLst>
                  <a:outerShdw blurRad="38100" dist="19050" dir="2700000" algn="tl" rotWithShape="0">
                    <a:srgbClr val="000000">
                      <a:alpha val="40000"/>
                    </a:srgbClr>
                  </a:outerShdw>
                </a:effectLst>
              </a:rPr>
              <a:t>human</a:t>
            </a:r>
          </a:p>
        </p:txBody>
      </p:sp>
    </p:spTree>
    <p:extLst>
      <p:ext uri="{BB962C8B-B14F-4D97-AF65-F5344CB8AC3E}">
        <p14:creationId xmlns:p14="http://schemas.microsoft.com/office/powerpoint/2010/main" val="8694965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80">
                                          <p:stCondLst>
                                            <p:cond delay="0"/>
                                          </p:stCondLst>
                                        </p:cTn>
                                        <p:tgtEl>
                                          <p:spTgt spid="9"/>
                                        </p:tgtEl>
                                      </p:cBhvr>
                                    </p:animEffect>
                                    <p:anim calcmode="lin" valueType="num">
                                      <p:cBhvr>
                                        <p:cTn id="3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8" dur="26">
                                          <p:stCondLst>
                                            <p:cond delay="650"/>
                                          </p:stCondLst>
                                        </p:cTn>
                                        <p:tgtEl>
                                          <p:spTgt spid="9"/>
                                        </p:tgtEl>
                                      </p:cBhvr>
                                      <p:to x="100000" y="60000"/>
                                    </p:animScale>
                                    <p:animScale>
                                      <p:cBhvr>
                                        <p:cTn id="39" dur="166" decel="50000">
                                          <p:stCondLst>
                                            <p:cond delay="676"/>
                                          </p:stCondLst>
                                        </p:cTn>
                                        <p:tgtEl>
                                          <p:spTgt spid="9"/>
                                        </p:tgtEl>
                                      </p:cBhvr>
                                      <p:to x="100000" y="100000"/>
                                    </p:animScale>
                                    <p:animScale>
                                      <p:cBhvr>
                                        <p:cTn id="40" dur="26">
                                          <p:stCondLst>
                                            <p:cond delay="1312"/>
                                          </p:stCondLst>
                                        </p:cTn>
                                        <p:tgtEl>
                                          <p:spTgt spid="9"/>
                                        </p:tgtEl>
                                      </p:cBhvr>
                                      <p:to x="100000" y="80000"/>
                                    </p:animScale>
                                    <p:animScale>
                                      <p:cBhvr>
                                        <p:cTn id="41" dur="166" decel="50000">
                                          <p:stCondLst>
                                            <p:cond delay="1338"/>
                                          </p:stCondLst>
                                        </p:cTn>
                                        <p:tgtEl>
                                          <p:spTgt spid="9"/>
                                        </p:tgtEl>
                                      </p:cBhvr>
                                      <p:to x="100000" y="100000"/>
                                    </p:animScale>
                                    <p:animScale>
                                      <p:cBhvr>
                                        <p:cTn id="42" dur="26">
                                          <p:stCondLst>
                                            <p:cond delay="1642"/>
                                          </p:stCondLst>
                                        </p:cTn>
                                        <p:tgtEl>
                                          <p:spTgt spid="9"/>
                                        </p:tgtEl>
                                      </p:cBhvr>
                                      <p:to x="100000" y="90000"/>
                                    </p:animScale>
                                    <p:animScale>
                                      <p:cBhvr>
                                        <p:cTn id="43" dur="166" decel="50000">
                                          <p:stCondLst>
                                            <p:cond delay="1668"/>
                                          </p:stCondLst>
                                        </p:cTn>
                                        <p:tgtEl>
                                          <p:spTgt spid="9"/>
                                        </p:tgtEl>
                                      </p:cBhvr>
                                      <p:to x="100000" y="100000"/>
                                    </p:animScale>
                                    <p:animScale>
                                      <p:cBhvr>
                                        <p:cTn id="44" dur="26">
                                          <p:stCondLst>
                                            <p:cond delay="1808"/>
                                          </p:stCondLst>
                                        </p:cTn>
                                        <p:tgtEl>
                                          <p:spTgt spid="9"/>
                                        </p:tgtEl>
                                      </p:cBhvr>
                                      <p:to x="100000" y="95000"/>
                                    </p:animScale>
                                    <p:animScale>
                                      <p:cBhvr>
                                        <p:cTn id="45" dur="166" decel="50000">
                                          <p:stCondLst>
                                            <p:cond delay="1834"/>
                                          </p:stCondLst>
                                        </p:cTn>
                                        <p:tgtEl>
                                          <p:spTgt spid="9"/>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down)">
                                      <p:cBhvr>
                                        <p:cTn id="50" dur="580">
                                          <p:stCondLst>
                                            <p:cond delay="0"/>
                                          </p:stCondLst>
                                        </p:cTn>
                                        <p:tgtEl>
                                          <p:spTgt spid="10"/>
                                        </p:tgtEl>
                                      </p:cBhvr>
                                    </p:animEffect>
                                    <p:anim calcmode="lin" valueType="num">
                                      <p:cBhvr>
                                        <p:cTn id="5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6" dur="26">
                                          <p:stCondLst>
                                            <p:cond delay="650"/>
                                          </p:stCondLst>
                                        </p:cTn>
                                        <p:tgtEl>
                                          <p:spTgt spid="10"/>
                                        </p:tgtEl>
                                      </p:cBhvr>
                                      <p:to x="100000" y="60000"/>
                                    </p:animScale>
                                    <p:animScale>
                                      <p:cBhvr>
                                        <p:cTn id="57" dur="166" decel="50000">
                                          <p:stCondLst>
                                            <p:cond delay="676"/>
                                          </p:stCondLst>
                                        </p:cTn>
                                        <p:tgtEl>
                                          <p:spTgt spid="10"/>
                                        </p:tgtEl>
                                      </p:cBhvr>
                                      <p:to x="100000" y="100000"/>
                                    </p:animScale>
                                    <p:animScale>
                                      <p:cBhvr>
                                        <p:cTn id="58" dur="26">
                                          <p:stCondLst>
                                            <p:cond delay="1312"/>
                                          </p:stCondLst>
                                        </p:cTn>
                                        <p:tgtEl>
                                          <p:spTgt spid="10"/>
                                        </p:tgtEl>
                                      </p:cBhvr>
                                      <p:to x="100000" y="80000"/>
                                    </p:animScale>
                                    <p:animScale>
                                      <p:cBhvr>
                                        <p:cTn id="59" dur="166" decel="50000">
                                          <p:stCondLst>
                                            <p:cond delay="1338"/>
                                          </p:stCondLst>
                                        </p:cTn>
                                        <p:tgtEl>
                                          <p:spTgt spid="10"/>
                                        </p:tgtEl>
                                      </p:cBhvr>
                                      <p:to x="100000" y="100000"/>
                                    </p:animScale>
                                    <p:animScale>
                                      <p:cBhvr>
                                        <p:cTn id="60" dur="26">
                                          <p:stCondLst>
                                            <p:cond delay="1642"/>
                                          </p:stCondLst>
                                        </p:cTn>
                                        <p:tgtEl>
                                          <p:spTgt spid="10"/>
                                        </p:tgtEl>
                                      </p:cBhvr>
                                      <p:to x="100000" y="90000"/>
                                    </p:animScale>
                                    <p:animScale>
                                      <p:cBhvr>
                                        <p:cTn id="61" dur="166" decel="50000">
                                          <p:stCondLst>
                                            <p:cond delay="1668"/>
                                          </p:stCondLst>
                                        </p:cTn>
                                        <p:tgtEl>
                                          <p:spTgt spid="10"/>
                                        </p:tgtEl>
                                      </p:cBhvr>
                                      <p:to x="100000" y="100000"/>
                                    </p:animScale>
                                    <p:animScale>
                                      <p:cBhvr>
                                        <p:cTn id="62" dur="26">
                                          <p:stCondLst>
                                            <p:cond delay="1808"/>
                                          </p:stCondLst>
                                        </p:cTn>
                                        <p:tgtEl>
                                          <p:spTgt spid="10"/>
                                        </p:tgtEl>
                                      </p:cBhvr>
                                      <p:to x="100000" y="95000"/>
                                    </p:animScale>
                                    <p:animScale>
                                      <p:cBhvr>
                                        <p:cTn id="63" dur="166" decel="50000">
                                          <p:stCondLst>
                                            <p:cond delay="1834"/>
                                          </p:stCondLst>
                                        </p:cTn>
                                        <p:tgtEl>
                                          <p:spTgt spid="10"/>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down)">
                                      <p:cBhvr>
                                        <p:cTn id="68" dur="580">
                                          <p:stCondLst>
                                            <p:cond delay="0"/>
                                          </p:stCondLst>
                                        </p:cTn>
                                        <p:tgtEl>
                                          <p:spTgt spid="11"/>
                                        </p:tgtEl>
                                      </p:cBhvr>
                                    </p:animEffect>
                                    <p:anim calcmode="lin" valueType="num">
                                      <p:cBhvr>
                                        <p:cTn id="6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74" dur="26">
                                          <p:stCondLst>
                                            <p:cond delay="650"/>
                                          </p:stCondLst>
                                        </p:cTn>
                                        <p:tgtEl>
                                          <p:spTgt spid="11"/>
                                        </p:tgtEl>
                                      </p:cBhvr>
                                      <p:to x="100000" y="60000"/>
                                    </p:animScale>
                                    <p:animScale>
                                      <p:cBhvr>
                                        <p:cTn id="75" dur="166" decel="50000">
                                          <p:stCondLst>
                                            <p:cond delay="676"/>
                                          </p:stCondLst>
                                        </p:cTn>
                                        <p:tgtEl>
                                          <p:spTgt spid="11"/>
                                        </p:tgtEl>
                                      </p:cBhvr>
                                      <p:to x="100000" y="100000"/>
                                    </p:animScale>
                                    <p:animScale>
                                      <p:cBhvr>
                                        <p:cTn id="76" dur="26">
                                          <p:stCondLst>
                                            <p:cond delay="1312"/>
                                          </p:stCondLst>
                                        </p:cTn>
                                        <p:tgtEl>
                                          <p:spTgt spid="11"/>
                                        </p:tgtEl>
                                      </p:cBhvr>
                                      <p:to x="100000" y="80000"/>
                                    </p:animScale>
                                    <p:animScale>
                                      <p:cBhvr>
                                        <p:cTn id="77" dur="166" decel="50000">
                                          <p:stCondLst>
                                            <p:cond delay="1338"/>
                                          </p:stCondLst>
                                        </p:cTn>
                                        <p:tgtEl>
                                          <p:spTgt spid="11"/>
                                        </p:tgtEl>
                                      </p:cBhvr>
                                      <p:to x="100000" y="100000"/>
                                    </p:animScale>
                                    <p:animScale>
                                      <p:cBhvr>
                                        <p:cTn id="78" dur="26">
                                          <p:stCondLst>
                                            <p:cond delay="1642"/>
                                          </p:stCondLst>
                                        </p:cTn>
                                        <p:tgtEl>
                                          <p:spTgt spid="11"/>
                                        </p:tgtEl>
                                      </p:cBhvr>
                                      <p:to x="100000" y="90000"/>
                                    </p:animScale>
                                    <p:animScale>
                                      <p:cBhvr>
                                        <p:cTn id="79" dur="166" decel="50000">
                                          <p:stCondLst>
                                            <p:cond delay="1668"/>
                                          </p:stCondLst>
                                        </p:cTn>
                                        <p:tgtEl>
                                          <p:spTgt spid="11"/>
                                        </p:tgtEl>
                                      </p:cBhvr>
                                      <p:to x="100000" y="100000"/>
                                    </p:animScale>
                                    <p:animScale>
                                      <p:cBhvr>
                                        <p:cTn id="80" dur="26">
                                          <p:stCondLst>
                                            <p:cond delay="1808"/>
                                          </p:stCondLst>
                                        </p:cTn>
                                        <p:tgtEl>
                                          <p:spTgt spid="11"/>
                                        </p:tgtEl>
                                      </p:cBhvr>
                                      <p:to x="100000" y="95000"/>
                                    </p:animScale>
                                    <p:animScale>
                                      <p:cBhvr>
                                        <p:cTn id="81" dur="166" decel="50000">
                                          <p:stCondLst>
                                            <p:cond delay="1834"/>
                                          </p:stCondLst>
                                        </p:cTn>
                                        <p:tgtEl>
                                          <p:spTgt spid="11"/>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wipe(down)">
                                      <p:cBhvr>
                                        <p:cTn id="86" dur="580">
                                          <p:stCondLst>
                                            <p:cond delay="0"/>
                                          </p:stCondLst>
                                        </p:cTn>
                                        <p:tgtEl>
                                          <p:spTgt spid="12"/>
                                        </p:tgtEl>
                                      </p:cBhvr>
                                    </p:animEffect>
                                    <p:anim calcmode="lin" valueType="num">
                                      <p:cBhvr>
                                        <p:cTn id="8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92" dur="26">
                                          <p:stCondLst>
                                            <p:cond delay="650"/>
                                          </p:stCondLst>
                                        </p:cTn>
                                        <p:tgtEl>
                                          <p:spTgt spid="12"/>
                                        </p:tgtEl>
                                      </p:cBhvr>
                                      <p:to x="100000" y="60000"/>
                                    </p:animScale>
                                    <p:animScale>
                                      <p:cBhvr>
                                        <p:cTn id="93" dur="166" decel="50000">
                                          <p:stCondLst>
                                            <p:cond delay="676"/>
                                          </p:stCondLst>
                                        </p:cTn>
                                        <p:tgtEl>
                                          <p:spTgt spid="12"/>
                                        </p:tgtEl>
                                      </p:cBhvr>
                                      <p:to x="100000" y="100000"/>
                                    </p:animScale>
                                    <p:animScale>
                                      <p:cBhvr>
                                        <p:cTn id="94" dur="26">
                                          <p:stCondLst>
                                            <p:cond delay="1312"/>
                                          </p:stCondLst>
                                        </p:cTn>
                                        <p:tgtEl>
                                          <p:spTgt spid="12"/>
                                        </p:tgtEl>
                                      </p:cBhvr>
                                      <p:to x="100000" y="80000"/>
                                    </p:animScale>
                                    <p:animScale>
                                      <p:cBhvr>
                                        <p:cTn id="95" dur="166" decel="50000">
                                          <p:stCondLst>
                                            <p:cond delay="1338"/>
                                          </p:stCondLst>
                                        </p:cTn>
                                        <p:tgtEl>
                                          <p:spTgt spid="12"/>
                                        </p:tgtEl>
                                      </p:cBhvr>
                                      <p:to x="100000" y="100000"/>
                                    </p:animScale>
                                    <p:animScale>
                                      <p:cBhvr>
                                        <p:cTn id="96" dur="26">
                                          <p:stCondLst>
                                            <p:cond delay="1642"/>
                                          </p:stCondLst>
                                        </p:cTn>
                                        <p:tgtEl>
                                          <p:spTgt spid="12"/>
                                        </p:tgtEl>
                                      </p:cBhvr>
                                      <p:to x="100000" y="90000"/>
                                    </p:animScale>
                                    <p:animScale>
                                      <p:cBhvr>
                                        <p:cTn id="97" dur="166" decel="50000">
                                          <p:stCondLst>
                                            <p:cond delay="1668"/>
                                          </p:stCondLst>
                                        </p:cTn>
                                        <p:tgtEl>
                                          <p:spTgt spid="12"/>
                                        </p:tgtEl>
                                      </p:cBhvr>
                                      <p:to x="100000" y="100000"/>
                                    </p:animScale>
                                    <p:animScale>
                                      <p:cBhvr>
                                        <p:cTn id="98" dur="26">
                                          <p:stCondLst>
                                            <p:cond delay="1808"/>
                                          </p:stCondLst>
                                        </p:cTn>
                                        <p:tgtEl>
                                          <p:spTgt spid="12"/>
                                        </p:tgtEl>
                                      </p:cBhvr>
                                      <p:to x="100000" y="95000"/>
                                    </p:animScale>
                                    <p:animScale>
                                      <p:cBhvr>
                                        <p:cTn id="99" dur="166" decel="50000">
                                          <p:stCondLst>
                                            <p:cond delay="1834"/>
                                          </p:stCondLst>
                                        </p:cTn>
                                        <p:tgtEl>
                                          <p:spTgt spid="12"/>
                                        </p:tgtEl>
                                      </p:cBhvr>
                                      <p:to x="100000" y="100000"/>
                                    </p:animScale>
                                  </p:childTnLst>
                                </p:cTn>
                              </p:par>
                            </p:childTnLst>
                          </p:cTn>
                        </p:par>
                      </p:childTnLst>
                    </p:cTn>
                  </p:par>
                  <p:par>
                    <p:cTn id="100" fill="hold">
                      <p:stCondLst>
                        <p:cond delay="indefinite"/>
                      </p:stCondLst>
                      <p:childTnLst>
                        <p:par>
                          <p:cTn id="101" fill="hold">
                            <p:stCondLst>
                              <p:cond delay="0"/>
                            </p:stCondLst>
                            <p:childTnLst>
                              <p:par>
                                <p:cTn id="102" presetID="26" presetClass="entr" presetSubtype="0" fill="hold" grpId="0" nodeType="clickEffect">
                                  <p:stCondLst>
                                    <p:cond delay="0"/>
                                  </p:stCondLst>
                                  <p:childTnLst>
                                    <p:set>
                                      <p:cBhvr>
                                        <p:cTn id="103" dur="1" fill="hold">
                                          <p:stCondLst>
                                            <p:cond delay="0"/>
                                          </p:stCondLst>
                                        </p:cTn>
                                        <p:tgtEl>
                                          <p:spTgt spid="13"/>
                                        </p:tgtEl>
                                        <p:attrNameLst>
                                          <p:attrName>style.visibility</p:attrName>
                                        </p:attrNameLst>
                                      </p:cBhvr>
                                      <p:to>
                                        <p:strVal val="visible"/>
                                      </p:to>
                                    </p:set>
                                    <p:animEffect transition="in" filter="wipe(down)">
                                      <p:cBhvr>
                                        <p:cTn id="104" dur="580">
                                          <p:stCondLst>
                                            <p:cond delay="0"/>
                                          </p:stCondLst>
                                        </p:cTn>
                                        <p:tgtEl>
                                          <p:spTgt spid="13"/>
                                        </p:tgtEl>
                                      </p:cBhvr>
                                    </p:animEffect>
                                    <p:anim calcmode="lin" valueType="num">
                                      <p:cBhvr>
                                        <p:cTn id="10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10" dur="26">
                                          <p:stCondLst>
                                            <p:cond delay="650"/>
                                          </p:stCondLst>
                                        </p:cTn>
                                        <p:tgtEl>
                                          <p:spTgt spid="13"/>
                                        </p:tgtEl>
                                      </p:cBhvr>
                                      <p:to x="100000" y="60000"/>
                                    </p:animScale>
                                    <p:animScale>
                                      <p:cBhvr>
                                        <p:cTn id="111" dur="166" decel="50000">
                                          <p:stCondLst>
                                            <p:cond delay="676"/>
                                          </p:stCondLst>
                                        </p:cTn>
                                        <p:tgtEl>
                                          <p:spTgt spid="13"/>
                                        </p:tgtEl>
                                      </p:cBhvr>
                                      <p:to x="100000" y="100000"/>
                                    </p:animScale>
                                    <p:animScale>
                                      <p:cBhvr>
                                        <p:cTn id="112" dur="26">
                                          <p:stCondLst>
                                            <p:cond delay="1312"/>
                                          </p:stCondLst>
                                        </p:cTn>
                                        <p:tgtEl>
                                          <p:spTgt spid="13"/>
                                        </p:tgtEl>
                                      </p:cBhvr>
                                      <p:to x="100000" y="80000"/>
                                    </p:animScale>
                                    <p:animScale>
                                      <p:cBhvr>
                                        <p:cTn id="113" dur="166" decel="50000">
                                          <p:stCondLst>
                                            <p:cond delay="1338"/>
                                          </p:stCondLst>
                                        </p:cTn>
                                        <p:tgtEl>
                                          <p:spTgt spid="13"/>
                                        </p:tgtEl>
                                      </p:cBhvr>
                                      <p:to x="100000" y="100000"/>
                                    </p:animScale>
                                    <p:animScale>
                                      <p:cBhvr>
                                        <p:cTn id="114" dur="26">
                                          <p:stCondLst>
                                            <p:cond delay="1642"/>
                                          </p:stCondLst>
                                        </p:cTn>
                                        <p:tgtEl>
                                          <p:spTgt spid="13"/>
                                        </p:tgtEl>
                                      </p:cBhvr>
                                      <p:to x="100000" y="90000"/>
                                    </p:animScale>
                                    <p:animScale>
                                      <p:cBhvr>
                                        <p:cTn id="115" dur="166" decel="50000">
                                          <p:stCondLst>
                                            <p:cond delay="1668"/>
                                          </p:stCondLst>
                                        </p:cTn>
                                        <p:tgtEl>
                                          <p:spTgt spid="13"/>
                                        </p:tgtEl>
                                      </p:cBhvr>
                                      <p:to x="100000" y="100000"/>
                                    </p:animScale>
                                    <p:animScale>
                                      <p:cBhvr>
                                        <p:cTn id="116" dur="26">
                                          <p:stCondLst>
                                            <p:cond delay="1808"/>
                                          </p:stCondLst>
                                        </p:cTn>
                                        <p:tgtEl>
                                          <p:spTgt spid="13"/>
                                        </p:tgtEl>
                                      </p:cBhvr>
                                      <p:to x="100000" y="95000"/>
                                    </p:animScale>
                                    <p:animScale>
                                      <p:cBhvr>
                                        <p:cTn id="117"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4032" y="1844824"/>
            <a:ext cx="4762500" cy="4762500"/>
          </a:xfrm>
          <a:prstGeom prst="rect">
            <a:avLst/>
          </a:prstGeom>
        </p:spPr>
      </p:pic>
      <p:sp>
        <p:nvSpPr>
          <p:cNvPr id="6" name="Rectangular Callout 5"/>
          <p:cNvSpPr/>
          <p:nvPr/>
        </p:nvSpPr>
        <p:spPr>
          <a:xfrm>
            <a:off x="1775520" y="548680"/>
            <a:ext cx="4032448" cy="4680520"/>
          </a:xfrm>
          <a:prstGeom prst="wedgeRectCallout">
            <a:avLst>
              <a:gd name="adj1" fmla="val 87076"/>
              <a:gd name="adj2" fmla="val 4328"/>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800" dirty="0">
                <a:solidFill>
                  <a:srgbClr val="000000"/>
                </a:solidFill>
              </a:rPr>
              <a:t>The problem these days is that there should be one person in each household who goes out to work. Not two.</a:t>
            </a:r>
          </a:p>
        </p:txBody>
      </p:sp>
    </p:spTree>
    <p:extLst>
      <p:ext uri="{BB962C8B-B14F-4D97-AF65-F5344CB8AC3E}">
        <p14:creationId xmlns:p14="http://schemas.microsoft.com/office/powerpoint/2010/main" val="25206693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744" y="46380"/>
            <a:ext cx="9669735" cy="5157192"/>
          </a:xfrm>
          <a:prstGeom prst="rect">
            <a:avLst/>
          </a:prstGeom>
        </p:spPr>
      </p:pic>
      <p:sp>
        <p:nvSpPr>
          <p:cNvPr id="4" name="Rectangular Callout 3"/>
          <p:cNvSpPr/>
          <p:nvPr/>
        </p:nvSpPr>
        <p:spPr>
          <a:xfrm>
            <a:off x="6143458" y="332656"/>
            <a:ext cx="4499992" cy="3896072"/>
          </a:xfrm>
          <a:prstGeom prst="wedgeRectCallout">
            <a:avLst>
              <a:gd name="adj1" fmla="val -94471"/>
              <a:gd name="adj2" fmla="val -16884"/>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dirty="0">
                <a:solidFill>
                  <a:srgbClr val="000000"/>
                </a:solidFill>
              </a:rPr>
              <a:t>What is the difference whether it is in a wife or a mother, it is still Eve the temptress that we must beware of in any woman…I fail to see what use woman can be to man, if one excludes the function of bearing children.</a:t>
            </a:r>
          </a:p>
        </p:txBody>
      </p:sp>
      <p:sp>
        <p:nvSpPr>
          <p:cNvPr id="5" name="Cloud Callout 4"/>
          <p:cNvSpPr/>
          <p:nvPr/>
        </p:nvSpPr>
        <p:spPr>
          <a:xfrm>
            <a:off x="1489651" y="0"/>
            <a:ext cx="1907704" cy="1772816"/>
          </a:xfrm>
          <a:prstGeom prst="cloudCallout">
            <a:avLst>
              <a:gd name="adj1" fmla="val 72081"/>
              <a:gd name="adj2" fmla="val -16128"/>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srgbClr val="FFFFFF"/>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4267" y="313655"/>
            <a:ext cx="759099" cy="114550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100155">
            <a:off x="4309216" y="3678300"/>
            <a:ext cx="927144" cy="1399092"/>
          </a:xfrm>
          <a:prstGeom prst="rect">
            <a:avLst/>
          </a:prstGeom>
          <a:scene3d>
            <a:camera prst="isometricTopUp"/>
            <a:lightRig rig="threePt" dir="t"/>
          </a:scene3d>
        </p:spPr>
      </p:pic>
    </p:spTree>
    <p:extLst>
      <p:ext uri="{BB962C8B-B14F-4D97-AF65-F5344CB8AC3E}">
        <p14:creationId xmlns:p14="http://schemas.microsoft.com/office/powerpoint/2010/main" val="426455046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4294967295"/>
          </p:nvPr>
        </p:nvSpPr>
        <p:spPr>
          <a:xfrm>
            <a:off x="0" y="95720"/>
            <a:ext cx="8126569" cy="6453187"/>
          </a:xfrm>
        </p:spPr>
        <p:txBody>
          <a:bodyPr/>
          <a:lstStyle/>
          <a:p>
            <a:pPr eaLnBrk="1" hangingPunct="1">
              <a:lnSpc>
                <a:spcPct val="80000"/>
              </a:lnSpc>
              <a:buFontTx/>
              <a:buNone/>
            </a:pPr>
            <a:r>
              <a:rPr lang="en-GB" sz="2400" dirty="0"/>
              <a:t>What A_____ do Catholics allow instead of divorce?</a:t>
            </a:r>
          </a:p>
          <a:p>
            <a:pPr eaLnBrk="1" hangingPunct="1">
              <a:lnSpc>
                <a:spcPct val="80000"/>
              </a:lnSpc>
              <a:buFontTx/>
              <a:buNone/>
            </a:pPr>
            <a:r>
              <a:rPr lang="en-GB" sz="2400" dirty="0"/>
              <a:t>What B_____ is a feature of a Christian wedding?</a:t>
            </a:r>
          </a:p>
          <a:p>
            <a:pPr eaLnBrk="1" hangingPunct="1">
              <a:lnSpc>
                <a:spcPct val="80000"/>
              </a:lnSpc>
              <a:buFontTx/>
              <a:buNone/>
            </a:pPr>
            <a:r>
              <a:rPr lang="en-GB" sz="2400" dirty="0"/>
              <a:t>What C_____ is disagreements &amp; quarrels?</a:t>
            </a:r>
          </a:p>
          <a:p>
            <a:pPr eaLnBrk="1" hangingPunct="1">
              <a:lnSpc>
                <a:spcPct val="80000"/>
              </a:lnSpc>
              <a:buFontTx/>
              <a:buNone/>
            </a:pPr>
            <a:r>
              <a:rPr lang="en-GB" sz="2400" dirty="0"/>
              <a:t>What D _____ is forbidden by the Roman Catholic Church?</a:t>
            </a:r>
          </a:p>
          <a:p>
            <a:pPr eaLnBrk="1" hangingPunct="1">
              <a:lnSpc>
                <a:spcPct val="80000"/>
              </a:lnSpc>
              <a:buFontTx/>
              <a:buNone/>
            </a:pPr>
            <a:r>
              <a:rPr lang="en-GB" sz="2400" dirty="0"/>
              <a:t>What E_____ is a type of love?</a:t>
            </a:r>
          </a:p>
          <a:p>
            <a:pPr eaLnBrk="1" hangingPunct="1">
              <a:lnSpc>
                <a:spcPct val="80000"/>
              </a:lnSpc>
              <a:buFontTx/>
              <a:buNone/>
            </a:pPr>
            <a:r>
              <a:rPr lang="en-GB" sz="2400" dirty="0"/>
              <a:t>What H_____ a feature of a Christian marriage ceremony?</a:t>
            </a:r>
          </a:p>
          <a:p>
            <a:pPr eaLnBrk="1" hangingPunct="1">
              <a:lnSpc>
                <a:spcPct val="80000"/>
              </a:lnSpc>
              <a:buFontTx/>
              <a:buNone/>
            </a:pPr>
            <a:r>
              <a:rPr lang="en-GB" sz="2400" dirty="0"/>
              <a:t>What I______ could offer a couple advice?</a:t>
            </a:r>
          </a:p>
          <a:p>
            <a:pPr eaLnBrk="1" hangingPunct="1">
              <a:lnSpc>
                <a:spcPct val="80000"/>
              </a:lnSpc>
              <a:buFontTx/>
              <a:buNone/>
            </a:pPr>
            <a:r>
              <a:rPr lang="en-GB" sz="2400" dirty="0"/>
              <a:t>What J_____ forbids divorce?</a:t>
            </a:r>
          </a:p>
          <a:p>
            <a:pPr eaLnBrk="1" hangingPunct="1">
              <a:lnSpc>
                <a:spcPct val="80000"/>
              </a:lnSpc>
              <a:buFontTx/>
              <a:buNone/>
            </a:pPr>
            <a:r>
              <a:rPr lang="en-GB" sz="2400" dirty="0"/>
              <a:t>What M_____ is the official term for the state of marriage,</a:t>
            </a:r>
          </a:p>
          <a:p>
            <a:pPr eaLnBrk="1" hangingPunct="1">
              <a:lnSpc>
                <a:spcPct val="80000"/>
              </a:lnSpc>
              <a:buFontTx/>
              <a:buNone/>
            </a:pPr>
            <a:r>
              <a:rPr lang="en-GB" sz="2400" dirty="0"/>
              <a:t>                       often preceded by the word “Holy…”?</a:t>
            </a:r>
          </a:p>
          <a:p>
            <a:pPr eaLnBrk="1" hangingPunct="1">
              <a:lnSpc>
                <a:spcPct val="80000"/>
              </a:lnSpc>
              <a:buFontTx/>
              <a:buNone/>
            </a:pPr>
            <a:r>
              <a:rPr lang="en-GB" sz="2400" dirty="0"/>
              <a:t>What N_____ means “related to marriage or weddings.”?</a:t>
            </a:r>
          </a:p>
          <a:p>
            <a:pPr eaLnBrk="1" hangingPunct="1">
              <a:lnSpc>
                <a:spcPct val="80000"/>
              </a:lnSpc>
              <a:buFontTx/>
              <a:buNone/>
            </a:pPr>
            <a:r>
              <a:rPr lang="en-GB" sz="2400" dirty="0"/>
              <a:t>What P_____ could a religious community do to help a</a:t>
            </a:r>
          </a:p>
          <a:p>
            <a:pPr eaLnBrk="1" hangingPunct="1">
              <a:lnSpc>
                <a:spcPct val="80000"/>
              </a:lnSpc>
              <a:buFontTx/>
              <a:buNone/>
            </a:pPr>
            <a:r>
              <a:rPr lang="en-GB" sz="2400" dirty="0"/>
              <a:t>                      couple having marriage problems?</a:t>
            </a:r>
          </a:p>
          <a:p>
            <a:pPr eaLnBrk="1" hangingPunct="1">
              <a:lnSpc>
                <a:spcPct val="80000"/>
              </a:lnSpc>
              <a:buFontTx/>
              <a:buNone/>
            </a:pPr>
            <a:r>
              <a:rPr lang="en-GB" sz="2400" dirty="0"/>
              <a:t>What Q_____ is a feature of a Muslim wedding?</a:t>
            </a:r>
          </a:p>
          <a:p>
            <a:pPr eaLnBrk="1" hangingPunct="1">
              <a:lnSpc>
                <a:spcPct val="80000"/>
              </a:lnSpc>
              <a:buFontTx/>
              <a:buNone/>
            </a:pPr>
            <a:r>
              <a:rPr lang="en-GB" sz="2400" dirty="0"/>
              <a:t>What R_____ is ‘making up’ &amp; starting together again?</a:t>
            </a:r>
          </a:p>
          <a:p>
            <a:pPr eaLnBrk="1" hangingPunct="1">
              <a:lnSpc>
                <a:spcPct val="80000"/>
              </a:lnSpc>
              <a:buFontTx/>
              <a:buNone/>
            </a:pPr>
            <a:r>
              <a:rPr lang="en-GB" sz="2400" dirty="0"/>
              <a:t>What S_____ is a type of love?</a:t>
            </a:r>
          </a:p>
          <a:p>
            <a:pPr eaLnBrk="1" hangingPunct="1">
              <a:lnSpc>
                <a:spcPct val="80000"/>
              </a:lnSpc>
              <a:buFontTx/>
              <a:buNone/>
            </a:pPr>
            <a:r>
              <a:rPr lang="en-GB" sz="2400" dirty="0"/>
              <a:t>What V_____ are promises?</a:t>
            </a:r>
          </a:p>
          <a:p>
            <a:pPr eaLnBrk="1" hangingPunct="1">
              <a:lnSpc>
                <a:spcPct val="80000"/>
              </a:lnSpc>
              <a:buFontTx/>
              <a:buNone/>
            </a:pPr>
            <a:r>
              <a:rPr lang="en-GB" sz="2400" dirty="0"/>
              <a:t>What W _____is a marriage ceremony?</a:t>
            </a:r>
          </a:p>
        </p:txBody>
      </p:sp>
      <p:sp>
        <p:nvSpPr>
          <p:cNvPr id="2" name="TextBox 1"/>
          <p:cNvSpPr txBox="1"/>
          <p:nvPr/>
        </p:nvSpPr>
        <p:spPr>
          <a:xfrm>
            <a:off x="8847786" y="2034862"/>
            <a:ext cx="2485622" cy="923330"/>
          </a:xfrm>
          <a:prstGeom prst="rect">
            <a:avLst/>
          </a:prstGeom>
          <a:noFill/>
        </p:spPr>
        <p:txBody>
          <a:bodyPr wrap="square" rtlCol="0">
            <a:spAutoFit/>
          </a:bodyPr>
          <a:lstStyle/>
          <a:p>
            <a:r>
              <a:rPr lang="en-GB" dirty="0"/>
              <a:t>Can you think of any for F, G K, L , O, T  X and Z?</a:t>
            </a:r>
          </a:p>
        </p:txBody>
      </p:sp>
    </p:spTree>
    <p:extLst>
      <p:ext uri="{BB962C8B-B14F-4D97-AF65-F5344CB8AC3E}">
        <p14:creationId xmlns:p14="http://schemas.microsoft.com/office/powerpoint/2010/main" val="274609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GB">
                <a:solidFill>
                  <a:schemeClr val="tx1"/>
                </a:solidFill>
              </a:rPr>
              <a:t>Civil Partnership</a:t>
            </a:r>
            <a:endParaRPr lang="en-US">
              <a:solidFill>
                <a:schemeClr val="tx1"/>
              </a:solidFill>
            </a:endParaRPr>
          </a:p>
        </p:txBody>
      </p:sp>
      <p:sp>
        <p:nvSpPr>
          <p:cNvPr id="3" name="Content Placeholder 2"/>
          <p:cNvSpPr>
            <a:spLocks noGrp="1"/>
          </p:cNvSpPr>
          <p:nvPr>
            <p:ph idx="1"/>
          </p:nvPr>
        </p:nvSpPr>
        <p:spPr/>
        <p:txBody>
          <a:bodyPr/>
          <a:lstStyle/>
          <a:p>
            <a:pPr>
              <a:defRPr/>
            </a:pPr>
            <a:endParaRPr lang="en-GB" dirty="0"/>
          </a:p>
          <a:p>
            <a:pPr marL="514350" indent="-514350">
              <a:buFontTx/>
              <a:buAutoNum type="alphaLcParenR"/>
              <a:defRPr/>
            </a:pPr>
            <a:r>
              <a:rPr lang="en-GB" dirty="0"/>
              <a:t>Being polite to each other</a:t>
            </a:r>
          </a:p>
          <a:p>
            <a:pPr marL="514350" indent="-514350">
              <a:buFontTx/>
              <a:buAutoNum type="alphaLcParenR"/>
              <a:defRPr/>
            </a:pPr>
            <a:r>
              <a:rPr lang="en-GB" dirty="0"/>
              <a:t>Working with other religions </a:t>
            </a:r>
          </a:p>
          <a:p>
            <a:pPr marL="514350" indent="-514350">
              <a:buFontTx/>
              <a:buAutoNum type="alphaLcParenR"/>
              <a:defRPr/>
            </a:pPr>
            <a:r>
              <a:rPr lang="en-GB" dirty="0"/>
              <a:t>Legal ceremony giving homosexual couple rights</a:t>
            </a:r>
            <a:endParaRPr lang="en-US" dirty="0"/>
          </a:p>
        </p:txBody>
      </p:sp>
    </p:spTree>
    <p:extLst>
      <p:ext uri="{BB962C8B-B14F-4D97-AF65-F5344CB8AC3E}">
        <p14:creationId xmlns:p14="http://schemas.microsoft.com/office/powerpoint/2010/main" val="40366257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christianlegalcentre.com/images9/l_bull.jpg"/>
          <p:cNvPicPr>
            <a:picLocks noChangeAspect="1" noChangeArrowheads="1"/>
          </p:cNvPicPr>
          <p:nvPr/>
        </p:nvPicPr>
        <p:blipFill>
          <a:blip r:embed="rId2"/>
          <a:srcRect/>
          <a:stretch>
            <a:fillRect/>
          </a:stretch>
        </p:blipFill>
        <p:spPr bwMode="auto">
          <a:xfrm>
            <a:off x="6738943" y="785794"/>
            <a:ext cx="3337247" cy="2286016"/>
          </a:xfrm>
          <a:prstGeom prst="rect">
            <a:avLst/>
          </a:prstGeom>
          <a:noFill/>
        </p:spPr>
      </p:pic>
      <p:pic>
        <p:nvPicPr>
          <p:cNvPr id="5" name="Picture 4" descr="bulls01_180px.jpg"/>
          <p:cNvPicPr>
            <a:picLocks noChangeAspect="1"/>
          </p:cNvPicPr>
          <p:nvPr/>
        </p:nvPicPr>
        <p:blipFill>
          <a:blip r:embed="rId3"/>
          <a:stretch>
            <a:fillRect/>
          </a:stretch>
        </p:blipFill>
        <p:spPr>
          <a:xfrm>
            <a:off x="2881290" y="2071678"/>
            <a:ext cx="1714500" cy="1257300"/>
          </a:xfrm>
          <a:prstGeom prst="rect">
            <a:avLst/>
          </a:prstGeom>
        </p:spPr>
      </p:pic>
      <p:sp>
        <p:nvSpPr>
          <p:cNvPr id="6" name="Rectangle 5"/>
          <p:cNvSpPr/>
          <p:nvPr/>
        </p:nvSpPr>
        <p:spPr>
          <a:xfrm>
            <a:off x="1524000" y="357167"/>
            <a:ext cx="4572000" cy="2031325"/>
          </a:xfrm>
          <a:prstGeom prst="rect">
            <a:avLst/>
          </a:prstGeom>
        </p:spPr>
        <p:txBody>
          <a:bodyPr>
            <a:spAutoFit/>
          </a:bodyPr>
          <a:lstStyle/>
          <a:p>
            <a:pPr defTabSz="914400"/>
            <a:r>
              <a:rPr lang="en-US" b="1" dirty="0">
                <a:solidFill>
                  <a:prstClr val="black"/>
                </a:solidFill>
              </a:rPr>
              <a:t>Holiday S-Inn: gay couple refused room at Christian guesthouse</a:t>
            </a:r>
          </a:p>
          <a:p>
            <a:pPr defTabSz="914400"/>
            <a:r>
              <a:rPr lang="en-US" dirty="0">
                <a:solidFill>
                  <a:prstClr val="black"/>
                </a:solidFill>
              </a:rPr>
              <a:t>Tuesday, December 7th, 2010</a:t>
            </a:r>
          </a:p>
          <a:p>
            <a:pPr defTabSz="914400"/>
            <a:r>
              <a:rPr lang="en-US" b="1" dirty="0">
                <a:solidFill>
                  <a:prstClr val="black"/>
                </a:solidFill>
              </a:rPr>
              <a:t>The Christian owners of a seaside guesthouse are being sued in a landmark case – for refusing to allow a gay couple to share a double bed. </a:t>
            </a:r>
          </a:p>
        </p:txBody>
      </p:sp>
      <p:sp>
        <p:nvSpPr>
          <p:cNvPr id="7" name="Rectangle 6"/>
          <p:cNvSpPr/>
          <p:nvPr/>
        </p:nvSpPr>
        <p:spPr>
          <a:xfrm>
            <a:off x="1524000" y="3286124"/>
            <a:ext cx="9144000" cy="3416320"/>
          </a:xfrm>
          <a:prstGeom prst="rect">
            <a:avLst/>
          </a:prstGeom>
        </p:spPr>
        <p:txBody>
          <a:bodyPr wrap="square">
            <a:spAutoFit/>
          </a:bodyPr>
          <a:lstStyle/>
          <a:p>
            <a:pPr defTabSz="914400"/>
            <a:r>
              <a:rPr lang="en-US" dirty="0">
                <a:solidFill>
                  <a:prstClr val="black"/>
                </a:solidFill>
              </a:rPr>
              <a:t>Peter and </a:t>
            </a:r>
            <a:r>
              <a:rPr lang="en-US" dirty="0" err="1">
                <a:solidFill>
                  <a:prstClr val="black"/>
                </a:solidFill>
              </a:rPr>
              <a:t>Hazelmary</a:t>
            </a:r>
            <a:r>
              <a:rPr lang="en-US" dirty="0">
                <a:solidFill>
                  <a:prstClr val="black"/>
                </a:solidFill>
              </a:rPr>
              <a:t> Bull refused to let civil partners </a:t>
            </a:r>
            <a:r>
              <a:rPr lang="en-US" dirty="0" err="1">
                <a:solidFill>
                  <a:prstClr val="black"/>
                </a:solidFill>
              </a:rPr>
              <a:t>Martyn</a:t>
            </a:r>
            <a:r>
              <a:rPr lang="en-US" dirty="0">
                <a:solidFill>
                  <a:prstClr val="black"/>
                </a:solidFill>
              </a:rPr>
              <a:t> Hall and Steven </a:t>
            </a:r>
            <a:r>
              <a:rPr lang="en-US" dirty="0" err="1">
                <a:solidFill>
                  <a:prstClr val="black"/>
                </a:solidFill>
              </a:rPr>
              <a:t>Preddy</a:t>
            </a:r>
            <a:r>
              <a:rPr lang="en-US" dirty="0">
                <a:solidFill>
                  <a:prstClr val="black"/>
                </a:solidFill>
              </a:rPr>
              <a:t> use a double room because it would be ”an affront to their faith”.</a:t>
            </a:r>
          </a:p>
          <a:p>
            <a:pPr defTabSz="914400"/>
            <a:r>
              <a:rPr lang="en-US" dirty="0">
                <a:solidFill>
                  <a:prstClr val="black"/>
                </a:solidFill>
              </a:rPr>
              <a:t>They operate a strict policy which only allows married heterosexual couples to share rooms at their B&amp;B in Cornwall.</a:t>
            </a:r>
          </a:p>
          <a:p>
            <a:pPr defTabSz="914400"/>
            <a:r>
              <a:rPr lang="en-US" dirty="0">
                <a:solidFill>
                  <a:prstClr val="black"/>
                </a:solidFill>
              </a:rPr>
              <a:t>The gay couple claim the snub was a ”direct discrimination on the grounds of sexual orientation”.</a:t>
            </a:r>
          </a:p>
          <a:p>
            <a:pPr defTabSz="914400"/>
            <a:r>
              <a:rPr lang="en-US" dirty="0">
                <a:solidFill>
                  <a:prstClr val="black"/>
                </a:solidFill>
              </a:rPr>
              <a:t>The hearing could determine whether Christians are permitted to operate B&amp;Bs that restrict double bed accommodation to married couples. </a:t>
            </a:r>
          </a:p>
          <a:p>
            <a:pPr defTabSz="914400"/>
            <a:r>
              <a:rPr lang="en-US" dirty="0" err="1">
                <a:solidFill>
                  <a:prstClr val="black"/>
                </a:solidFill>
              </a:rPr>
              <a:t>Martyn</a:t>
            </a:r>
            <a:r>
              <a:rPr lang="en-US" dirty="0">
                <a:solidFill>
                  <a:prstClr val="black"/>
                </a:solidFill>
              </a:rPr>
              <a:t> and Steven’s legal fees are being paid for by the Government-funded Equality and Human Rights Commission.</a:t>
            </a:r>
          </a:p>
          <a:p>
            <a:pPr defTabSz="914400"/>
            <a:r>
              <a:rPr lang="en-US" dirty="0" err="1">
                <a:solidFill>
                  <a:prstClr val="black"/>
                </a:solidFill>
              </a:rPr>
              <a:t>Mr</a:t>
            </a:r>
            <a:r>
              <a:rPr lang="en-US" dirty="0">
                <a:solidFill>
                  <a:prstClr val="black"/>
                </a:solidFill>
              </a:rPr>
              <a:t> and </a:t>
            </a:r>
            <a:r>
              <a:rPr lang="en-US" dirty="0" err="1">
                <a:solidFill>
                  <a:prstClr val="black"/>
                </a:solidFill>
              </a:rPr>
              <a:t>Mrs</a:t>
            </a:r>
            <a:r>
              <a:rPr lang="en-US" dirty="0">
                <a:solidFill>
                  <a:prstClr val="black"/>
                </a:solidFill>
              </a:rPr>
              <a:t> Bull’s legal </a:t>
            </a:r>
            <a:r>
              <a:rPr lang="en-US" dirty="0" err="1">
                <a:solidFill>
                  <a:prstClr val="black"/>
                </a:solidFill>
              </a:rPr>
              <a:t>defence</a:t>
            </a:r>
            <a:r>
              <a:rPr lang="en-US" dirty="0">
                <a:solidFill>
                  <a:prstClr val="black"/>
                </a:solidFill>
              </a:rPr>
              <a:t> is being financed by The Christian Institute, a charity that protects the religious liberty of Christians.</a:t>
            </a:r>
          </a:p>
        </p:txBody>
      </p:sp>
    </p:spTree>
    <p:extLst>
      <p:ext uri="{BB962C8B-B14F-4D97-AF65-F5344CB8AC3E}">
        <p14:creationId xmlns:p14="http://schemas.microsoft.com/office/powerpoint/2010/main" val="2563105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are your views?</a:t>
            </a:r>
          </a:p>
        </p:txBody>
      </p:sp>
      <p:sp>
        <p:nvSpPr>
          <p:cNvPr id="3" name="Content Placeholder 2"/>
          <p:cNvSpPr>
            <a:spLocks noGrp="1"/>
          </p:cNvSpPr>
          <p:nvPr>
            <p:ph idx="1"/>
          </p:nvPr>
        </p:nvSpPr>
        <p:spPr/>
        <p:txBody>
          <a:bodyPr/>
          <a:lstStyle/>
          <a:p>
            <a:pPr>
              <a:buNone/>
            </a:pPr>
            <a:r>
              <a:rPr lang="en-GB" dirty="0"/>
              <a:t>Are you born gay?</a:t>
            </a:r>
          </a:p>
          <a:p>
            <a:pPr>
              <a:buNone/>
            </a:pPr>
            <a:endParaRPr lang="en-GB" dirty="0"/>
          </a:p>
          <a:p>
            <a:pPr>
              <a:buNone/>
            </a:pPr>
            <a:r>
              <a:rPr lang="en-GB" dirty="0"/>
              <a:t>Are same sex relationships acceptable?</a:t>
            </a:r>
          </a:p>
          <a:p>
            <a:pPr>
              <a:buNone/>
            </a:pPr>
            <a:endParaRPr lang="en-GB" dirty="0"/>
          </a:p>
          <a:p>
            <a:pPr>
              <a:buNone/>
            </a:pPr>
            <a:r>
              <a:rPr lang="en-GB" dirty="0"/>
              <a:t>Is same sex marriage acceptable?</a:t>
            </a:r>
          </a:p>
        </p:txBody>
      </p:sp>
    </p:spTree>
    <p:extLst>
      <p:ext uri="{BB962C8B-B14F-4D97-AF65-F5344CB8AC3E}">
        <p14:creationId xmlns:p14="http://schemas.microsoft.com/office/powerpoint/2010/main" val="59252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Homosexuality</a:t>
            </a:r>
            <a:endParaRPr lang="en-US" dirty="0"/>
          </a:p>
        </p:txBody>
      </p:sp>
      <p:sp>
        <p:nvSpPr>
          <p:cNvPr id="3" name="Content Placeholder 2"/>
          <p:cNvSpPr>
            <a:spLocks noGrp="1"/>
          </p:cNvSpPr>
          <p:nvPr>
            <p:ph idx="1"/>
          </p:nvPr>
        </p:nvSpPr>
        <p:spPr/>
        <p:txBody>
          <a:bodyPr/>
          <a:lstStyle/>
          <a:p>
            <a:r>
              <a:rPr lang="en-US" dirty="0">
                <a:hlinkClick r:id="rId2"/>
              </a:rPr>
              <a:t>http://www.tes.co.uk/teaching-resource/Homosexuality-Nature-or-Nurture-6062032/</a:t>
            </a:r>
            <a:r>
              <a:rPr lang="en-US" dirty="0"/>
              <a:t> </a:t>
            </a:r>
          </a:p>
        </p:txBody>
      </p:sp>
    </p:spTree>
    <p:extLst>
      <p:ext uri="{BB962C8B-B14F-4D97-AF65-F5344CB8AC3E}">
        <p14:creationId xmlns:p14="http://schemas.microsoft.com/office/powerpoint/2010/main" val="18373402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UK law</a:t>
            </a:r>
          </a:p>
        </p:txBody>
      </p:sp>
      <p:pic>
        <p:nvPicPr>
          <p:cNvPr id="1026" name="Picture 2" descr="Key proposals of equal marriage"/>
          <p:cNvPicPr>
            <a:picLocks noChangeAspect="1" noChangeArrowheads="1"/>
          </p:cNvPicPr>
          <p:nvPr/>
        </p:nvPicPr>
        <p:blipFill>
          <a:blip r:embed="rId2" cstate="print"/>
          <a:srcRect/>
          <a:stretch>
            <a:fillRect/>
          </a:stretch>
        </p:blipFill>
        <p:spPr bwMode="auto">
          <a:xfrm>
            <a:off x="1524000" y="1124745"/>
            <a:ext cx="9144000" cy="6096001"/>
          </a:xfrm>
          <a:prstGeom prst="rect">
            <a:avLst/>
          </a:prstGeom>
          <a:noFill/>
        </p:spPr>
      </p:pic>
    </p:spTree>
    <p:extLst>
      <p:ext uri="{BB962C8B-B14F-4D97-AF65-F5344CB8AC3E}">
        <p14:creationId xmlns:p14="http://schemas.microsoft.com/office/powerpoint/2010/main" val="19645767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Christian attitudes to same sex relationships</a:t>
            </a:r>
            <a:endParaRPr lang="en-US" dirty="0"/>
          </a:p>
        </p:txBody>
      </p:sp>
      <p:sp>
        <p:nvSpPr>
          <p:cNvPr id="3" name="Content Placeholder 2"/>
          <p:cNvSpPr>
            <a:spLocks noGrp="1"/>
          </p:cNvSpPr>
          <p:nvPr>
            <p:ph idx="1"/>
          </p:nvPr>
        </p:nvSpPr>
        <p:spPr/>
        <p:txBody>
          <a:bodyPr>
            <a:normAutofit/>
          </a:bodyPr>
          <a:lstStyle/>
          <a:p>
            <a:pPr>
              <a:buNone/>
            </a:pPr>
            <a:r>
              <a:rPr lang="en-GB" dirty="0"/>
              <a:t>Some Christians think that same sex relationships are acceptable as it doesn’t specifically condemn it in the Bible.</a:t>
            </a:r>
          </a:p>
          <a:p>
            <a:pPr>
              <a:buNone/>
            </a:pPr>
            <a:endParaRPr lang="en-GB" dirty="0"/>
          </a:p>
          <a:p>
            <a:pPr>
              <a:buNone/>
            </a:pPr>
            <a:r>
              <a:rPr lang="en-GB" dirty="0"/>
              <a:t>For example Quakers.</a:t>
            </a:r>
          </a:p>
          <a:p>
            <a:pPr>
              <a:buNone/>
            </a:pPr>
            <a:endParaRPr lang="en-GB" dirty="0"/>
          </a:p>
          <a:p>
            <a:pPr>
              <a:buNone/>
            </a:pPr>
            <a:r>
              <a:rPr lang="en-GB" dirty="0"/>
              <a:t>Methodists may officially bless same sex couples.</a:t>
            </a:r>
            <a:endParaRPr lang="en-US" dirty="0"/>
          </a:p>
        </p:txBody>
      </p:sp>
    </p:spTree>
    <p:extLst>
      <p:ext uri="{BB962C8B-B14F-4D97-AF65-F5344CB8AC3E}">
        <p14:creationId xmlns:p14="http://schemas.microsoft.com/office/powerpoint/2010/main" val="49731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Christian attitudes to same sex relationships</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GB" dirty="0"/>
              <a:t>Other Christian’s are against same-sex relationships.</a:t>
            </a:r>
          </a:p>
          <a:p>
            <a:pPr>
              <a:buNone/>
            </a:pPr>
            <a:endParaRPr lang="en-GB" dirty="0"/>
          </a:p>
          <a:p>
            <a:r>
              <a:rPr lang="en-GB" dirty="0"/>
              <a:t>Sex  is for procreation</a:t>
            </a:r>
          </a:p>
          <a:p>
            <a:endParaRPr lang="en-GB" dirty="0"/>
          </a:p>
          <a:p>
            <a:r>
              <a:rPr lang="en-GB" dirty="0"/>
              <a:t>The </a:t>
            </a:r>
            <a:r>
              <a:rPr lang="en-US" dirty="0"/>
              <a:t>story of Sodom and Gomorrah  (Genesis 19)</a:t>
            </a:r>
          </a:p>
          <a:p>
            <a:endParaRPr lang="en-GB" dirty="0"/>
          </a:p>
          <a:p>
            <a:r>
              <a:rPr lang="en-GB" dirty="0"/>
              <a:t>The story of Ham and Noah (Genesis 17)</a:t>
            </a:r>
          </a:p>
          <a:p>
            <a:endParaRPr lang="en-GB" dirty="0"/>
          </a:p>
          <a:p>
            <a:r>
              <a:rPr lang="en-GB" dirty="0"/>
              <a:t>Leviticus 19</a:t>
            </a:r>
            <a:endParaRPr lang="en-US" dirty="0"/>
          </a:p>
        </p:txBody>
      </p:sp>
    </p:spTree>
    <p:extLst>
      <p:ext uri="{BB962C8B-B14F-4D97-AF65-F5344CB8AC3E}">
        <p14:creationId xmlns:p14="http://schemas.microsoft.com/office/powerpoint/2010/main" val="6197672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Christian attitudes to same sex relationships</a:t>
            </a:r>
            <a:endParaRPr lang="en-US" dirty="0"/>
          </a:p>
        </p:txBody>
      </p:sp>
      <p:sp>
        <p:nvSpPr>
          <p:cNvPr id="3" name="Content Placeholder 2"/>
          <p:cNvSpPr>
            <a:spLocks noGrp="1"/>
          </p:cNvSpPr>
          <p:nvPr>
            <p:ph idx="1"/>
          </p:nvPr>
        </p:nvSpPr>
        <p:spPr>
          <a:xfrm>
            <a:off x="2063552" y="3573016"/>
            <a:ext cx="8229600" cy="2908920"/>
          </a:xfrm>
        </p:spPr>
        <p:txBody>
          <a:bodyPr/>
          <a:lstStyle/>
          <a:p>
            <a:r>
              <a:rPr lang="en-GB" dirty="0"/>
              <a:t>The Roman Catholic Church is against any form of same-sex union but will encourage members to stay within the church if they do not engage in sexual acts.</a:t>
            </a:r>
            <a:endParaRPr lang="en-US" dirty="0"/>
          </a:p>
        </p:txBody>
      </p:sp>
    </p:spTree>
    <p:extLst>
      <p:ext uri="{BB962C8B-B14F-4D97-AF65-F5344CB8AC3E}">
        <p14:creationId xmlns:p14="http://schemas.microsoft.com/office/powerpoint/2010/main" val="3650792020"/>
      </p:ext>
    </p:extLst>
  </p:cSld>
  <p:clrMapOvr>
    <a:masterClrMapping/>
  </p:clrMapOvr>
  <p:transition spd="med">
    <p:pull/>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Part D</a:t>
            </a:r>
            <a:endParaRPr lang="en-US" dirty="0"/>
          </a:p>
        </p:txBody>
      </p:sp>
      <p:sp>
        <p:nvSpPr>
          <p:cNvPr id="3" name="Content Placeholder 2"/>
          <p:cNvSpPr>
            <a:spLocks noGrp="1"/>
          </p:cNvSpPr>
          <p:nvPr>
            <p:ph idx="1"/>
          </p:nvPr>
        </p:nvSpPr>
        <p:spPr/>
        <p:txBody>
          <a:bodyPr/>
          <a:lstStyle/>
          <a:p>
            <a:pPr>
              <a:buNone/>
            </a:pPr>
            <a:r>
              <a:rPr lang="en-GB" dirty="0"/>
              <a:t>“Marriage should always be between a man and woman”</a:t>
            </a:r>
          </a:p>
          <a:p>
            <a:pPr>
              <a:buNone/>
            </a:pPr>
            <a:endParaRPr lang="en-GB" dirty="0"/>
          </a:p>
          <a:p>
            <a:pPr>
              <a:buNone/>
            </a:pPr>
            <a:r>
              <a:rPr lang="en-GB" dirty="0"/>
              <a:t>Answer this question in relation to Christianity and include your own opinions</a:t>
            </a:r>
          </a:p>
          <a:p>
            <a:pPr>
              <a:buNone/>
            </a:pPr>
            <a:endParaRPr lang="en-GB" dirty="0"/>
          </a:p>
          <a:p>
            <a:pPr>
              <a:buNone/>
            </a:pPr>
            <a:r>
              <a:rPr lang="en-GB" dirty="0"/>
              <a:t>15 marks</a:t>
            </a:r>
            <a:endParaRPr lang="en-US" dirty="0"/>
          </a:p>
        </p:txBody>
      </p:sp>
    </p:spTree>
    <p:extLst>
      <p:ext uri="{BB962C8B-B14F-4D97-AF65-F5344CB8AC3E}">
        <p14:creationId xmlns:p14="http://schemas.microsoft.com/office/powerpoint/2010/main" val="337659568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30" y="0"/>
            <a:ext cx="8187071" cy="4064627"/>
          </a:xfrm>
        </p:spPr>
        <p:txBody>
          <a:bodyPr/>
          <a:lstStyle/>
          <a:p>
            <a:pPr algn="ctr"/>
            <a:r>
              <a:rPr lang="en-GB" dirty="0"/>
              <a:t>Sex!</a:t>
            </a:r>
          </a:p>
        </p:txBody>
      </p:sp>
      <p:sp>
        <p:nvSpPr>
          <p:cNvPr id="3" name="Text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89756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8678215" y="3013655"/>
            <a:ext cx="2449132" cy="1893195"/>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Nothing is more important than love</a:t>
            </a:r>
          </a:p>
        </p:txBody>
      </p:sp>
      <p:sp>
        <p:nvSpPr>
          <p:cNvPr id="5" name="Heart 4"/>
          <p:cNvSpPr/>
          <p:nvPr/>
        </p:nvSpPr>
        <p:spPr>
          <a:xfrm>
            <a:off x="5073203" y="347726"/>
            <a:ext cx="2318197" cy="167425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bible says fornication is wrong.</a:t>
            </a:r>
          </a:p>
        </p:txBody>
      </p:sp>
      <p:sp>
        <p:nvSpPr>
          <p:cNvPr id="6" name="Heart 5"/>
          <p:cNvSpPr/>
          <p:nvPr/>
        </p:nvSpPr>
        <p:spPr>
          <a:xfrm>
            <a:off x="8678214" y="334848"/>
            <a:ext cx="2318197" cy="167425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Casual sex can be damaging.</a:t>
            </a:r>
          </a:p>
        </p:txBody>
      </p:sp>
      <p:sp>
        <p:nvSpPr>
          <p:cNvPr id="7" name="Heart 6"/>
          <p:cNvSpPr/>
          <p:nvPr/>
        </p:nvSpPr>
        <p:spPr>
          <a:xfrm>
            <a:off x="1365160" y="3013656"/>
            <a:ext cx="2421229" cy="2009105"/>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God has made it enjoyable, so it should be enjoyed.</a:t>
            </a:r>
          </a:p>
        </p:txBody>
      </p:sp>
      <p:sp>
        <p:nvSpPr>
          <p:cNvPr id="8" name="Heart 7"/>
          <p:cNvSpPr/>
          <p:nvPr/>
        </p:nvSpPr>
        <p:spPr>
          <a:xfrm>
            <a:off x="5073203" y="3013656"/>
            <a:ext cx="2318197" cy="167425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Sex is the body’s language.</a:t>
            </a:r>
          </a:p>
        </p:txBody>
      </p:sp>
      <p:sp>
        <p:nvSpPr>
          <p:cNvPr id="9" name="Heart 8"/>
          <p:cNvSpPr/>
          <p:nvPr/>
        </p:nvSpPr>
        <p:spPr>
          <a:xfrm>
            <a:off x="927279" y="180304"/>
            <a:ext cx="2318197" cy="167425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It is just for reproduction.</a:t>
            </a:r>
          </a:p>
        </p:txBody>
      </p:sp>
    </p:spTree>
    <p:extLst>
      <p:ext uri="{BB962C8B-B14F-4D97-AF65-F5344CB8AC3E}">
        <p14:creationId xmlns:p14="http://schemas.microsoft.com/office/powerpoint/2010/main" val="37100066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Comic Sans MS"/>
        <a:ea typeface=""/>
        <a:cs typeface=""/>
      </a:majorFont>
      <a:minorFont>
        <a:latin typeface="Comic Sans MS"/>
        <a:ea typeface=""/>
        <a:cs typeface=""/>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Comic Sans MS"/>
        <a:ea typeface=""/>
        <a:cs typeface=""/>
      </a:majorFont>
      <a:minorFont>
        <a:latin typeface="Comic Sans MS"/>
        <a:ea typeface=""/>
        <a:cs typeface=""/>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themeOverride>
</file>

<file path=docProps/app.xml><?xml version="1.0" encoding="utf-8"?>
<Properties xmlns="http://schemas.openxmlformats.org/officeDocument/2006/extended-properties" xmlns:vt="http://schemas.openxmlformats.org/officeDocument/2006/docPropsVTypes">
  <Template>TM10001106[[fn=Badge]]</Template>
  <TotalTime>1142</TotalTime>
  <Words>6083</Words>
  <Application>Microsoft Office PowerPoint</Application>
  <PresentationFormat>Widescreen</PresentationFormat>
  <Paragraphs>604</Paragraphs>
  <Slides>103</Slides>
  <Notes>2</Notes>
  <HiddenSlides>0</HiddenSlides>
  <MMClips>0</MMClips>
  <ScaleCrop>false</ScaleCrop>
  <HeadingPairs>
    <vt:vector size="6" baseType="variant">
      <vt:variant>
        <vt:lpstr>Fonts Used</vt:lpstr>
      </vt:variant>
      <vt:variant>
        <vt:i4>16</vt:i4>
      </vt:variant>
      <vt:variant>
        <vt:lpstr>Theme</vt:lpstr>
      </vt:variant>
      <vt:variant>
        <vt:i4>24</vt:i4>
      </vt:variant>
      <vt:variant>
        <vt:lpstr>Slide Titles</vt:lpstr>
      </vt:variant>
      <vt:variant>
        <vt:i4>103</vt:i4>
      </vt:variant>
    </vt:vector>
  </HeadingPairs>
  <TitlesOfParts>
    <vt:vector size="143" baseType="lpstr">
      <vt:lpstr>Arial</vt:lpstr>
      <vt:lpstr>Arial Black</vt:lpstr>
      <vt:lpstr>Arial Rounded MT Bold</vt:lpstr>
      <vt:lpstr>Bauhaus 93</vt:lpstr>
      <vt:lpstr>Calibri</vt:lpstr>
      <vt:lpstr>Calibri Light</vt:lpstr>
      <vt:lpstr>Comic Sans MS</vt:lpstr>
      <vt:lpstr>Cooper Black</vt:lpstr>
      <vt:lpstr>Elephant</vt:lpstr>
      <vt:lpstr>French Script MT</vt:lpstr>
      <vt:lpstr>Gill Sans MT</vt:lpstr>
      <vt:lpstr>Helvetica Neue</vt:lpstr>
      <vt:lpstr>Impact</vt:lpstr>
      <vt:lpstr>Stencil</vt:lpstr>
      <vt:lpstr>Times New Roman</vt:lpstr>
      <vt:lpstr>Wingdings</vt:lpstr>
      <vt:lpstr>Badge</vt:lpstr>
      <vt:lpstr>Office Theme</vt:lpstr>
      <vt:lpstr>1_Office Theme</vt:lpstr>
      <vt:lpstr>2_Office Theme</vt:lpstr>
      <vt:lpstr>Default Design</vt:lpstr>
      <vt:lpstr>3_Office Theme</vt:lpstr>
      <vt:lpstr>1_Default Design</vt:lpstr>
      <vt:lpstr>4_Office Theme</vt:lpstr>
      <vt:lpstr>2_Default Design</vt:lpstr>
      <vt:lpstr>5_Office Theme</vt:lpstr>
      <vt:lpstr>6_Office Theme</vt:lpstr>
      <vt:lpstr>7_Office Theme</vt:lpstr>
      <vt:lpstr>3_Default Design</vt:lpstr>
      <vt:lpstr>8_Office Theme</vt:lpstr>
      <vt:lpstr>4_Default Design</vt:lpstr>
      <vt:lpstr>9_Office Theme</vt:lpstr>
      <vt:lpstr>5_Default Design</vt:lpstr>
      <vt:lpstr>6_Default Design</vt:lpstr>
      <vt:lpstr>7_Default Design</vt:lpstr>
      <vt:lpstr>8_Default Design</vt:lpstr>
      <vt:lpstr>10_Office Theme</vt:lpstr>
      <vt:lpstr>11_Office Theme</vt:lpstr>
      <vt:lpstr>9_Default Design</vt:lpstr>
      <vt:lpstr>10_Default Design</vt:lpstr>
      <vt:lpstr>Relationships &amp; families</vt:lpstr>
      <vt:lpstr>PowerPoint Presentation</vt:lpstr>
      <vt:lpstr>Royal Family Tree </vt:lpstr>
      <vt:lpstr>PowerPoint Presentation</vt:lpstr>
      <vt:lpstr>Family?</vt:lpstr>
      <vt:lpstr>Diamond Nine</vt:lpstr>
      <vt:lpstr>Cohabitation</vt:lpstr>
      <vt:lpstr>Cohabitation</vt:lpstr>
      <vt:lpstr>Civil Partnership</vt:lpstr>
      <vt:lpstr>Civil Partnership</vt:lpstr>
      <vt:lpstr>Marriage </vt:lpstr>
      <vt:lpstr>Marriage </vt:lpstr>
      <vt:lpstr>Pre-marital sex</vt:lpstr>
      <vt:lpstr>Pre-marital sex</vt:lpstr>
      <vt:lpstr>Faithfulness</vt:lpstr>
      <vt:lpstr>Faithfulness</vt:lpstr>
      <vt:lpstr>Adultery</vt:lpstr>
      <vt:lpstr>Adultery</vt:lpstr>
      <vt:lpstr>Reconstituted family</vt:lpstr>
      <vt:lpstr>Reconstituted family</vt:lpstr>
      <vt:lpstr>Promiscuity</vt:lpstr>
      <vt:lpstr>Promiscuity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Terms</vt:lpstr>
      <vt:lpstr>What pressures can there be on a marriage?</vt:lpstr>
      <vt:lpstr>What can a religious community do when things go wrong?</vt:lpstr>
      <vt:lpstr>PowerPoint Presentation</vt:lpstr>
      <vt:lpstr>PowerPoint Presentation</vt:lpstr>
      <vt:lpstr>PowerPoint Presentation</vt:lpstr>
      <vt:lpstr>What can a religious community do when things go wrong?</vt:lpstr>
      <vt:lpstr>PowerPoint Presentation</vt:lpstr>
      <vt:lpstr>PowerPoint Presentation</vt:lpstr>
      <vt:lpstr>PowerPoint Presentation</vt:lpstr>
      <vt:lpstr>What do Christians believe about divorce?</vt:lpstr>
      <vt:lpstr>PowerPoint Presentation</vt:lpstr>
      <vt:lpstr>Non-Catholics: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your views?</vt:lpstr>
      <vt:lpstr>Homosexuality</vt:lpstr>
      <vt:lpstr>UK law</vt:lpstr>
      <vt:lpstr>Christian attitudes to same sex relationships</vt:lpstr>
      <vt:lpstr>Christian attitudes to same sex relationships</vt:lpstr>
      <vt:lpstr>Christian attitudes to same sex relationships</vt:lpstr>
      <vt:lpstr>Part D</vt:lpstr>
      <vt:lpstr>Sex!</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Relationships &amp; families</dc:title>
  <dc:creator>Matthew Macaulay</dc:creator>
  <cp:lastModifiedBy>Duncan Evans</cp:lastModifiedBy>
  <cp:revision>20</cp:revision>
  <dcterms:created xsi:type="dcterms:W3CDTF">2020-04-23T13:10:11Z</dcterms:created>
  <dcterms:modified xsi:type="dcterms:W3CDTF">2020-09-18T14:14:53Z</dcterms:modified>
</cp:coreProperties>
</file>