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317" r:id="rId6"/>
    <p:sldId id="298" r:id="rId7"/>
    <p:sldId id="285" r:id="rId8"/>
    <p:sldId id="316" r:id="rId9"/>
    <p:sldId id="266" r:id="rId10"/>
    <p:sldId id="268" r:id="rId11"/>
    <p:sldId id="269" r:id="rId12"/>
    <p:sldId id="270" r:id="rId13"/>
    <p:sldId id="278" r:id="rId14"/>
    <p:sldId id="281" r:id="rId15"/>
    <p:sldId id="282" r:id="rId16"/>
    <p:sldId id="284" r:id="rId17"/>
    <p:sldId id="286" r:id="rId18"/>
    <p:sldId id="287" r:id="rId19"/>
    <p:sldId id="289" r:id="rId20"/>
    <p:sldId id="290" r:id="rId21"/>
    <p:sldId id="291" r:id="rId22"/>
    <p:sldId id="293" r:id="rId23"/>
    <p:sldId id="295" r:id="rId24"/>
    <p:sldId id="299" r:id="rId25"/>
    <p:sldId id="300" r:id="rId26"/>
    <p:sldId id="327" r:id="rId27"/>
    <p:sldId id="325" r:id="rId28"/>
    <p:sldId id="33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Sunni Or</a:t>
            </a:r>
            <a:r>
              <a:rPr lang="en-US" baseline="0" dirty="0"/>
              <a:t> </a:t>
            </a:r>
            <a:r>
              <a:rPr lang="en-US" dirty="0"/>
              <a:t>Shi'a?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Sunni And Shi'a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7-4699-8643-7C1A387F7A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7-4699-8643-7C1A387F7A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7-4699-8643-7C1A387F7A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97-4699-8643-7C1A387F7A8D}"/>
              </c:ext>
            </c:extLst>
          </c:dPt>
          <c:cat>
            <c:strRef>
              <c:f>Sheet1!$A$2:$A$5</c:f>
              <c:strCache>
                <c:ptCount val="2"/>
                <c:pt idx="0">
                  <c:v>?</c:v>
                </c:pt>
                <c:pt idx="1">
                  <c:v>?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97-4699-8643-7C1A387F7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A896D-28A2-46C6-96D8-30E8C778ECB5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16F16-F4BD-4457-9C73-5401DE69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https://www.truetube.co.uk/film/five-pillars-islam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420FE-1A37-4311-A417-6F93FA8006A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3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2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5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2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2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8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5236-B2FE-491A-B54D-27DE97DB12A4}" type="datetimeFigureOut">
              <a:rPr lang="en-GB" smtClean="0"/>
              <a:t>12/04/21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L1uDuta2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3yFGiElr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800" y="1099899"/>
            <a:ext cx="7061550" cy="293926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12746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1" y="723005"/>
            <a:ext cx="8490052" cy="5671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8508" y="723005"/>
            <a:ext cx="4275785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After Muhammad’s death an argument started about who should lead the Muslim Community.</a:t>
            </a:r>
          </a:p>
          <a:p>
            <a:r>
              <a:rPr lang="en-GB" sz="2000" dirty="0"/>
              <a:t>A large group of believers chose Abu Bakr to be the new </a:t>
            </a:r>
            <a:r>
              <a:rPr lang="en-GB" sz="2000" dirty="0" err="1"/>
              <a:t>Khalifah</a:t>
            </a:r>
            <a:r>
              <a:rPr lang="en-GB" sz="2000" dirty="0"/>
              <a:t> (leader) as he had been a close friend of Muhammad.</a:t>
            </a:r>
          </a:p>
          <a:p>
            <a:r>
              <a:rPr lang="en-GB" sz="2000" dirty="0"/>
              <a:t>After Abu Bakr’s death Umar became the leader, then </a:t>
            </a:r>
            <a:r>
              <a:rPr lang="en-GB" sz="2000" dirty="0" err="1"/>
              <a:t>Uthman</a:t>
            </a:r>
            <a:r>
              <a:rPr lang="en-GB" sz="2000" dirty="0"/>
              <a:t> and then Ali.</a:t>
            </a:r>
          </a:p>
          <a:p>
            <a:r>
              <a:rPr lang="en-GB" sz="2000" dirty="0"/>
              <a:t>These four leaders have come to be known as the Rightly Guided </a:t>
            </a:r>
            <a:r>
              <a:rPr lang="en-GB" sz="2000" dirty="0" err="1"/>
              <a:t>Khalifahs</a:t>
            </a:r>
            <a:r>
              <a:rPr lang="en-GB" sz="2000" dirty="0"/>
              <a:t>.</a:t>
            </a:r>
          </a:p>
          <a:p>
            <a:r>
              <a:rPr lang="en-GB" sz="2000" dirty="0"/>
              <a:t>Sunni Muslims accept that they were God’s appointed leaders</a:t>
            </a:r>
            <a:r>
              <a:rPr lang="en-GB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0026" y="5205287"/>
            <a:ext cx="179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Sunni</a:t>
            </a:r>
          </a:p>
        </p:txBody>
      </p:sp>
    </p:spTree>
    <p:extLst>
      <p:ext uri="{BB962C8B-B14F-4D97-AF65-F5344CB8AC3E}">
        <p14:creationId xmlns:p14="http://schemas.microsoft.com/office/powerpoint/2010/main" val="38121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1" y="723005"/>
            <a:ext cx="8490052" cy="5671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3962" y="219472"/>
            <a:ext cx="481669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There was a smaller group of Muslims who, after Muhammad’s death, believed that Ali – Muhammad’s cousin and son-in-law – should have become the first </a:t>
            </a:r>
            <a:r>
              <a:rPr lang="en-GB" sz="2000" dirty="0" err="1"/>
              <a:t>Khalifah</a:t>
            </a:r>
            <a:r>
              <a:rPr lang="en-GB" sz="2000" dirty="0"/>
              <a:t>. They believed this was what Muhammad wanted. They rejected Abu Bakr, Umar and </a:t>
            </a:r>
            <a:r>
              <a:rPr lang="en-GB" sz="2000" dirty="0" err="1"/>
              <a:t>Uthman</a:t>
            </a:r>
            <a:r>
              <a:rPr lang="en-GB" sz="2000" dirty="0"/>
              <a:t>. They were angry that Ali had been overlooked.</a:t>
            </a:r>
          </a:p>
          <a:p>
            <a:r>
              <a:rPr lang="en-GB" sz="2000" dirty="0"/>
              <a:t>Ali eventually became </a:t>
            </a:r>
            <a:r>
              <a:rPr lang="en-GB" sz="2000" dirty="0" err="1"/>
              <a:t>Khalifah</a:t>
            </a:r>
            <a:r>
              <a:rPr lang="en-GB" sz="2000" dirty="0"/>
              <a:t> but was murdered. </a:t>
            </a:r>
          </a:p>
          <a:p>
            <a:r>
              <a:rPr lang="en-GB" sz="2000" dirty="0"/>
              <a:t>The group then began to separate themselves. </a:t>
            </a:r>
          </a:p>
          <a:p>
            <a:r>
              <a:rPr lang="en-GB" sz="2000" dirty="0"/>
              <a:t>They believe that Prophet Muhammad appointed 12 Imams (successors) from his own descendants.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369292" y="5205287"/>
            <a:ext cx="1538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Shi’a</a:t>
            </a:r>
          </a:p>
        </p:txBody>
      </p:sp>
    </p:spTree>
    <p:extLst>
      <p:ext uri="{BB962C8B-B14F-4D97-AF65-F5344CB8AC3E}">
        <p14:creationId xmlns:p14="http://schemas.microsoft.com/office/powerpoint/2010/main" val="25524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402" y="301408"/>
            <a:ext cx="817570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Key difference – in Sunni Islam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an imam is the leader in a local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osque. In Shi’a Islam there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were only 12 Imams. They are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oly figures who were all 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diviniely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 appointed descendants.</a:t>
            </a: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7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0"/>
            <a:ext cx="7109137" cy="3719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59" y="4224270"/>
            <a:ext cx="7856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are prophets important?</a:t>
            </a:r>
          </a:p>
          <a:p>
            <a:endParaRPr lang="en-GB" sz="2800" dirty="0"/>
          </a:p>
          <a:p>
            <a:r>
              <a:rPr lang="en-GB" sz="2800" dirty="0"/>
              <a:t>Hints….</a:t>
            </a:r>
          </a:p>
          <a:p>
            <a:endParaRPr lang="en-GB" sz="2800" dirty="0"/>
          </a:p>
          <a:p>
            <a:r>
              <a:rPr lang="en-GB" sz="2800" dirty="0"/>
              <a:t>Guidance                 Messengers                      Warnings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526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"/>
            <a:ext cx="9144000" cy="66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2924"/>
            <a:ext cx="89843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People, no prophet or messenger will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come after me, and no new faith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w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ill emerge.”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470" y="5826445"/>
            <a:ext cx="6671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Muhammad’s last sermon, Hadith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433" y="3089684"/>
            <a:ext cx="787946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I leave behind me two things, the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Qur’an and the example of my life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(the Sunnah). If you follow these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you will not fail.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7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18" y="579089"/>
            <a:ext cx="10052764" cy="57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502"/>
            <a:ext cx="284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Heavenly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2635" y="108286"/>
            <a:ext cx="285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Immortal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08" y="1350520"/>
            <a:ext cx="5600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God’s first creation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0980" y="227385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Made out of light.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9719" y="729403"/>
            <a:ext cx="359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Messengers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4988" y="2441534"/>
            <a:ext cx="350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free will</a:t>
            </a:r>
          </a:p>
        </p:txBody>
      </p:sp>
      <p:sp>
        <p:nvSpPr>
          <p:cNvPr id="8" name="Rectangle 7"/>
          <p:cNvSpPr/>
          <p:nvPr/>
        </p:nvSpPr>
        <p:spPr>
          <a:xfrm>
            <a:off x="-81218" y="3302870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Without sin</a:t>
            </a:r>
            <a:endParaRPr lang="en-GB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7562" y="4226200"/>
            <a:ext cx="4515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Knowledge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4433" y="3143418"/>
            <a:ext cx="256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Invisible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1679" y="3818297"/>
            <a:ext cx="397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 around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2960" y="4990078"/>
            <a:ext cx="5535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physical bodies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419" y="5349206"/>
            <a:ext cx="16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0650" y="5859646"/>
            <a:ext cx="534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They’ve got wings</a:t>
            </a:r>
          </a:p>
        </p:txBody>
      </p:sp>
    </p:spTree>
    <p:extLst>
      <p:ext uri="{BB962C8B-B14F-4D97-AF65-F5344CB8AC3E}">
        <p14:creationId xmlns:p14="http://schemas.microsoft.com/office/powerpoint/2010/main" val="227012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005" y="765048"/>
            <a:ext cx="4221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Jibril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(Gabriel)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88378"/>
            <a:ext cx="897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Angel Of Revelation.</a:t>
            </a:r>
          </a:p>
          <a:p>
            <a:pPr algn="ctr"/>
            <a:r>
              <a:rPr lang="en-GB" sz="3600" dirty="0"/>
              <a:t>Responsible for revealing the Qur’an to Muhammad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801" y="3660648"/>
            <a:ext cx="469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Israfil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(Raphael)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83978"/>
            <a:ext cx="897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 archangel responsible for blowing</a:t>
            </a:r>
          </a:p>
          <a:p>
            <a:pPr algn="ctr"/>
            <a:r>
              <a:rPr lang="en-GB" sz="3600" dirty="0"/>
              <a:t>the trumpet on the Day of Judgement to</a:t>
            </a:r>
          </a:p>
          <a:p>
            <a:pPr algn="ctr"/>
            <a:r>
              <a:rPr lang="en-GB" sz="3600" dirty="0"/>
              <a:t>announce the resurrection. </a:t>
            </a:r>
          </a:p>
        </p:txBody>
      </p:sp>
    </p:spTree>
    <p:extLst>
      <p:ext uri="{BB962C8B-B14F-4D97-AF65-F5344CB8AC3E}">
        <p14:creationId xmlns:p14="http://schemas.microsoft.com/office/powerpoint/2010/main" val="9292198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76" y="142008"/>
            <a:ext cx="555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Key Concepts…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814" y="1257016"/>
            <a:ext cx="2241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Tawhid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7890" y="1474868"/>
            <a:ext cx="2149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Prophethood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07" y="3257162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Mosque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6014" y="1955507"/>
            <a:ext cx="164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Halal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7552" y="3211782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Jihad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836" y="5320821"/>
            <a:ext cx="2099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Haram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936" y="4197789"/>
            <a:ext cx="249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Shari’ah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1102" y="5578319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Ummah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71" y="448615"/>
            <a:ext cx="2918224" cy="2918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87" y="884616"/>
            <a:ext cx="2027971" cy="2046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47" y="921017"/>
            <a:ext cx="2295230" cy="2295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" y="4030560"/>
            <a:ext cx="3020407" cy="3020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" y="3053250"/>
            <a:ext cx="2559946" cy="1393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92" y="3769006"/>
            <a:ext cx="2384134" cy="1652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84" y="5403901"/>
            <a:ext cx="2916474" cy="14348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88" y="2527488"/>
            <a:ext cx="3168510" cy="28764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1421" y="2221261"/>
            <a:ext cx="2088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Oneness of God.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2613" y="2966478"/>
            <a:ext cx="229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Permitted/Allowed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1102" y="2244255"/>
            <a:ext cx="385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Or “</a:t>
            </a:r>
            <a:r>
              <a:rPr lang="en-GB" sz="2000" b="1" dirty="0" err="1"/>
              <a:t>risalah</a:t>
            </a:r>
            <a:r>
              <a:rPr lang="en-GB" sz="2000" b="1" dirty="0"/>
              <a:t>” – the messengers of God from Adam to the Prophet Muhammad.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959674"/>
            <a:ext cx="382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Or “masjid” – place of prostration/ communal worship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4533" y="4864255"/>
            <a:ext cx="3336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Straight path – a way of life set out by God.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9433" y="4214636"/>
            <a:ext cx="313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“To Strive” – inner spiritual struggle is Greater Jihad, holy war is Lesser Jihad.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373" y="6196511"/>
            <a:ext cx="291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Forbidden/Not allowed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0637" y="6296296"/>
            <a:ext cx="441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worldwide community of Muslims</a:t>
            </a:r>
          </a:p>
        </p:txBody>
      </p:sp>
    </p:spTree>
    <p:extLst>
      <p:ext uri="{BB962C8B-B14F-4D97-AF65-F5344CB8AC3E}">
        <p14:creationId xmlns:p14="http://schemas.microsoft.com/office/powerpoint/2010/main" val="31838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7321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9" y="301409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hiller" panose="04020404031007020602" pitchFamily="82" charset="0"/>
              </a:rPr>
              <a:t>AKHIRAH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6001" y="1589296"/>
            <a:ext cx="384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Afterlife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3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416237"/>
            <a:ext cx="4200556" cy="63129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28988">
            <a:off x="6897735" y="1202929"/>
            <a:ext cx="1581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Repent,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The end is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Nigh!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043190" y="618186"/>
            <a:ext cx="2704562" cy="4906850"/>
          </a:xfrm>
          <a:prstGeom prst="wedgeRectCallout">
            <a:avLst>
              <a:gd name="adj1" fmla="val 110795"/>
              <a:gd name="adj2" fmla="val -304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Earthly life is just a preparation for the eternal life to come.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It is also a test.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We will be judged according to how we have lived.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We have been given free will so we can make choices,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BUT WE WILL BE HELD RESPONSIBLE!</a:t>
            </a:r>
          </a:p>
        </p:txBody>
      </p:sp>
    </p:spTree>
    <p:extLst>
      <p:ext uri="{BB962C8B-B14F-4D97-AF65-F5344CB8AC3E}">
        <p14:creationId xmlns:p14="http://schemas.microsoft.com/office/powerpoint/2010/main" val="19220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3651" cy="288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864830"/>
            <a:ext cx="4346420" cy="2895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0" y="3078856"/>
            <a:ext cx="5151549" cy="3112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34" y="3949879"/>
            <a:ext cx="2311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-1.48148E-6 C 0.00278 -0.00648 0.00573 -0.0125 0.00833 -0.01898 C 0.0099 -0.02245 0.01094 -0.02662 0.01267 -0.03009 C 0.01372 -0.03287 0.01545 -0.03495 0.01684 -0.03773 C 0.02847 -0.06111 0.01649 -0.03681 0.0224 -0.05278 C 0.02917 -0.07037 0.02483 -0.05509 0.02813 -0.06782 C 0.02951 -0.06458 0.0309 -0.06157 0.03229 -0.05833 C 0.03333 -0.05579 0.03403 -0.05324 0.03507 -0.05093 C 0.03767 -0.0456 0.04097 -0.04097 0.04358 -0.03588 C 0.0474 -0.02824 0.04497 -0.03148 0.0507 -0.02639 C 0.05434 -0.02755 0.05816 -0.0287 0.06181 -0.03009 C 0.07604 -0.03588 0.06129 -0.03333 0.0816 -0.03773 C 0.08629 -0.03866 0.09097 -0.03866 0.09566 -0.03958 C 0.10035 -0.04051 0.10504 -0.04236 0.10972 -0.04329 C 0.11528 -0.04421 0.12101 -0.04444 0.12674 -0.04514 C 0.16806 -0.05139 0.12674 -0.04722 0.1717 -0.05093 C 0.17743 -0.05208 0.18299 -0.0537 0.18854 -0.05463 C 0.2 -0.05648 0.22778 -0.05787 0.23646 -0.05833 C 0.28958 -0.06713 0.23108 -0.0581 0.37031 -0.06204 C 0.37222 -0.06204 0.37396 -0.06343 0.37587 -0.06389 C 0.38056 -0.06528 0.38542 -0.06574 0.39011 -0.06782 C 0.39288 -0.06898 0.39566 -0.0706 0.39844 -0.07153 C 0.40174 -0.07245 0.40504 -0.07245 0.40833 -0.07338 C 0.41024 -0.07384 0.41198 -0.07477 0.41389 -0.07523 C 0.41684 -0.07593 0.41962 -0.07639 0.4224 -0.07708 C 0.42483 -0.07778 0.42708 -0.07847 0.42951 -0.07894 C 0.43264 -0.07963 0.43611 -0.08009 0.43924 -0.08079 C 0.45868 -0.08519 0.43038 -0.08009 0.45764 -0.08472 C 0.46458 -0.08403 0.4717 -0.0838 0.47882 -0.08264 C 0.48021 -0.08264 0.4816 -0.08009 0.48299 -0.08079 C 0.4842 -0.08148 0.48837 -0.09352 0.48854 -0.09398 C 0.48906 -0.09722 0.48941 -0.10023 0.48993 -0.10347 C 0.49167 -0.11389 0.49167 -0.10949 0.49288 -0.12222 C 0.4934 -0.12847 0.49358 -0.13472 0.49427 -0.14097 C 0.49445 -0.14352 0.49531 -0.14583 0.49566 -0.14838 C 0.49618 -0.15255 0.49826 -0.17269 0.49983 -0.17477 C 0.50313 -0.17917 0.50556 -0.18287 0.50972 -0.18611 C 0.51094 -0.18704 0.5125 -0.18727 0.51389 -0.18796 C 0.52118 -0.19514 0.5224 -0.19676 0.53229 -0.20301 C 0.54392 -0.21019 0.53247 -0.20023 0.54219 -0.20671 C 0.54358 -0.20764 0.54497 -0.20926 0.54636 -0.21042 L 0.64497 -0.20856 C 0.64636 -0.20856 0.64774 -0.20741 0.64913 -0.20671 C 0.65347 -0.2044 0.65781 -0.20231 0.66181 -0.19907 C 0.66337 -0.19815 0.66476 -0.19699 0.66597 -0.19537 C 0.6691 -0.1919 0.67448 -0.18426 0.67448 -0.18426 C 0.67517 -0.18148 0.67726 -0.17338 0.67726 -0.17106 C 0.67726 -0.15718 0.67761 -0.14329 0.67587 -0.12963 C 0.6757 -0.12755 0.67309 -0.12731 0.6717 -0.12593 C 0.66927 -0.12361 0.66736 -0.12037 0.66458 -0.11852 C 0.6592 -0.11435 0.65365 -0.11435 0.64774 -0.11273 C 0.64583 -0.11227 0.64392 -0.11157 0.64219 -0.11088 C 0.63455 -0.11157 0.58889 -0.11042 0.57031 -0.12222 C 0.56667 -0.12454 0.56389 -0.1287 0.56042 -0.13148 C 0.55677 -0.13449 0.55295 -0.13657 0.54913 -0.13912 C 0.54583 -0.14352 0.54271 -0.14792 0.53924 -0.15231 C 0.53021 -0.16343 0.52153 -0.16921 0.51389 -0.18426 C 0.51111 -0.18981 0.50816 -0.19537 0.50556 -0.20116 C 0.50347 -0.20532 0.50139 -0.20949 0.49983 -0.21412 C 0.49757 -0.22153 0.49514 -0.23981 0.49427 -0.24606 C 0.49254 -0.27315 0.49132 -0.28218 0.49427 -0.31366 C 0.49479 -0.31898 0.49636 -0.32407 0.49844 -0.3287 C 0.50156 -0.33565 0.5059 -0.3412 0.50972 -0.34745 C 0.51458 -0.35556 0.5158 -0.35903 0.5224 -0.36435 C 0.53212 -0.37245 0.54254 -0.37847 0.55191 -0.38704 C 0.59149 -0.42199 0.55451 -0.3919 0.59427 -0.4169 C 0.60434 -0.42338 0.61354 -0.43171 0.62379 -0.43773 C 0.63004 -0.4412 0.63698 -0.44236 0.64358 -0.44514 C 0.64826 -0.44722 0.65278 -0.45069 0.65764 -0.45278 C 0.67552 -0.45995 0.67656 -0.45949 0.69132 -0.46204 C 0.70781 -0.46134 0.72604 -0.46991 0.74063 -0.46019 C 0.7474 -0.45579 0.73993 -0.44005 0.73924 -0.43009 C 0.73906 -0.42708 0.73889 -0.42361 0.73785 -0.42083 C 0.73646 -0.41713 0.73438 -0.41412 0.73229 -0.41134 C 0.73004 -0.40856 0.72726 -0.40671 0.72517 -0.40394 C 0.70625 -0.37847 0.72396 -0.38634 0.68299 -0.35509 C 0.67639 -0.35 0.66962 -0.34514 0.6632 -0.34005 C 0.6566 -0.33449 0.65035 -0.32801 0.64358 -0.32315 C 0.63576 -0.31736 0.62778 -0.31273 0.61962 -0.3081 C 0.59618 -0.29491 0.57656 -0.28565 0.55191 -0.27616 C 0.53802 -0.27083 0.52379 -0.26667 0.50972 -0.26111 C 0.49826 -0.25671 0.4875 -0.25 0.47587 -0.24606 C 0.46337 -0.2419 0.45052 -0.24028 0.43785 -0.23681 C 0.41337 -0.22963 0.37483 -0.21343 0.35191 -0.21042 C 0.34254 -0.20926 0.33316 -0.20833 0.32379 -0.20671 C 0.31632 -0.20532 0.30886 -0.20278 0.30122 -0.20116 C 0.28316 -0.19722 0.27951 -0.19722 0.26181 -0.19537 C 0.25486 -0.19352 0.24792 -0.1912 0.2408 -0.18981 C 0.2309 -0.18796 0.22083 -0.18843 0.21111 -0.18611 C 0.20486 -0.18449 0.19913 -0.18056 0.19288 -0.17847 C 0.18785 -0.17685 0.18247 -0.17593 0.17743 -0.17477 C 0.17153 -0.17338 0.16198 -0.17199 0.15625 -0.17106 C 0.13663 -0.17222 0.12986 -0.16181 0.12517 -0.18032 C 0.12448 -0.18333 0.12431 -0.18657 0.12379 -0.18981 C 0.12431 -0.20532 0.12448 -0.22106 0.12517 -0.23681 C 0.12535 -0.23935 0.12622 -0.24167 0.12674 -0.24421 C 0.12761 -0.25046 0.12865 -0.25671 0.12951 -0.26296 C 0.13004 -0.26667 0.13004 -0.2706 0.1309 -0.27431 C 0.13733 -0.30185 0.1349 -0.28449 0.14358 -0.30995 C 0.14583 -0.31667 0.15747 -0.35949 0.1632 -0.37014 L 0.16754 -0.37755 C 0.1684 -0.38102 0.16997 -0.38843 0.1717 -0.39074 C 0.17274 -0.39213 0.17465 -0.3919 0.17587 -0.39259 C 0.17882 -0.39421 0.18177 -0.39606 0.18438 -0.39815 C 0.18646 -0.39977 0.18802 -0.40231 0.19011 -0.40394 C 0.1934 -0.40625 0.20226 -0.40972 0.20556 -0.41134 C 0.21094 -0.41389 0.21545 -0.41713 0.22101 -0.41898 C 0.22431 -0.41991 0.22761 -0.42014 0.2309 -0.42083 C 0.25573 -0.41944 0.28073 -0.42014 0.30556 -0.4169 C 0.30972 -0.41644 0.31285 -0.41134 0.31684 -0.40949 C 0.32049 -0.40764 0.32431 -0.40718 0.32813 -0.40579 C 0.33195 -0.40417 0.34514 -0.39722 0.34913 -0.39444 C 0.36024 -0.38704 0.35833 -0.38681 0.36892 -0.37755 C 0.40521 -0.34514 0.37483 -0.375 0.39983 -0.34745 C 0.40399 -0.34306 0.40833 -0.33889 0.4125 -0.33449 C 0.41493 -0.33194 0.41771 -0.32986 0.41962 -0.32685 C 0.42188 -0.32315 0.42448 -0.31968 0.42656 -0.31551 C 0.42917 -0.31088 0.4309 -0.30532 0.43368 -0.30046 C 0.43611 -0.2963 0.43941 -0.29329 0.44219 -0.28935 C 0.44462 -0.28565 0.44705 -0.28194 0.44913 -0.27801 C 0.45122 -0.27454 0.45261 -0.27014 0.45486 -0.26667 C 0.4592 -0.26019 0.46528 -0.25532 0.46892 -0.24792 C 0.47083 -0.24421 0.47257 -0.24028 0.47448 -0.23681 C 0.47761 -0.23102 0.48142 -0.22569 0.48438 -0.21991 C 0.48646 -0.21574 0.48785 -0.21088 0.48993 -0.20671 C 0.49618 -0.19514 0.49948 -0.19444 0.50417 -0.18218 C 0.51198 -0.16134 0.50469 -0.17338 0.5125 -0.15417 C 0.51372 -0.15139 0.51563 -0.14931 0.51684 -0.14653 C 0.5224 -0.13356 0.52205 -0.13148 0.52656 -0.11852 C 0.52882 -0.11204 0.53108 -0.10579 0.53368 -0.09954 C 0.53767 -0.09005 0.5434 -0.08171 0.54636 -0.07153 C 0.54774 -0.06644 0.54896 -0.06134 0.55052 -0.05648 C 0.55521 -0.04167 0.55208 -0.05625 0.55486 -0.04144 C 0.55521 -0.04398 0.55625 -0.0463 0.55625 -0.04884 C 0.55625 -0.05949 0.55174 -0.05833 0.55764 -0.05833 L 0.55764 -0.05833 " pathEditMode="relative" ptsTypes="AAAAAA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https://www.youtube.com/watch?v=BkL1uDuta2U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6902" y="2967335"/>
            <a:ext cx="895020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Watch the clip.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DON’T MAKE NOTES!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But try to remember what you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Can.</a:t>
            </a:r>
          </a:p>
        </p:txBody>
      </p:sp>
    </p:spTree>
    <p:extLst>
      <p:ext uri="{BB962C8B-B14F-4D97-AF65-F5344CB8AC3E}">
        <p14:creationId xmlns:p14="http://schemas.microsoft.com/office/powerpoint/2010/main" val="259483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70" y="116632"/>
            <a:ext cx="9309285" cy="4446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777" y="4834771"/>
            <a:ext cx="7830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Actions speak louder than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words.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157353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28034"/>
            <a:ext cx="6350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6547" y="2310512"/>
            <a:ext cx="565090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ller" panose="04020404031007020602" pitchFamily="82" charset="0"/>
              </a:rPr>
              <a:t>How Do You Do</a:t>
            </a:r>
          </a:p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ller" panose="04020404031007020602" pitchFamily="82" charset="0"/>
              </a:rPr>
              <a:t>Wudu?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93"/>
            <a:ext cx="9144000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454" y="95346"/>
            <a:ext cx="504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Islam 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835" y="1224738"/>
            <a:ext cx="2336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are…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4097" y="1270904"/>
            <a:ext cx="33906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…Muslims in the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world today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08" y="2780154"/>
            <a:ext cx="3853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Islam is the world’s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4202" y="2780154"/>
            <a:ext cx="314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largest religion.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35406"/>
            <a:ext cx="6416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highest concentration of the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world’s Muslims is in…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00" y="5187963"/>
            <a:ext cx="3639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However, nearly…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0058" y="5657671"/>
            <a:ext cx="56131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the world’s Muslims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live in the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AsiaPacific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region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7594" y="884197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594" y="1371364"/>
            <a:ext cx="2191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500 billion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48" y="1929298"/>
            <a:ext cx="2081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1.6 billion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5019" y="2430403"/>
            <a:ext cx="758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4650" y="2893830"/>
            <a:ext cx="915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2nd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9951" y="3385655"/>
            <a:ext cx="825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3rd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1411" y="3554932"/>
            <a:ext cx="29025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Middle East &amp;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North Africa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94880" y="4451336"/>
            <a:ext cx="2395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Central Europe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613" y="4987908"/>
            <a:ext cx="18617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Cirencester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108" y="5747988"/>
            <a:ext cx="800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5181" y="5747988"/>
            <a:ext cx="7040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2/3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73442" y="5720933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1/350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5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82" y="0"/>
            <a:ext cx="1041257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10" y="318759"/>
            <a:ext cx="923415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Britain today there are nearly ______________ Muslims, making up __________ % of the population.</a:t>
            </a:r>
          </a:p>
          <a:p>
            <a:r>
              <a:rPr lang="en-GB" sz="2000" dirty="0"/>
              <a:t>Up until the  __________ twentieth century there were very ____________ Muslims in the __________. From the ___________ onwards  significant numbers of __________ came from the former __________, taking up the offer of __________ in post Second _______________ Britain.</a:t>
            </a:r>
          </a:p>
          <a:p>
            <a:r>
              <a:rPr lang="en-GB" sz="2000" dirty="0"/>
              <a:t>The 2011 ___________ shows that Britain is home to one of the most __________ Muslim communities in the ___________. The majority of British Muslims are __________ (95%) with remaining 5% coming from the __________ tradition.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840" y="3499840"/>
            <a:ext cx="726368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much can you work out without the missing words?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10" y="4469698"/>
            <a:ext cx="8873544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World War            few                Shi’a                mid                         3 million              </a:t>
            </a:r>
          </a:p>
          <a:p>
            <a:endParaRPr lang="en-GB" sz="2000" b="1" dirty="0"/>
          </a:p>
          <a:p>
            <a:r>
              <a:rPr lang="en-GB" sz="2000" b="1" dirty="0"/>
              <a:t>         crumpets           4.5                UK                       colonies            diverse            1950s  </a:t>
            </a:r>
          </a:p>
          <a:p>
            <a:endParaRPr lang="en-GB" sz="2000" b="1" dirty="0"/>
          </a:p>
          <a:p>
            <a:r>
              <a:rPr lang="en-GB" sz="2000" b="1" dirty="0"/>
              <a:t>             world            Sunnis                               people                          work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56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153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ISLAM - KEY WORDS</a:t>
            </a:r>
          </a:p>
        </p:txBody>
      </p:sp>
      <p:graphicFrame>
        <p:nvGraphicFramePr>
          <p:cNvPr id="2127" name="Group 79"/>
          <p:cNvGraphicFramePr>
            <a:graphicFrameLocks noGrp="1"/>
          </p:cNvGraphicFramePr>
          <p:nvPr/>
        </p:nvGraphicFramePr>
        <p:xfrm>
          <a:off x="1403350" y="1268413"/>
          <a:ext cx="6408738" cy="4392613"/>
        </p:xfrm>
        <a:graphic>
          <a:graphicData uri="http://schemas.openxmlformats.org/drawingml/2006/table">
            <a:tbl>
              <a:tblPr/>
              <a:tblGrid>
                <a:gridCol w="160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ISLAM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SHAHADAH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ZAKAT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WUDU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HAJJ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MUSLIM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SALAT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MOSQUE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RAMADAN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KAABA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MAKKAH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ALLAH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26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15" y="275651"/>
            <a:ext cx="803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The Life of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MUHammad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17" y="1700011"/>
            <a:ext cx="7686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POINTS FROM THE VIDEO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3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657" y="786772"/>
            <a:ext cx="2847322" cy="26161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Wide Latin" panose="020A0A07050505020404" pitchFamily="18" charset="0"/>
              </a:rPr>
              <a:t>P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5760" y="1329958"/>
            <a:ext cx="1697901" cy="1785104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tura MT Script Capitals" panose="03020802060602070202" pitchFamily="66" charset="0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661" y="1807836"/>
            <a:ext cx="1239442" cy="20313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3103" y="983588"/>
            <a:ext cx="1802096" cy="3170099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0" y="3966693"/>
            <a:ext cx="701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Can you create an acronym to help you remember?</a:t>
            </a: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…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3600" dirty="0">
                <a:latin typeface="Comic Sans MS" panose="030F0702030302020204" pitchFamily="66" charset="0"/>
              </a:rPr>
              <a:t>ink and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3600" dirty="0">
                <a:latin typeface="Comic Sans MS" panose="030F0702030302020204" pitchFamily="66" charset="0"/>
              </a:rPr>
              <a:t>lue </a:t>
            </a:r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U</a:t>
            </a:r>
            <a:r>
              <a:rPr lang="en-US" sz="3600" dirty="0">
                <a:latin typeface="Comic Sans MS" panose="030F0702030302020204" pitchFamily="66" charset="0"/>
              </a:rPr>
              <a:t>mbrella </a:t>
            </a:r>
            <a:r>
              <a:rPr lang="en-US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H</a:t>
            </a:r>
            <a:r>
              <a:rPr lang="en-US" sz="3600" dirty="0">
                <a:latin typeface="Comic Sans MS" panose="030F0702030302020204" pitchFamily="66" charset="0"/>
              </a:rPr>
              <a:t>andle…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https://www.youtube.com/watch?v=Kt3yFGiElrs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02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7965714"/>
              </p:ext>
            </p:extLst>
          </p:nvPr>
        </p:nvGraphicFramePr>
        <p:xfrm>
          <a:off x="1305059" y="765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39018" y="0"/>
            <a:ext cx="876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World Muslim Population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701" y="4984124"/>
            <a:ext cx="561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87% of Muslims are Sunni.</a:t>
            </a:r>
          </a:p>
          <a:p>
            <a:r>
              <a:rPr lang="en-GB" sz="3600" b="1" dirty="0"/>
              <a:t>13% are Shi’a</a:t>
            </a:r>
          </a:p>
        </p:txBody>
      </p:sp>
      <p:sp>
        <p:nvSpPr>
          <p:cNvPr id="9" name="32-Point Star 8"/>
          <p:cNvSpPr/>
          <p:nvPr/>
        </p:nvSpPr>
        <p:spPr>
          <a:xfrm>
            <a:off x="3992451" y="2833352"/>
            <a:ext cx="5151549" cy="4024648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Sunnis and Shi’as have coexisted for centuries, living peaceably side by side, often worshipping together in the same mosques, sometimes inter-marrying.</a:t>
            </a:r>
          </a:p>
        </p:txBody>
      </p:sp>
    </p:spTree>
    <p:extLst>
      <p:ext uri="{BB962C8B-B14F-4D97-AF65-F5344CB8AC3E}">
        <p14:creationId xmlns:p14="http://schemas.microsoft.com/office/powerpoint/2010/main" val="27231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788</Words>
  <Application>Microsoft Office PowerPoint</Application>
  <PresentationFormat>On-screen Show (4:3)</PresentationFormat>
  <Paragraphs>165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Algerian</vt:lpstr>
      <vt:lpstr>Arial</vt:lpstr>
      <vt:lpstr>Arial Black</vt:lpstr>
      <vt:lpstr>Arial Nova Cond Light</vt:lpstr>
      <vt:lpstr>Brush Script MT</vt:lpstr>
      <vt:lpstr>Calibri</vt:lpstr>
      <vt:lpstr>Calibri Light</vt:lpstr>
      <vt:lpstr>Chiller</vt:lpstr>
      <vt:lpstr>Comic Sans MS</vt:lpstr>
      <vt:lpstr>Cooper Black</vt:lpstr>
      <vt:lpstr>Gill Sans Nova Light</vt:lpstr>
      <vt:lpstr>Matura MT Script Capitals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Macaulay</dc:creator>
  <cp:lastModifiedBy>Matthew Macaulay</cp:lastModifiedBy>
  <cp:revision>96</cp:revision>
  <dcterms:created xsi:type="dcterms:W3CDTF">2018-07-03T10:56:15Z</dcterms:created>
  <dcterms:modified xsi:type="dcterms:W3CDTF">2021-04-12T11:32:39Z</dcterms:modified>
</cp:coreProperties>
</file>