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4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BE1248-8B19-48CA-89C2-B1D0194C4449}"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60405-4ADA-4CFE-AB41-B82D2BB12152}" type="slidenum">
              <a:rPr lang="en-GB" smtClean="0"/>
              <a:t>‹#›</a:t>
            </a:fld>
            <a:endParaRPr lang="en-GB"/>
          </a:p>
        </p:txBody>
      </p:sp>
    </p:spTree>
    <p:extLst>
      <p:ext uri="{BB962C8B-B14F-4D97-AF65-F5344CB8AC3E}">
        <p14:creationId xmlns:p14="http://schemas.microsoft.com/office/powerpoint/2010/main" val="198964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BE1248-8B19-48CA-89C2-B1D0194C4449}"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60405-4ADA-4CFE-AB41-B82D2BB12152}" type="slidenum">
              <a:rPr lang="en-GB" smtClean="0"/>
              <a:t>‹#›</a:t>
            </a:fld>
            <a:endParaRPr lang="en-GB"/>
          </a:p>
        </p:txBody>
      </p:sp>
    </p:spTree>
    <p:extLst>
      <p:ext uri="{BB962C8B-B14F-4D97-AF65-F5344CB8AC3E}">
        <p14:creationId xmlns:p14="http://schemas.microsoft.com/office/powerpoint/2010/main" val="397371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BE1248-8B19-48CA-89C2-B1D0194C4449}"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60405-4ADA-4CFE-AB41-B82D2BB12152}" type="slidenum">
              <a:rPr lang="en-GB" smtClean="0"/>
              <a:t>‹#›</a:t>
            </a:fld>
            <a:endParaRPr lang="en-GB"/>
          </a:p>
        </p:txBody>
      </p:sp>
    </p:spTree>
    <p:extLst>
      <p:ext uri="{BB962C8B-B14F-4D97-AF65-F5344CB8AC3E}">
        <p14:creationId xmlns:p14="http://schemas.microsoft.com/office/powerpoint/2010/main" val="166498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BE1248-8B19-48CA-89C2-B1D0194C4449}"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60405-4ADA-4CFE-AB41-B82D2BB12152}" type="slidenum">
              <a:rPr lang="en-GB" smtClean="0"/>
              <a:t>‹#›</a:t>
            </a:fld>
            <a:endParaRPr lang="en-GB"/>
          </a:p>
        </p:txBody>
      </p:sp>
    </p:spTree>
    <p:extLst>
      <p:ext uri="{BB962C8B-B14F-4D97-AF65-F5344CB8AC3E}">
        <p14:creationId xmlns:p14="http://schemas.microsoft.com/office/powerpoint/2010/main" val="57272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BE1248-8B19-48CA-89C2-B1D0194C4449}"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960405-4ADA-4CFE-AB41-B82D2BB12152}" type="slidenum">
              <a:rPr lang="en-GB" smtClean="0"/>
              <a:t>‹#›</a:t>
            </a:fld>
            <a:endParaRPr lang="en-GB"/>
          </a:p>
        </p:txBody>
      </p:sp>
    </p:spTree>
    <p:extLst>
      <p:ext uri="{BB962C8B-B14F-4D97-AF65-F5344CB8AC3E}">
        <p14:creationId xmlns:p14="http://schemas.microsoft.com/office/powerpoint/2010/main" val="318830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BE1248-8B19-48CA-89C2-B1D0194C4449}"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960405-4ADA-4CFE-AB41-B82D2BB12152}" type="slidenum">
              <a:rPr lang="en-GB" smtClean="0"/>
              <a:t>‹#›</a:t>
            </a:fld>
            <a:endParaRPr lang="en-GB"/>
          </a:p>
        </p:txBody>
      </p:sp>
    </p:spTree>
    <p:extLst>
      <p:ext uri="{BB962C8B-B14F-4D97-AF65-F5344CB8AC3E}">
        <p14:creationId xmlns:p14="http://schemas.microsoft.com/office/powerpoint/2010/main" val="2615871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BE1248-8B19-48CA-89C2-B1D0194C4449}" type="datetimeFigureOut">
              <a:rPr lang="en-GB" smtClean="0"/>
              <a:t>01/03/2021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960405-4ADA-4CFE-AB41-B82D2BB12152}" type="slidenum">
              <a:rPr lang="en-GB" smtClean="0"/>
              <a:t>‹#›</a:t>
            </a:fld>
            <a:endParaRPr lang="en-GB"/>
          </a:p>
        </p:txBody>
      </p:sp>
    </p:spTree>
    <p:extLst>
      <p:ext uri="{BB962C8B-B14F-4D97-AF65-F5344CB8AC3E}">
        <p14:creationId xmlns:p14="http://schemas.microsoft.com/office/powerpoint/2010/main" val="2467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BE1248-8B19-48CA-89C2-B1D0194C4449}" type="datetimeFigureOut">
              <a:rPr lang="en-GB" smtClean="0"/>
              <a:t>01/03/2021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960405-4ADA-4CFE-AB41-B82D2BB12152}" type="slidenum">
              <a:rPr lang="en-GB" smtClean="0"/>
              <a:t>‹#›</a:t>
            </a:fld>
            <a:endParaRPr lang="en-GB"/>
          </a:p>
        </p:txBody>
      </p:sp>
    </p:spTree>
    <p:extLst>
      <p:ext uri="{BB962C8B-B14F-4D97-AF65-F5344CB8AC3E}">
        <p14:creationId xmlns:p14="http://schemas.microsoft.com/office/powerpoint/2010/main" val="327114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E1248-8B19-48CA-89C2-B1D0194C4449}" type="datetimeFigureOut">
              <a:rPr lang="en-GB" smtClean="0"/>
              <a:t>01/03/2021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960405-4ADA-4CFE-AB41-B82D2BB12152}" type="slidenum">
              <a:rPr lang="en-GB" smtClean="0"/>
              <a:t>‹#›</a:t>
            </a:fld>
            <a:endParaRPr lang="en-GB"/>
          </a:p>
        </p:txBody>
      </p:sp>
    </p:spTree>
    <p:extLst>
      <p:ext uri="{BB962C8B-B14F-4D97-AF65-F5344CB8AC3E}">
        <p14:creationId xmlns:p14="http://schemas.microsoft.com/office/powerpoint/2010/main" val="375014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E1248-8B19-48CA-89C2-B1D0194C4449}"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960405-4ADA-4CFE-AB41-B82D2BB12152}" type="slidenum">
              <a:rPr lang="en-GB" smtClean="0"/>
              <a:t>‹#›</a:t>
            </a:fld>
            <a:endParaRPr lang="en-GB"/>
          </a:p>
        </p:txBody>
      </p:sp>
    </p:spTree>
    <p:extLst>
      <p:ext uri="{BB962C8B-B14F-4D97-AF65-F5344CB8AC3E}">
        <p14:creationId xmlns:p14="http://schemas.microsoft.com/office/powerpoint/2010/main" val="311576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E1248-8B19-48CA-89C2-B1D0194C4449}"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960405-4ADA-4CFE-AB41-B82D2BB12152}" type="slidenum">
              <a:rPr lang="en-GB" smtClean="0"/>
              <a:t>‹#›</a:t>
            </a:fld>
            <a:endParaRPr lang="en-GB"/>
          </a:p>
        </p:txBody>
      </p:sp>
    </p:spTree>
    <p:extLst>
      <p:ext uri="{BB962C8B-B14F-4D97-AF65-F5344CB8AC3E}">
        <p14:creationId xmlns:p14="http://schemas.microsoft.com/office/powerpoint/2010/main" val="1311909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E1248-8B19-48CA-89C2-B1D0194C4449}" type="datetimeFigureOut">
              <a:rPr lang="en-GB" smtClean="0"/>
              <a:t>01/03/2021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60405-4ADA-4CFE-AB41-B82D2BB12152}" type="slidenum">
              <a:rPr lang="en-GB" smtClean="0"/>
              <a:t>‹#›</a:t>
            </a:fld>
            <a:endParaRPr lang="en-GB"/>
          </a:p>
        </p:txBody>
      </p:sp>
    </p:spTree>
    <p:extLst>
      <p:ext uri="{BB962C8B-B14F-4D97-AF65-F5344CB8AC3E}">
        <p14:creationId xmlns:p14="http://schemas.microsoft.com/office/powerpoint/2010/main" val="129084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microsoft.com/office/2007/relationships/hdphoto" Target="../media/hdphoto1.wdp"/><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2.wdp"/><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6424" y="475488"/>
            <a:ext cx="10479024" cy="584775"/>
          </a:xfrm>
          <a:prstGeom prst="rect">
            <a:avLst/>
          </a:prstGeom>
          <a:solidFill>
            <a:schemeClr val="accent1"/>
          </a:solidFill>
        </p:spPr>
        <p:txBody>
          <a:bodyPr wrap="square" rtlCol="0">
            <a:spAutoFit/>
          </a:bodyPr>
          <a:lstStyle/>
          <a:p>
            <a:pPr algn="ctr"/>
            <a:r>
              <a:rPr lang="en-GB" sz="3200" dirty="0" smtClean="0">
                <a:latin typeface="Bahnschrift SemiBold" panose="020B0502040204020203" pitchFamily="34" charset="0"/>
              </a:rPr>
              <a:t>Back in time for dinner – short project for Year 9</a:t>
            </a:r>
            <a:endParaRPr lang="en-GB" sz="3200" dirty="0">
              <a:latin typeface="Bahnschrift SemiBold" panose="020B0502040204020203" pitchFamily="34" charset="0"/>
            </a:endParaRPr>
          </a:p>
        </p:txBody>
      </p:sp>
      <p:pic>
        <p:nvPicPr>
          <p:cNvPr id="5" name="Picture 4"/>
          <p:cNvPicPr>
            <a:picLocks noChangeAspect="1"/>
          </p:cNvPicPr>
          <p:nvPr/>
        </p:nvPicPr>
        <p:blipFill>
          <a:blip r:embed="rId2"/>
          <a:stretch>
            <a:fillRect/>
          </a:stretch>
        </p:blipFill>
        <p:spPr>
          <a:xfrm rot="20774507">
            <a:off x="596695" y="1537519"/>
            <a:ext cx="28575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stretch>
            <a:fillRect/>
          </a:stretch>
        </p:blipFill>
        <p:spPr>
          <a:xfrm rot="1063279">
            <a:off x="8216695" y="1537519"/>
            <a:ext cx="2857500" cy="160020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4"/>
          <a:stretch>
            <a:fillRect/>
          </a:stretch>
        </p:blipFill>
        <p:spPr>
          <a:xfrm rot="19745065">
            <a:off x="734347" y="4585519"/>
            <a:ext cx="2857500" cy="1600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p:cNvPicPr>
            <a:picLocks noChangeAspect="1"/>
          </p:cNvPicPr>
          <p:nvPr/>
        </p:nvPicPr>
        <p:blipFill>
          <a:blip r:embed="rId5"/>
          <a:stretch>
            <a:fillRect/>
          </a:stretch>
        </p:blipFill>
        <p:spPr>
          <a:xfrm rot="2198061">
            <a:off x="8383844" y="4585519"/>
            <a:ext cx="2857500" cy="1600200"/>
          </a:xfrm>
          <a:prstGeom prst="ellipse">
            <a:avLst/>
          </a:prstGeom>
          <a:ln>
            <a:noFill/>
          </a:ln>
          <a:effectLst>
            <a:softEdge rad="112500"/>
          </a:effectLst>
        </p:spPr>
      </p:pic>
      <p:sp>
        <p:nvSpPr>
          <p:cNvPr id="11" name="TextBox 10"/>
          <p:cNvSpPr txBox="1"/>
          <p:nvPr/>
        </p:nvSpPr>
        <p:spPr>
          <a:xfrm>
            <a:off x="1367199" y="1038290"/>
            <a:ext cx="1179871" cy="369332"/>
          </a:xfrm>
          <a:prstGeom prst="rect">
            <a:avLst/>
          </a:prstGeom>
          <a:noFill/>
        </p:spPr>
        <p:txBody>
          <a:bodyPr wrap="square" rtlCol="0">
            <a:spAutoFit/>
          </a:bodyPr>
          <a:lstStyle/>
          <a:p>
            <a:r>
              <a:rPr lang="en-US" dirty="0" smtClean="0">
                <a:latin typeface="Arial Black" panose="020B0A04020102020204" pitchFamily="34" charset="0"/>
              </a:rPr>
              <a:t>40’s</a:t>
            </a:r>
            <a:endParaRPr lang="en-GB" dirty="0">
              <a:latin typeface="Arial Black" panose="020B0A04020102020204" pitchFamily="34" charset="0"/>
            </a:endParaRPr>
          </a:p>
        </p:txBody>
      </p:sp>
      <p:pic>
        <p:nvPicPr>
          <p:cNvPr id="12" name="Picture 11"/>
          <p:cNvPicPr>
            <a:picLocks noChangeAspect="1"/>
          </p:cNvPicPr>
          <p:nvPr/>
        </p:nvPicPr>
        <p:blipFill>
          <a:blip r:embed="rId6"/>
          <a:stretch>
            <a:fillRect/>
          </a:stretch>
        </p:blipFill>
        <p:spPr>
          <a:xfrm rot="20914567">
            <a:off x="3885135" y="2095635"/>
            <a:ext cx="3460954" cy="1946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TextBox 12"/>
          <p:cNvSpPr txBox="1"/>
          <p:nvPr/>
        </p:nvSpPr>
        <p:spPr>
          <a:xfrm>
            <a:off x="4892941" y="1878821"/>
            <a:ext cx="1445342" cy="369332"/>
          </a:xfrm>
          <a:prstGeom prst="rect">
            <a:avLst/>
          </a:prstGeom>
          <a:noFill/>
        </p:spPr>
        <p:txBody>
          <a:bodyPr wrap="square" rtlCol="0">
            <a:spAutoFit/>
          </a:bodyPr>
          <a:lstStyle/>
          <a:p>
            <a:r>
              <a:rPr lang="en-US" dirty="0" smtClean="0">
                <a:latin typeface="Arial Black" panose="020B0A04020102020204" pitchFamily="34" charset="0"/>
              </a:rPr>
              <a:t>20’s</a:t>
            </a:r>
            <a:endParaRPr lang="en-GB" dirty="0">
              <a:latin typeface="Arial Black" panose="020B0A04020102020204" pitchFamily="34" charset="0"/>
            </a:endParaRPr>
          </a:p>
        </p:txBody>
      </p:sp>
      <p:sp>
        <p:nvSpPr>
          <p:cNvPr id="14" name="TextBox 13"/>
          <p:cNvSpPr txBox="1"/>
          <p:nvPr/>
        </p:nvSpPr>
        <p:spPr>
          <a:xfrm>
            <a:off x="9960053" y="1016534"/>
            <a:ext cx="1625395" cy="523220"/>
          </a:xfrm>
          <a:prstGeom prst="rect">
            <a:avLst/>
          </a:prstGeom>
          <a:noFill/>
        </p:spPr>
        <p:txBody>
          <a:bodyPr wrap="square" rtlCol="0">
            <a:spAutoFit/>
          </a:bodyPr>
          <a:lstStyle/>
          <a:p>
            <a:r>
              <a:rPr lang="en-US" sz="2800" dirty="0" smtClean="0">
                <a:latin typeface="Arial Black" panose="020B0A04020102020204" pitchFamily="34" charset="0"/>
              </a:rPr>
              <a:t>30’s</a:t>
            </a:r>
            <a:endParaRPr lang="en-GB" sz="2800" dirty="0">
              <a:latin typeface="Arial Black" panose="020B0A04020102020204" pitchFamily="34" charset="0"/>
            </a:endParaRPr>
          </a:p>
        </p:txBody>
      </p:sp>
      <p:sp>
        <p:nvSpPr>
          <p:cNvPr id="15" name="TextBox 14"/>
          <p:cNvSpPr txBox="1"/>
          <p:nvPr/>
        </p:nvSpPr>
        <p:spPr>
          <a:xfrm>
            <a:off x="1910579" y="3641260"/>
            <a:ext cx="1272982" cy="646331"/>
          </a:xfrm>
          <a:prstGeom prst="rect">
            <a:avLst/>
          </a:prstGeom>
          <a:noFill/>
        </p:spPr>
        <p:txBody>
          <a:bodyPr wrap="square" rtlCol="0">
            <a:spAutoFit/>
          </a:bodyPr>
          <a:lstStyle/>
          <a:p>
            <a:r>
              <a:rPr lang="en-US" sz="3600" dirty="0" smtClean="0">
                <a:latin typeface="Bauhaus 93" panose="04030905020B02020C02" pitchFamily="82" charset="0"/>
              </a:rPr>
              <a:t>60’s</a:t>
            </a:r>
            <a:endParaRPr lang="en-GB" sz="3600" dirty="0">
              <a:latin typeface="Bauhaus 93" panose="04030905020B02020C02" pitchFamily="82" charset="0"/>
            </a:endParaRPr>
          </a:p>
        </p:txBody>
      </p:sp>
      <p:sp>
        <p:nvSpPr>
          <p:cNvPr id="16" name="TextBox 15"/>
          <p:cNvSpPr txBox="1"/>
          <p:nvPr/>
        </p:nvSpPr>
        <p:spPr>
          <a:xfrm>
            <a:off x="10425241" y="4350393"/>
            <a:ext cx="1343971" cy="830997"/>
          </a:xfrm>
          <a:prstGeom prst="rect">
            <a:avLst/>
          </a:prstGeom>
          <a:noFill/>
        </p:spPr>
        <p:txBody>
          <a:bodyPr wrap="square" rtlCol="0">
            <a:spAutoFit/>
          </a:bodyPr>
          <a:lstStyle/>
          <a:p>
            <a:r>
              <a:rPr lang="en-US" sz="4800" b="1" dirty="0" smtClean="0">
                <a:latin typeface="Bahnschrift SemiLight" panose="020B0502040204020203" pitchFamily="34" charset="0"/>
              </a:rPr>
              <a:t>70’s</a:t>
            </a:r>
            <a:endParaRPr lang="en-GB" sz="4800" b="1" dirty="0">
              <a:latin typeface="Bahnschrift SemiLight" panose="020B0502040204020203" pitchFamily="34" charset="0"/>
            </a:endParaRPr>
          </a:p>
        </p:txBody>
      </p:sp>
      <p:pic>
        <p:nvPicPr>
          <p:cNvPr id="17" name="Picture 16"/>
          <p:cNvPicPr>
            <a:picLocks noChangeAspect="1"/>
          </p:cNvPicPr>
          <p:nvPr/>
        </p:nvPicPr>
        <p:blipFill>
          <a:blip r:embed="rId7"/>
          <a:stretch>
            <a:fillRect/>
          </a:stretch>
        </p:blipFill>
        <p:spPr>
          <a:xfrm>
            <a:off x="4242619" y="4772946"/>
            <a:ext cx="3490452" cy="196337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8" name="TextBox 17"/>
          <p:cNvSpPr txBox="1"/>
          <p:nvPr/>
        </p:nvSpPr>
        <p:spPr>
          <a:xfrm>
            <a:off x="6486024" y="4073498"/>
            <a:ext cx="983226" cy="584775"/>
          </a:xfrm>
          <a:prstGeom prst="rect">
            <a:avLst/>
          </a:prstGeom>
          <a:noFill/>
        </p:spPr>
        <p:txBody>
          <a:bodyPr wrap="square" rtlCol="0">
            <a:spAutoFit/>
          </a:bodyPr>
          <a:lstStyle/>
          <a:p>
            <a:r>
              <a:rPr lang="en-US" sz="3200" b="1" dirty="0" smtClean="0">
                <a:latin typeface="Algerian" panose="04020705040A02060702" pitchFamily="82" charset="0"/>
              </a:rPr>
              <a:t>80’s</a:t>
            </a:r>
            <a:endParaRPr lang="en-GB" sz="3200" b="1" dirty="0">
              <a:latin typeface="Algerian" panose="04020705040A02060702" pitchFamily="82" charset="0"/>
            </a:endParaRPr>
          </a:p>
        </p:txBody>
      </p:sp>
    </p:spTree>
    <p:extLst>
      <p:ext uri="{BB962C8B-B14F-4D97-AF65-F5344CB8AC3E}">
        <p14:creationId xmlns:p14="http://schemas.microsoft.com/office/powerpoint/2010/main" val="549490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75219" y="538110"/>
            <a:ext cx="1085377" cy="1085377"/>
          </a:xfrm>
          <a:prstGeom prst="rect">
            <a:avLst/>
          </a:prstGeom>
        </p:spPr>
      </p:pic>
      <p:sp>
        <p:nvSpPr>
          <p:cNvPr id="4" name="TextBox 3"/>
          <p:cNvSpPr txBox="1"/>
          <p:nvPr/>
        </p:nvSpPr>
        <p:spPr>
          <a:xfrm>
            <a:off x="334297" y="163928"/>
            <a:ext cx="10471354" cy="646331"/>
          </a:xfrm>
          <a:prstGeom prst="rect">
            <a:avLst/>
          </a:prstGeom>
          <a:noFill/>
        </p:spPr>
        <p:txBody>
          <a:bodyPr wrap="square" rtlCol="0">
            <a:spAutoFit/>
          </a:bodyPr>
          <a:lstStyle/>
          <a:p>
            <a:r>
              <a:rPr lang="en-US" sz="3600" dirty="0" smtClean="0">
                <a:latin typeface="Arial Black" panose="020B0A04020102020204" pitchFamily="34" charset="0"/>
              </a:rPr>
              <a:t>The brief</a:t>
            </a:r>
            <a:endParaRPr lang="en-GB" sz="3600" dirty="0">
              <a:latin typeface="Arial Black" panose="020B0A04020102020204" pitchFamily="34" charset="0"/>
            </a:endParaRPr>
          </a:p>
        </p:txBody>
      </p:sp>
      <p:sp>
        <p:nvSpPr>
          <p:cNvPr id="5" name="TextBox 4"/>
          <p:cNvSpPr txBox="1"/>
          <p:nvPr/>
        </p:nvSpPr>
        <p:spPr>
          <a:xfrm>
            <a:off x="226141" y="1003035"/>
            <a:ext cx="12005187" cy="1200329"/>
          </a:xfrm>
          <a:prstGeom prst="rect">
            <a:avLst/>
          </a:prstGeom>
          <a:noFill/>
        </p:spPr>
        <p:txBody>
          <a:bodyPr wrap="square" rtlCol="0">
            <a:spAutoFit/>
          </a:bodyPr>
          <a:lstStyle/>
          <a:p>
            <a:r>
              <a:rPr lang="en-US" dirty="0" smtClean="0">
                <a:latin typeface="Bahnschrift SemiBold" panose="020B0502040204020203" pitchFamily="34" charset="0"/>
              </a:rPr>
              <a:t> 	 have asked you to produce a full days meals for a family of four as part of a new series on food through the ages. This will consist of breakfast, lunch and a 3-course evening meal for a family of four. The decade that you choose is up to you. Along with researching the food that was popular in that decade, you will also research the fashions, famous people, music, and news items that took place in that decade.</a:t>
            </a:r>
            <a:endParaRPr lang="en-GB" dirty="0">
              <a:latin typeface="Bahnschrift SemiBold" panose="020B0502040204020203" pitchFamily="34" charset="0"/>
            </a:endParaRPr>
          </a:p>
        </p:txBody>
      </p:sp>
      <p:pic>
        <p:nvPicPr>
          <p:cNvPr id="10" name="Picture 9"/>
          <p:cNvPicPr>
            <a:picLocks noChangeAspect="1"/>
          </p:cNvPicPr>
          <p:nvPr/>
        </p:nvPicPr>
        <p:blipFill>
          <a:blip r:embed="rId3"/>
          <a:stretch>
            <a:fillRect/>
          </a:stretch>
        </p:blipFill>
        <p:spPr>
          <a:xfrm>
            <a:off x="9881891" y="4396556"/>
            <a:ext cx="2057400" cy="2219325"/>
          </a:xfrm>
          <a:prstGeom prst="rect">
            <a:avLst/>
          </a:prstGeom>
        </p:spPr>
      </p:pic>
      <p:pic>
        <p:nvPicPr>
          <p:cNvPr id="11" name="Picture 10"/>
          <p:cNvPicPr>
            <a:picLocks noChangeAspect="1"/>
          </p:cNvPicPr>
          <p:nvPr/>
        </p:nvPicPr>
        <p:blipFill>
          <a:blip r:embed="rId4"/>
          <a:stretch>
            <a:fillRect/>
          </a:stretch>
        </p:blipFill>
        <p:spPr>
          <a:xfrm>
            <a:off x="1420309" y="3364638"/>
            <a:ext cx="1440724" cy="1440724"/>
          </a:xfrm>
          <a:prstGeom prst="rect">
            <a:avLst/>
          </a:prstGeom>
        </p:spPr>
      </p:pic>
      <p:pic>
        <p:nvPicPr>
          <p:cNvPr id="12" name="Picture 11"/>
          <p:cNvPicPr>
            <a:picLocks noChangeAspect="1"/>
          </p:cNvPicPr>
          <p:nvPr/>
        </p:nvPicPr>
        <p:blipFill>
          <a:blip r:embed="rId5"/>
          <a:stretch>
            <a:fillRect/>
          </a:stretch>
        </p:blipFill>
        <p:spPr>
          <a:xfrm>
            <a:off x="7748433" y="4939481"/>
            <a:ext cx="2857500" cy="1600200"/>
          </a:xfrm>
          <a:prstGeom prst="rect">
            <a:avLst/>
          </a:prstGeom>
        </p:spPr>
      </p:pic>
      <p:pic>
        <p:nvPicPr>
          <p:cNvPr id="13" name="Picture 12"/>
          <p:cNvPicPr>
            <a:picLocks noChangeAspect="1"/>
          </p:cNvPicPr>
          <p:nvPr/>
        </p:nvPicPr>
        <p:blipFill>
          <a:blip r:embed="rId6"/>
          <a:stretch>
            <a:fillRect/>
          </a:stretch>
        </p:blipFill>
        <p:spPr>
          <a:xfrm>
            <a:off x="9221427" y="2072420"/>
            <a:ext cx="2352675" cy="1943100"/>
          </a:xfrm>
          <a:prstGeom prst="rect">
            <a:avLst/>
          </a:prstGeom>
        </p:spPr>
      </p:pic>
      <p:pic>
        <p:nvPicPr>
          <p:cNvPr id="14" name="Picture 13"/>
          <p:cNvPicPr>
            <a:picLocks noChangeAspect="1"/>
          </p:cNvPicPr>
          <p:nvPr/>
        </p:nvPicPr>
        <p:blipFill>
          <a:blip r:embed="rId7"/>
          <a:stretch>
            <a:fillRect/>
          </a:stretch>
        </p:blipFill>
        <p:spPr>
          <a:xfrm>
            <a:off x="7243158" y="2408782"/>
            <a:ext cx="2066925" cy="2209800"/>
          </a:xfrm>
          <a:prstGeom prst="rect">
            <a:avLst/>
          </a:prstGeom>
        </p:spPr>
      </p:pic>
      <p:pic>
        <p:nvPicPr>
          <p:cNvPr id="15" name="Picture 14"/>
          <p:cNvPicPr>
            <a:picLocks noChangeAspect="1"/>
          </p:cNvPicPr>
          <p:nvPr/>
        </p:nvPicPr>
        <p:blipFill>
          <a:blip r:embed="rId8"/>
          <a:stretch>
            <a:fillRect/>
          </a:stretch>
        </p:blipFill>
        <p:spPr>
          <a:xfrm>
            <a:off x="867070" y="4868043"/>
            <a:ext cx="2619375" cy="1743075"/>
          </a:xfrm>
          <a:prstGeom prst="rect">
            <a:avLst/>
          </a:prstGeom>
        </p:spPr>
      </p:pic>
      <p:pic>
        <p:nvPicPr>
          <p:cNvPr id="16" name="Picture 15"/>
          <p:cNvPicPr>
            <a:picLocks noChangeAspect="1"/>
          </p:cNvPicPr>
          <p:nvPr/>
        </p:nvPicPr>
        <p:blipFill>
          <a:blip r:embed="rId9"/>
          <a:stretch>
            <a:fillRect/>
          </a:stretch>
        </p:blipFill>
        <p:spPr>
          <a:xfrm>
            <a:off x="6095999" y="4687592"/>
            <a:ext cx="2266950" cy="2019300"/>
          </a:xfrm>
          <a:prstGeom prst="rect">
            <a:avLst/>
          </a:prstGeom>
        </p:spPr>
      </p:pic>
      <p:pic>
        <p:nvPicPr>
          <p:cNvPr id="17" name="Picture 16"/>
          <p:cNvPicPr>
            <a:picLocks noChangeAspect="1"/>
          </p:cNvPicPr>
          <p:nvPr/>
        </p:nvPicPr>
        <p:blipFill>
          <a:blip r:embed="rId10"/>
          <a:stretch>
            <a:fillRect/>
          </a:stretch>
        </p:blipFill>
        <p:spPr>
          <a:xfrm>
            <a:off x="4919046" y="2489789"/>
            <a:ext cx="2619375" cy="1752600"/>
          </a:xfrm>
          <a:prstGeom prst="rect">
            <a:avLst/>
          </a:prstGeom>
        </p:spPr>
      </p:pic>
      <p:pic>
        <p:nvPicPr>
          <p:cNvPr id="18" name="Picture 17"/>
          <p:cNvPicPr>
            <a:picLocks noChangeAspect="1"/>
          </p:cNvPicPr>
          <p:nvPr/>
        </p:nvPicPr>
        <p:blipFill>
          <a:blip r:embed="rId11"/>
          <a:stretch>
            <a:fillRect/>
          </a:stretch>
        </p:blipFill>
        <p:spPr>
          <a:xfrm>
            <a:off x="3327462" y="4396556"/>
            <a:ext cx="2143125" cy="2143125"/>
          </a:xfrm>
          <a:prstGeom prst="rect">
            <a:avLst/>
          </a:prstGeom>
        </p:spPr>
      </p:pic>
      <p:pic>
        <p:nvPicPr>
          <p:cNvPr id="19" name="Picture 18"/>
          <p:cNvPicPr>
            <a:picLocks noChangeAspect="1"/>
          </p:cNvPicPr>
          <p:nvPr/>
        </p:nvPicPr>
        <p:blipFill>
          <a:blip r:embed="rId12"/>
          <a:stretch>
            <a:fillRect/>
          </a:stretch>
        </p:blipFill>
        <p:spPr>
          <a:xfrm>
            <a:off x="9330966" y="3169914"/>
            <a:ext cx="2013873" cy="1127769"/>
          </a:xfrm>
          <a:prstGeom prst="rect">
            <a:avLst/>
          </a:prstGeom>
        </p:spPr>
      </p:pic>
      <p:pic>
        <p:nvPicPr>
          <p:cNvPr id="20" name="Picture 19"/>
          <p:cNvPicPr>
            <a:picLocks noChangeAspect="1"/>
          </p:cNvPicPr>
          <p:nvPr/>
        </p:nvPicPr>
        <p:blipFill>
          <a:blip r:embed="rId13"/>
          <a:stretch>
            <a:fillRect/>
          </a:stretch>
        </p:blipFill>
        <p:spPr>
          <a:xfrm>
            <a:off x="4679550" y="4293778"/>
            <a:ext cx="1943100" cy="2352675"/>
          </a:xfrm>
          <a:prstGeom prst="rect">
            <a:avLst/>
          </a:prstGeom>
        </p:spPr>
      </p:pic>
      <p:pic>
        <p:nvPicPr>
          <p:cNvPr id="21" name="Picture 20"/>
          <p:cNvPicPr>
            <a:picLocks noChangeAspect="1"/>
          </p:cNvPicPr>
          <p:nvPr/>
        </p:nvPicPr>
        <p:blipFill>
          <a:blip r:embed="rId14"/>
          <a:stretch>
            <a:fillRect/>
          </a:stretch>
        </p:blipFill>
        <p:spPr>
          <a:xfrm>
            <a:off x="2989005" y="2418352"/>
            <a:ext cx="2063089" cy="1809750"/>
          </a:xfrm>
          <a:prstGeom prst="rect">
            <a:avLst/>
          </a:prstGeom>
        </p:spPr>
      </p:pic>
      <p:pic>
        <p:nvPicPr>
          <p:cNvPr id="22" name="Picture 21"/>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Lst>
          </a:blip>
          <a:stretch>
            <a:fillRect/>
          </a:stretch>
        </p:blipFill>
        <p:spPr>
          <a:xfrm>
            <a:off x="-67750" y="2261735"/>
            <a:ext cx="2143125" cy="2143125"/>
          </a:xfrm>
          <a:prstGeom prst="rect">
            <a:avLst/>
          </a:prstGeom>
        </p:spPr>
      </p:pic>
    </p:spTree>
    <p:extLst>
      <p:ext uri="{BB962C8B-B14F-4D97-AF65-F5344CB8AC3E}">
        <p14:creationId xmlns:p14="http://schemas.microsoft.com/office/powerpoint/2010/main" val="1687702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72864"/>
            <a:ext cx="3549445" cy="646331"/>
          </a:xfrm>
          <a:prstGeom prst="rect">
            <a:avLst/>
          </a:prstGeom>
          <a:noFill/>
        </p:spPr>
        <p:txBody>
          <a:bodyPr wrap="square" rtlCol="0">
            <a:spAutoFit/>
          </a:bodyPr>
          <a:lstStyle/>
          <a:p>
            <a:r>
              <a:rPr lang="en-US" sz="3600" dirty="0" smtClean="0">
                <a:latin typeface="Arial Black" panose="020B0A04020102020204" pitchFamily="34" charset="0"/>
              </a:rPr>
              <a:t>The task</a:t>
            </a:r>
            <a:endParaRPr lang="en-GB" sz="3600" dirty="0">
              <a:latin typeface="Arial Black" panose="020B0A04020102020204" pitchFamily="34" charset="0"/>
            </a:endParaRPr>
          </a:p>
        </p:txBody>
      </p:sp>
      <p:sp>
        <p:nvSpPr>
          <p:cNvPr id="3" name="TextBox 2"/>
          <p:cNvSpPr txBox="1"/>
          <p:nvPr/>
        </p:nvSpPr>
        <p:spPr>
          <a:xfrm>
            <a:off x="1012723" y="3344968"/>
            <a:ext cx="10766322" cy="3323987"/>
          </a:xfrm>
          <a:prstGeom prst="rect">
            <a:avLst/>
          </a:prstGeom>
          <a:noFill/>
        </p:spPr>
        <p:txBody>
          <a:bodyPr wrap="square" rtlCol="0">
            <a:spAutoFit/>
          </a:bodyPr>
          <a:lstStyle/>
          <a:p>
            <a:r>
              <a:rPr lang="en-US" sz="2400" dirty="0" smtClean="0">
                <a:latin typeface="Bahnschrift Condensed" panose="020B0502040204020203" pitchFamily="34" charset="0"/>
              </a:rPr>
              <a:t>What you need to do: Produce a PowerPoint  presentation which contains the following information:</a:t>
            </a:r>
          </a:p>
          <a:p>
            <a:pPr marL="342900" indent="-342900">
              <a:buFont typeface="Wingdings" panose="05000000000000000000" pitchFamily="2" charset="2"/>
              <a:buChar char="v"/>
            </a:pPr>
            <a:r>
              <a:rPr lang="en-US" sz="2400" dirty="0" smtClean="0">
                <a:latin typeface="Bahnschrift Condensed" panose="020B0502040204020203" pitchFamily="34" charset="0"/>
              </a:rPr>
              <a:t>A fact file of the foods that were popular in that decade</a:t>
            </a:r>
          </a:p>
          <a:p>
            <a:pPr marL="342900" indent="-342900">
              <a:buFont typeface="Wingdings" panose="05000000000000000000" pitchFamily="2" charset="2"/>
              <a:buChar char="v"/>
            </a:pPr>
            <a:r>
              <a:rPr lang="en-US" sz="2400" dirty="0" smtClean="0">
                <a:latin typeface="Bahnschrift Condensed" panose="020B0502040204020203" pitchFamily="34" charset="0"/>
              </a:rPr>
              <a:t>Brand names and their logos that were around then</a:t>
            </a:r>
          </a:p>
          <a:p>
            <a:pPr marL="342900" indent="-342900">
              <a:buFont typeface="Wingdings" panose="05000000000000000000" pitchFamily="2" charset="2"/>
              <a:buChar char="v"/>
            </a:pPr>
            <a:r>
              <a:rPr lang="en-US" sz="2400" dirty="0" smtClean="0">
                <a:latin typeface="Bahnschrift Condensed" panose="020B0502040204020203" pitchFamily="34" charset="0"/>
              </a:rPr>
              <a:t>Fashions of the time</a:t>
            </a:r>
          </a:p>
          <a:p>
            <a:pPr marL="342900" indent="-342900">
              <a:buFont typeface="Wingdings" panose="05000000000000000000" pitchFamily="2" charset="2"/>
              <a:buChar char="v"/>
            </a:pPr>
            <a:r>
              <a:rPr lang="en-US" sz="2400" dirty="0" smtClean="0">
                <a:latin typeface="Bahnschrift Condensed" panose="020B0502040204020203" pitchFamily="34" charset="0"/>
              </a:rPr>
              <a:t>Famous people of the time</a:t>
            </a:r>
          </a:p>
          <a:p>
            <a:pPr marL="342900" indent="-342900">
              <a:buFont typeface="Wingdings" panose="05000000000000000000" pitchFamily="2" charset="2"/>
              <a:buChar char="v"/>
            </a:pPr>
            <a:r>
              <a:rPr lang="en-US" sz="2400" dirty="0" smtClean="0">
                <a:latin typeface="Bahnschrift Condensed" panose="020B0502040204020203" pitchFamily="34" charset="0"/>
              </a:rPr>
              <a:t>Popular music</a:t>
            </a:r>
          </a:p>
          <a:p>
            <a:pPr marL="342900" indent="-342900">
              <a:buFont typeface="Wingdings" panose="05000000000000000000" pitchFamily="2" charset="2"/>
              <a:buChar char="v"/>
            </a:pPr>
            <a:r>
              <a:rPr lang="en-US" sz="2400" dirty="0" smtClean="0">
                <a:latin typeface="Bahnschrift Condensed" panose="020B0502040204020203" pitchFamily="34" charset="0"/>
              </a:rPr>
              <a:t>News worthy items</a:t>
            </a:r>
          </a:p>
          <a:p>
            <a:pPr marL="342900" indent="-342900">
              <a:buFont typeface="Wingdings" panose="05000000000000000000" pitchFamily="2" charset="2"/>
              <a:buChar char="v"/>
            </a:pPr>
            <a:r>
              <a:rPr lang="en-US" sz="2400" dirty="0" smtClean="0">
                <a:latin typeface="Bahnschrift Condensed" panose="020B0502040204020203" pitchFamily="34" charset="0"/>
              </a:rPr>
              <a:t>And finally a menu showing the meals that you would produce</a:t>
            </a:r>
          </a:p>
          <a:p>
            <a:endParaRPr lang="en-GB" dirty="0"/>
          </a:p>
        </p:txBody>
      </p:sp>
      <p:pic>
        <p:nvPicPr>
          <p:cNvPr id="4" name="Picture 3"/>
          <p:cNvPicPr>
            <a:picLocks noChangeAspect="1"/>
          </p:cNvPicPr>
          <p:nvPr/>
        </p:nvPicPr>
        <p:blipFill>
          <a:blip r:embed="rId2"/>
          <a:stretch>
            <a:fillRect/>
          </a:stretch>
        </p:blipFill>
        <p:spPr>
          <a:xfrm>
            <a:off x="565662" y="338906"/>
            <a:ext cx="1762125" cy="1057275"/>
          </a:xfrm>
          <a:prstGeom prst="rect">
            <a:avLst/>
          </a:prstGeom>
        </p:spPr>
      </p:pic>
      <p:pic>
        <p:nvPicPr>
          <p:cNvPr id="5" name="Picture 4"/>
          <p:cNvPicPr>
            <a:picLocks noChangeAspect="1"/>
          </p:cNvPicPr>
          <p:nvPr/>
        </p:nvPicPr>
        <p:blipFill>
          <a:blip r:embed="rId3"/>
          <a:stretch>
            <a:fillRect/>
          </a:stretch>
        </p:blipFill>
        <p:spPr>
          <a:xfrm>
            <a:off x="8925273" y="9701"/>
            <a:ext cx="2495550" cy="1828800"/>
          </a:xfrm>
          <a:prstGeom prst="rect">
            <a:avLst/>
          </a:prstGeom>
        </p:spPr>
      </p:pic>
      <p:pic>
        <p:nvPicPr>
          <p:cNvPr id="6" name="Picture 5"/>
          <p:cNvPicPr>
            <a:picLocks noChangeAspect="1"/>
          </p:cNvPicPr>
          <p:nvPr/>
        </p:nvPicPr>
        <p:blipFill>
          <a:blip r:embed="rId4"/>
          <a:stretch>
            <a:fillRect/>
          </a:stretch>
        </p:blipFill>
        <p:spPr>
          <a:xfrm>
            <a:off x="2878352" y="80136"/>
            <a:ext cx="1269591" cy="1269591"/>
          </a:xfrm>
          <a:prstGeom prst="rect">
            <a:avLst/>
          </a:prstGeom>
        </p:spPr>
      </p:pic>
      <p:pic>
        <p:nvPicPr>
          <p:cNvPr id="7" name="Picture 6"/>
          <p:cNvPicPr>
            <a:picLocks noChangeAspect="1"/>
          </p:cNvPicPr>
          <p:nvPr/>
        </p:nvPicPr>
        <p:blipFill>
          <a:blip r:embed="rId5"/>
          <a:stretch>
            <a:fillRect/>
          </a:stretch>
        </p:blipFill>
        <p:spPr>
          <a:xfrm>
            <a:off x="10409289" y="4201981"/>
            <a:ext cx="1477604" cy="1972678"/>
          </a:xfrm>
          <a:prstGeom prst="rect">
            <a:avLst/>
          </a:prstGeom>
        </p:spPr>
      </p:pic>
      <p:pic>
        <p:nvPicPr>
          <p:cNvPr id="8" name="Picture 7"/>
          <p:cNvPicPr>
            <a:picLocks noChangeAspect="1"/>
          </p:cNvPicPr>
          <p:nvPr/>
        </p:nvPicPr>
        <p:blipFill>
          <a:blip r:embed="rId6"/>
          <a:stretch>
            <a:fillRect/>
          </a:stretch>
        </p:blipFill>
        <p:spPr>
          <a:xfrm>
            <a:off x="7093093" y="110306"/>
            <a:ext cx="1705549" cy="2462558"/>
          </a:xfrm>
          <a:prstGeom prst="rect">
            <a:avLst/>
          </a:prstGeom>
        </p:spPr>
      </p:pic>
      <p:pic>
        <p:nvPicPr>
          <p:cNvPr id="9" name="Picture 8"/>
          <p:cNvPicPr>
            <a:picLocks noChangeAspect="1"/>
          </p:cNvPicPr>
          <p:nvPr/>
        </p:nvPicPr>
        <p:blipFill>
          <a:blip r:embed="rId7"/>
          <a:stretch>
            <a:fillRect/>
          </a:stretch>
        </p:blipFill>
        <p:spPr>
          <a:xfrm>
            <a:off x="4470912" y="305501"/>
            <a:ext cx="1664417" cy="1482590"/>
          </a:xfrm>
          <a:prstGeom prst="rect">
            <a:avLst/>
          </a:prstGeom>
        </p:spPr>
      </p:pic>
      <p:pic>
        <p:nvPicPr>
          <p:cNvPr id="10" name="Picture 9"/>
          <p:cNvPicPr>
            <a:picLocks noChangeAspect="1"/>
          </p:cNvPicPr>
          <p:nvPr/>
        </p:nvPicPr>
        <p:blipFill>
          <a:blip r:embed="rId8"/>
          <a:stretch>
            <a:fillRect/>
          </a:stretch>
        </p:blipFill>
        <p:spPr>
          <a:xfrm>
            <a:off x="10592878" y="1874518"/>
            <a:ext cx="1434432" cy="1434432"/>
          </a:xfrm>
          <a:prstGeom prst="rect">
            <a:avLst/>
          </a:prstGeom>
        </p:spPr>
      </p:pic>
      <p:pic>
        <p:nvPicPr>
          <p:cNvPr id="11" name="Picture 10"/>
          <p:cNvPicPr>
            <a:picLocks noChangeAspect="1"/>
          </p:cNvPicPr>
          <p:nvPr/>
        </p:nvPicPr>
        <p:blipFill>
          <a:blip r:embed="rId9"/>
          <a:stretch>
            <a:fillRect/>
          </a:stretch>
        </p:blipFill>
        <p:spPr>
          <a:xfrm>
            <a:off x="125577" y="5779348"/>
            <a:ext cx="839582" cy="1067408"/>
          </a:xfrm>
          <a:prstGeom prst="rect">
            <a:avLst/>
          </a:prstGeom>
        </p:spPr>
      </p:pic>
      <p:pic>
        <p:nvPicPr>
          <p:cNvPr id="12" name="Picture 11"/>
          <p:cNvPicPr>
            <a:picLocks noChangeAspect="1"/>
          </p:cNvPicPr>
          <p:nvPr/>
        </p:nvPicPr>
        <p:blipFill>
          <a:blip r:embed="rId10"/>
          <a:stretch>
            <a:fillRect/>
          </a:stretch>
        </p:blipFill>
        <p:spPr>
          <a:xfrm>
            <a:off x="4621007" y="1874518"/>
            <a:ext cx="2176306" cy="1222807"/>
          </a:xfrm>
          <a:prstGeom prst="rect">
            <a:avLst/>
          </a:prstGeom>
        </p:spPr>
      </p:pic>
      <p:pic>
        <p:nvPicPr>
          <p:cNvPr id="13" name="Picture 12"/>
          <p:cNvPicPr>
            <a:picLocks noChangeAspect="1"/>
          </p:cNvPicPr>
          <p:nvPr/>
        </p:nvPicPr>
        <p:blipFill>
          <a:blip r:embed="rId11"/>
          <a:stretch>
            <a:fillRect/>
          </a:stretch>
        </p:blipFill>
        <p:spPr>
          <a:xfrm>
            <a:off x="8554528" y="4808834"/>
            <a:ext cx="2038350" cy="1141476"/>
          </a:xfrm>
          <a:prstGeom prst="rect">
            <a:avLst/>
          </a:prstGeom>
        </p:spPr>
      </p:pic>
      <p:pic>
        <p:nvPicPr>
          <p:cNvPr id="14" name="Picture 13"/>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8076469" y="1770101"/>
            <a:ext cx="2686050" cy="1704975"/>
          </a:xfrm>
          <a:prstGeom prst="rect">
            <a:avLst/>
          </a:prstGeom>
        </p:spPr>
      </p:pic>
      <p:pic>
        <p:nvPicPr>
          <p:cNvPr id="15" name="Picture 14"/>
          <p:cNvPicPr>
            <a:picLocks noChangeAspect="1"/>
          </p:cNvPicPr>
          <p:nvPr/>
        </p:nvPicPr>
        <p:blipFill>
          <a:blip r:embed="rId14"/>
          <a:stretch>
            <a:fillRect/>
          </a:stretch>
        </p:blipFill>
        <p:spPr>
          <a:xfrm>
            <a:off x="2554107" y="1450818"/>
            <a:ext cx="1634916" cy="1285962"/>
          </a:xfrm>
          <a:prstGeom prst="rect">
            <a:avLst/>
          </a:prstGeom>
        </p:spPr>
      </p:pic>
      <p:pic>
        <p:nvPicPr>
          <p:cNvPr id="16" name="Picture 15"/>
          <p:cNvPicPr>
            <a:picLocks noChangeAspect="1"/>
          </p:cNvPicPr>
          <p:nvPr/>
        </p:nvPicPr>
        <p:blipFill>
          <a:blip r:embed="rId15"/>
          <a:stretch>
            <a:fillRect/>
          </a:stretch>
        </p:blipFill>
        <p:spPr>
          <a:xfrm>
            <a:off x="1012723" y="1631749"/>
            <a:ext cx="1554360" cy="817293"/>
          </a:xfrm>
          <a:prstGeom prst="rect">
            <a:avLst/>
          </a:prstGeom>
        </p:spPr>
      </p:pic>
    </p:spTree>
    <p:extLst>
      <p:ext uri="{BB962C8B-B14F-4D97-AF65-F5344CB8AC3E}">
        <p14:creationId xmlns:p14="http://schemas.microsoft.com/office/powerpoint/2010/main" val="118240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84</Words>
  <Application>Microsoft Office PowerPoint</Application>
  <PresentationFormat>Widescreen</PresentationFormat>
  <Paragraphs>18</Paragraphs>
  <Slides>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Algerian</vt:lpstr>
      <vt:lpstr>Arial</vt:lpstr>
      <vt:lpstr>Arial Black</vt:lpstr>
      <vt:lpstr>Bahnschrift Condensed</vt:lpstr>
      <vt:lpstr>Bahnschrift SemiBold</vt:lpstr>
      <vt:lpstr>Bahnschrift SemiLight</vt:lpstr>
      <vt:lpstr>Bauhaus 93</vt:lpstr>
      <vt:lpstr>Calibri</vt:lpstr>
      <vt:lpstr>Calibri Light</vt:lpstr>
      <vt:lpstr>Wingdings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 de-Gay</dc:creator>
  <cp:lastModifiedBy>Lyn de-Gay</cp:lastModifiedBy>
  <cp:revision>28</cp:revision>
  <dcterms:created xsi:type="dcterms:W3CDTF">2020-11-03T18:56:57Z</dcterms:created>
  <dcterms:modified xsi:type="dcterms:W3CDTF">2021-03-01T16:23:48Z</dcterms:modified>
</cp:coreProperties>
</file>