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E4A"/>
    <a:srgbClr val="13A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6512"/>
  </p:normalViewPr>
  <p:slideViewPr>
    <p:cSldViewPr snapToGrid="0">
      <p:cViewPr varScale="1">
        <p:scale>
          <a:sx n="111" d="100"/>
          <a:sy n="111" d="100"/>
        </p:scale>
        <p:origin x="12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9D58B0E-7B3C-CD47-ADEF-81F0E1047C36}"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05338-7E89-D74B-AA54-995F0217B45F}" type="slidenum">
              <a:rPr lang="en-US" smtClean="0"/>
              <a:t>‹#›</a:t>
            </a:fld>
            <a:endParaRPr lang="en-US"/>
          </a:p>
        </p:txBody>
      </p:sp>
    </p:spTree>
    <p:extLst>
      <p:ext uri="{BB962C8B-B14F-4D97-AF65-F5344CB8AC3E}">
        <p14:creationId xmlns:p14="http://schemas.microsoft.com/office/powerpoint/2010/main" val="210478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9D58B0E-7B3C-CD47-ADEF-81F0E1047C36}"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05338-7E89-D74B-AA54-995F0217B45F}" type="slidenum">
              <a:rPr lang="en-US" smtClean="0"/>
              <a:t>‹#›</a:t>
            </a:fld>
            <a:endParaRPr lang="en-US"/>
          </a:p>
        </p:txBody>
      </p:sp>
    </p:spTree>
    <p:extLst>
      <p:ext uri="{BB962C8B-B14F-4D97-AF65-F5344CB8AC3E}">
        <p14:creationId xmlns:p14="http://schemas.microsoft.com/office/powerpoint/2010/main" val="221185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9D58B0E-7B3C-CD47-ADEF-81F0E1047C36}"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05338-7E89-D74B-AA54-995F0217B45F}" type="slidenum">
              <a:rPr lang="en-US" smtClean="0"/>
              <a:t>‹#›</a:t>
            </a:fld>
            <a:endParaRPr lang="en-US"/>
          </a:p>
        </p:txBody>
      </p:sp>
    </p:spTree>
    <p:extLst>
      <p:ext uri="{BB962C8B-B14F-4D97-AF65-F5344CB8AC3E}">
        <p14:creationId xmlns:p14="http://schemas.microsoft.com/office/powerpoint/2010/main" val="332220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9D58B0E-7B3C-CD47-ADEF-81F0E1047C36}"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05338-7E89-D74B-AA54-995F0217B45F}" type="slidenum">
              <a:rPr lang="en-US" smtClean="0"/>
              <a:t>‹#›</a:t>
            </a:fld>
            <a:endParaRPr lang="en-US"/>
          </a:p>
        </p:txBody>
      </p:sp>
    </p:spTree>
    <p:extLst>
      <p:ext uri="{BB962C8B-B14F-4D97-AF65-F5344CB8AC3E}">
        <p14:creationId xmlns:p14="http://schemas.microsoft.com/office/powerpoint/2010/main" val="190672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9D58B0E-7B3C-CD47-ADEF-81F0E1047C36}"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05338-7E89-D74B-AA54-995F0217B45F}" type="slidenum">
              <a:rPr lang="en-US" smtClean="0"/>
              <a:t>‹#›</a:t>
            </a:fld>
            <a:endParaRPr lang="en-US"/>
          </a:p>
        </p:txBody>
      </p:sp>
    </p:spTree>
    <p:extLst>
      <p:ext uri="{BB962C8B-B14F-4D97-AF65-F5344CB8AC3E}">
        <p14:creationId xmlns:p14="http://schemas.microsoft.com/office/powerpoint/2010/main" val="233587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9D58B0E-7B3C-CD47-ADEF-81F0E1047C36}"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05338-7E89-D74B-AA54-995F0217B45F}" type="slidenum">
              <a:rPr lang="en-US" smtClean="0"/>
              <a:t>‹#›</a:t>
            </a:fld>
            <a:endParaRPr lang="en-US"/>
          </a:p>
        </p:txBody>
      </p:sp>
    </p:spTree>
    <p:extLst>
      <p:ext uri="{BB962C8B-B14F-4D97-AF65-F5344CB8AC3E}">
        <p14:creationId xmlns:p14="http://schemas.microsoft.com/office/powerpoint/2010/main" val="20219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9D58B0E-7B3C-CD47-ADEF-81F0E1047C36}"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805338-7E89-D74B-AA54-995F0217B45F}" type="slidenum">
              <a:rPr lang="en-US" smtClean="0"/>
              <a:t>‹#›</a:t>
            </a:fld>
            <a:endParaRPr lang="en-US"/>
          </a:p>
        </p:txBody>
      </p:sp>
    </p:spTree>
    <p:extLst>
      <p:ext uri="{BB962C8B-B14F-4D97-AF65-F5344CB8AC3E}">
        <p14:creationId xmlns:p14="http://schemas.microsoft.com/office/powerpoint/2010/main" val="14011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9D58B0E-7B3C-CD47-ADEF-81F0E1047C36}"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805338-7E89-D74B-AA54-995F0217B45F}" type="slidenum">
              <a:rPr lang="en-US" smtClean="0"/>
              <a:t>‹#›</a:t>
            </a:fld>
            <a:endParaRPr lang="en-US"/>
          </a:p>
        </p:txBody>
      </p:sp>
    </p:spTree>
    <p:extLst>
      <p:ext uri="{BB962C8B-B14F-4D97-AF65-F5344CB8AC3E}">
        <p14:creationId xmlns:p14="http://schemas.microsoft.com/office/powerpoint/2010/main" val="84161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58B0E-7B3C-CD47-ADEF-81F0E1047C36}"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805338-7E89-D74B-AA54-995F0217B45F}" type="slidenum">
              <a:rPr lang="en-US" smtClean="0"/>
              <a:t>‹#›</a:t>
            </a:fld>
            <a:endParaRPr lang="en-US"/>
          </a:p>
        </p:txBody>
      </p:sp>
    </p:spTree>
    <p:extLst>
      <p:ext uri="{BB962C8B-B14F-4D97-AF65-F5344CB8AC3E}">
        <p14:creationId xmlns:p14="http://schemas.microsoft.com/office/powerpoint/2010/main" val="91914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9D58B0E-7B3C-CD47-ADEF-81F0E1047C36}"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05338-7E89-D74B-AA54-995F0217B45F}" type="slidenum">
              <a:rPr lang="en-US" smtClean="0"/>
              <a:t>‹#›</a:t>
            </a:fld>
            <a:endParaRPr lang="en-US"/>
          </a:p>
        </p:txBody>
      </p:sp>
    </p:spTree>
    <p:extLst>
      <p:ext uri="{BB962C8B-B14F-4D97-AF65-F5344CB8AC3E}">
        <p14:creationId xmlns:p14="http://schemas.microsoft.com/office/powerpoint/2010/main" val="272717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9D58B0E-7B3C-CD47-ADEF-81F0E1047C36}"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05338-7E89-D74B-AA54-995F0217B45F}" type="slidenum">
              <a:rPr lang="en-US" smtClean="0"/>
              <a:t>‹#›</a:t>
            </a:fld>
            <a:endParaRPr lang="en-US"/>
          </a:p>
        </p:txBody>
      </p:sp>
    </p:spTree>
    <p:extLst>
      <p:ext uri="{BB962C8B-B14F-4D97-AF65-F5344CB8AC3E}">
        <p14:creationId xmlns:p14="http://schemas.microsoft.com/office/powerpoint/2010/main" val="354177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58B0E-7B3C-CD47-ADEF-81F0E1047C36}" type="datetimeFigureOut">
              <a:rPr lang="en-US" smtClean="0"/>
              <a:t>9/11/2024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05338-7E89-D74B-AA54-995F0217B45F}" type="slidenum">
              <a:rPr lang="en-US" smtClean="0"/>
              <a:t>‹#›</a:t>
            </a:fld>
            <a:endParaRPr lang="en-US"/>
          </a:p>
        </p:txBody>
      </p:sp>
    </p:spTree>
    <p:extLst>
      <p:ext uri="{BB962C8B-B14F-4D97-AF65-F5344CB8AC3E}">
        <p14:creationId xmlns:p14="http://schemas.microsoft.com/office/powerpoint/2010/main" val="3355069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ello@impactfood.co.uk"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45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2A629D00-B1F8-9195-6027-9377A10DF4E8}"/>
              </a:ext>
            </a:extLst>
          </p:cNvPr>
          <p:cNvSpPr txBox="1"/>
          <p:nvPr/>
        </p:nvSpPr>
        <p:spPr>
          <a:xfrm>
            <a:off x="240021" y="744618"/>
            <a:ext cx="5008103" cy="5394958"/>
          </a:xfrm>
          <a:prstGeom prst="rect">
            <a:avLst/>
          </a:prstGeom>
        </p:spPr>
        <p:txBody>
          <a:bodyPr vert="horz" wrap="square" lIns="0" tIns="11766" rIns="0" bIns="0" rtlCol="0" anchor="t">
            <a:spAutoFit/>
          </a:bodyPr>
          <a:lstStyle/>
          <a:p>
            <a:pPr marL="37465" marR="81280">
              <a:lnSpc>
                <a:spcPct val="123900"/>
              </a:lnSpc>
              <a:spcBef>
                <a:spcPts val="92"/>
              </a:spcBef>
            </a:pPr>
            <a:r>
              <a:rPr sz="900" spc="-9" dirty="0">
                <a:solidFill>
                  <a:srgbClr val="F25E4A"/>
                </a:solidFill>
                <a:latin typeface="Big John"/>
                <a:cs typeface="Heebo Black"/>
              </a:rPr>
              <a:t>We </a:t>
            </a:r>
            <a:r>
              <a:rPr sz="900" spc="19" dirty="0">
                <a:solidFill>
                  <a:srgbClr val="F25E4A"/>
                </a:solidFill>
                <a:latin typeface="Big John"/>
                <a:cs typeface="Heebo Black"/>
              </a:rPr>
              <a:t>are delighted </a:t>
            </a:r>
            <a:r>
              <a:rPr sz="900" spc="9" dirty="0">
                <a:solidFill>
                  <a:srgbClr val="F25E4A"/>
                </a:solidFill>
                <a:latin typeface="Big John"/>
                <a:cs typeface="Heebo Black"/>
              </a:rPr>
              <a:t>to </a:t>
            </a:r>
            <a:r>
              <a:rPr sz="900" spc="27" dirty="0">
                <a:solidFill>
                  <a:srgbClr val="F25E4A"/>
                </a:solidFill>
                <a:latin typeface="Big John"/>
                <a:cs typeface="Heebo Black"/>
              </a:rPr>
              <a:t>partner </a:t>
            </a:r>
            <a:r>
              <a:rPr sz="900" spc="19" dirty="0">
                <a:solidFill>
                  <a:srgbClr val="F25E4A"/>
                </a:solidFill>
                <a:latin typeface="Big John"/>
                <a:cs typeface="Heebo Black"/>
              </a:rPr>
              <a:t>with </a:t>
            </a:r>
            <a:r>
              <a:rPr sz="900" spc="23" dirty="0">
                <a:solidFill>
                  <a:srgbClr val="F25E4A"/>
                </a:solidFill>
                <a:latin typeface="Big John"/>
                <a:cs typeface="Heebo Black"/>
              </a:rPr>
              <a:t>the </a:t>
            </a:r>
            <a:r>
              <a:rPr sz="900" spc="27" dirty="0">
                <a:solidFill>
                  <a:srgbClr val="F25E4A"/>
                </a:solidFill>
                <a:latin typeface="Big John"/>
                <a:cs typeface="Heebo Black"/>
              </a:rPr>
              <a:t>students</a:t>
            </a:r>
            <a:r>
              <a:rPr lang="en-GB" sz="900" spc="27" dirty="0">
                <a:solidFill>
                  <a:srgbClr val="F25E4A"/>
                </a:solidFill>
                <a:latin typeface="Big John"/>
                <a:cs typeface="Heebo Black"/>
              </a:rPr>
              <a:t>,</a:t>
            </a:r>
            <a:r>
              <a:rPr sz="900" spc="27" dirty="0">
                <a:solidFill>
                  <a:srgbClr val="F25E4A"/>
                </a:solidFill>
                <a:latin typeface="Big John"/>
                <a:cs typeface="Heebo Black"/>
              </a:rPr>
              <a:t> </a:t>
            </a:r>
            <a:r>
              <a:rPr lang="en-GB" sz="900" spc="19" dirty="0">
                <a:solidFill>
                  <a:srgbClr val="F25E4A"/>
                </a:solidFill>
                <a:latin typeface="Big John"/>
                <a:cs typeface="Heebo Black"/>
              </a:rPr>
              <a:t>teachers, and </a:t>
            </a:r>
            <a:r>
              <a:rPr sz="900" spc="27" dirty="0">
                <a:solidFill>
                  <a:srgbClr val="F25E4A"/>
                </a:solidFill>
                <a:latin typeface="Big John"/>
                <a:cs typeface="Heebo Black"/>
              </a:rPr>
              <a:t>staff </a:t>
            </a:r>
            <a:r>
              <a:rPr lang="en-US" sz="900" spc="27" dirty="0">
                <a:solidFill>
                  <a:srgbClr val="F25E4A"/>
                </a:solidFill>
                <a:latin typeface="Big John"/>
                <a:cs typeface="Heebo Black"/>
              </a:rPr>
              <a:t>within the School.</a:t>
            </a:r>
            <a:endParaRPr lang="en-US" sz="900" spc="27" dirty="0">
              <a:solidFill>
                <a:srgbClr val="F25E4A"/>
              </a:solidFill>
              <a:highlight>
                <a:srgbClr val="FFFF00"/>
              </a:highlight>
              <a:latin typeface="Big John"/>
              <a:cs typeface="Heebo Black"/>
            </a:endParaRPr>
          </a:p>
          <a:p>
            <a:pPr marL="37465" marR="81280">
              <a:lnSpc>
                <a:spcPct val="123900"/>
              </a:lnSpc>
              <a:spcBef>
                <a:spcPts val="92"/>
              </a:spcBef>
            </a:pPr>
            <a:endParaRPr sz="900" dirty="0">
              <a:latin typeface="Times New Roman"/>
              <a:cs typeface="Times New Roman"/>
            </a:endParaRPr>
          </a:p>
          <a:p>
            <a:pPr marL="37465" marR="229870">
              <a:lnSpc>
                <a:spcPct val="116700"/>
              </a:lnSpc>
            </a:pPr>
            <a:r>
              <a:rPr lang="en-GB" sz="900" spc="9" dirty="0">
                <a:solidFill>
                  <a:srgbClr val="172A52"/>
                </a:solidFill>
                <a:latin typeface="Heebo Light"/>
                <a:cs typeface="Heebo Light"/>
              </a:rPr>
              <a:t>Our aim, along </a:t>
            </a:r>
            <a:r>
              <a:rPr lang="en-GB" sz="900" spc="6" dirty="0">
                <a:solidFill>
                  <a:srgbClr val="172A52"/>
                </a:solidFill>
                <a:latin typeface="Heebo Light"/>
                <a:cs typeface="Heebo Light"/>
              </a:rPr>
              <a:t>with </a:t>
            </a:r>
            <a:r>
              <a:rPr lang="en-GB" sz="900" spc="9" dirty="0">
                <a:solidFill>
                  <a:srgbClr val="172A52"/>
                </a:solidFill>
                <a:latin typeface="Heebo Light"/>
                <a:cs typeface="Heebo Light"/>
              </a:rPr>
              <a:t>the </a:t>
            </a:r>
            <a:r>
              <a:rPr lang="en-GB" sz="900" spc="14" dirty="0">
                <a:solidFill>
                  <a:srgbClr val="172A52"/>
                </a:solidFill>
                <a:latin typeface="Heebo Light"/>
                <a:cs typeface="Heebo Light"/>
              </a:rPr>
              <a:t>schools’ </a:t>
            </a:r>
            <a:r>
              <a:rPr lang="en-GB" sz="900" dirty="0">
                <a:solidFill>
                  <a:srgbClr val="172A52"/>
                </a:solidFill>
                <a:latin typeface="Heebo Light"/>
                <a:cs typeface="Heebo Light"/>
              </a:rPr>
              <a:t>is </a:t>
            </a:r>
            <a:r>
              <a:rPr lang="en-GB" sz="900" spc="-9" dirty="0">
                <a:solidFill>
                  <a:srgbClr val="172A52"/>
                </a:solidFill>
                <a:latin typeface="Heebo Light"/>
                <a:cs typeface="Heebo Light"/>
              </a:rPr>
              <a:t>to </a:t>
            </a:r>
            <a:r>
              <a:rPr lang="en-GB" sz="900" spc="6" dirty="0">
                <a:solidFill>
                  <a:srgbClr val="172A52"/>
                </a:solidFill>
                <a:latin typeface="Heebo Light"/>
                <a:cs typeface="Heebo Light"/>
              </a:rPr>
              <a:t>provide </a:t>
            </a:r>
            <a:r>
              <a:rPr lang="en-GB" sz="900" spc="9" dirty="0">
                <a:solidFill>
                  <a:srgbClr val="172A52"/>
                </a:solidFill>
                <a:latin typeface="Heebo Light"/>
                <a:cs typeface="Heebo Light"/>
              </a:rPr>
              <a:t>all students </a:t>
            </a:r>
            <a:r>
              <a:rPr lang="en-GB" sz="900" spc="6" dirty="0">
                <a:solidFill>
                  <a:srgbClr val="172A52"/>
                </a:solidFill>
                <a:latin typeface="Heebo Light"/>
                <a:cs typeface="Heebo Light"/>
              </a:rPr>
              <a:t>with an </a:t>
            </a:r>
            <a:r>
              <a:rPr lang="en-GB" sz="900" spc="6" dirty="0">
                <a:solidFill>
                  <a:srgbClr val="172A52"/>
                </a:solidFill>
                <a:latin typeface="Heebo Black"/>
                <a:cs typeface="Heebo Black"/>
              </a:rPr>
              <a:t>exceptional</a:t>
            </a:r>
            <a:r>
              <a:rPr lang="en-GB" sz="900" spc="61" dirty="0">
                <a:solidFill>
                  <a:srgbClr val="172A52"/>
                </a:solidFill>
                <a:latin typeface="Heebo Black"/>
                <a:cs typeface="Heebo Black"/>
              </a:rPr>
              <a:t> </a:t>
            </a:r>
            <a:r>
              <a:rPr lang="en-GB" sz="900" spc="6" dirty="0">
                <a:solidFill>
                  <a:srgbClr val="172A52"/>
                </a:solidFill>
                <a:latin typeface="Heebo Black"/>
                <a:cs typeface="Heebo Black"/>
              </a:rPr>
              <a:t>catering</a:t>
            </a:r>
            <a:r>
              <a:rPr lang="en-GB" sz="900" spc="64" dirty="0">
                <a:solidFill>
                  <a:srgbClr val="172A52"/>
                </a:solidFill>
                <a:latin typeface="Heebo Black"/>
                <a:cs typeface="Heebo Black"/>
              </a:rPr>
              <a:t> </a:t>
            </a:r>
            <a:r>
              <a:rPr lang="en-GB" sz="900" spc="9" dirty="0">
                <a:solidFill>
                  <a:srgbClr val="172A52"/>
                </a:solidFill>
                <a:latin typeface="Heebo Black"/>
                <a:cs typeface="Heebo Black"/>
              </a:rPr>
              <a:t>experience</a:t>
            </a:r>
            <a:r>
              <a:rPr lang="en-GB" sz="900" spc="9" dirty="0">
                <a:solidFill>
                  <a:srgbClr val="172A52"/>
                </a:solidFill>
                <a:latin typeface="Heebo Light"/>
                <a:cs typeface="Heebo Light"/>
              </a:rPr>
              <a:t>.</a:t>
            </a:r>
            <a:r>
              <a:rPr lang="en-GB" sz="900" spc="61" dirty="0">
                <a:solidFill>
                  <a:srgbClr val="172A52"/>
                </a:solidFill>
                <a:latin typeface="Heebo Light"/>
                <a:cs typeface="Heebo Light"/>
              </a:rPr>
              <a:t> O</a:t>
            </a:r>
            <a:r>
              <a:rPr lang="en-GB" sz="900" spc="-9" dirty="0">
                <a:solidFill>
                  <a:srgbClr val="172A52"/>
                </a:solidFill>
                <a:latin typeface="Heebo Light"/>
                <a:cs typeface="Heebo Light"/>
              </a:rPr>
              <a:t>ur very talented Executive Chefs and our fantastic catering teams will be serving </a:t>
            </a:r>
            <a:r>
              <a:rPr lang="en-GB" sz="900" spc="6" dirty="0">
                <a:solidFill>
                  <a:srgbClr val="172A52"/>
                </a:solidFill>
                <a:latin typeface="Heebo Light"/>
                <a:cs typeface="Heebo Light"/>
              </a:rPr>
              <a:t>exciting</a:t>
            </a:r>
            <a:r>
              <a:rPr lang="en-GB" sz="900" spc="64" dirty="0">
                <a:solidFill>
                  <a:srgbClr val="172A52"/>
                </a:solidFill>
                <a:latin typeface="Heebo Light"/>
                <a:cs typeface="Heebo Light"/>
              </a:rPr>
              <a:t> </a:t>
            </a:r>
            <a:r>
              <a:rPr lang="en-GB" sz="900" spc="9" dirty="0">
                <a:solidFill>
                  <a:srgbClr val="172A52"/>
                </a:solidFill>
                <a:latin typeface="Heebo Light"/>
                <a:cs typeface="Heebo Light"/>
              </a:rPr>
              <a:t>menus</a:t>
            </a:r>
            <a:r>
              <a:rPr lang="en-GB" sz="900" spc="61" dirty="0">
                <a:solidFill>
                  <a:srgbClr val="172A52"/>
                </a:solidFill>
                <a:latin typeface="Heebo Light"/>
                <a:cs typeface="Heebo Light"/>
              </a:rPr>
              <a:t> </a:t>
            </a:r>
            <a:r>
              <a:rPr lang="en-GB" sz="900" spc="6" dirty="0">
                <a:solidFill>
                  <a:srgbClr val="172A52"/>
                </a:solidFill>
                <a:latin typeface="Heebo Light"/>
                <a:cs typeface="Heebo Light"/>
              </a:rPr>
              <a:t>packed</a:t>
            </a:r>
            <a:r>
              <a:rPr lang="en-GB" sz="900" spc="64" dirty="0">
                <a:solidFill>
                  <a:srgbClr val="172A52"/>
                </a:solidFill>
                <a:latin typeface="Heebo Light"/>
                <a:cs typeface="Heebo Light"/>
              </a:rPr>
              <a:t> </a:t>
            </a:r>
            <a:r>
              <a:rPr lang="en-GB" sz="900" spc="6" dirty="0">
                <a:solidFill>
                  <a:srgbClr val="172A52"/>
                </a:solidFill>
                <a:latin typeface="Heebo Light"/>
                <a:cs typeface="Heebo Light"/>
              </a:rPr>
              <a:t>with</a:t>
            </a:r>
            <a:r>
              <a:rPr lang="en-GB" sz="900" dirty="0">
                <a:latin typeface="Heebo Light"/>
                <a:cs typeface="Heebo Light"/>
              </a:rPr>
              <a:t> </a:t>
            </a:r>
            <a:r>
              <a:rPr lang="en-GB" sz="900" spc="9" dirty="0">
                <a:solidFill>
                  <a:srgbClr val="172A52"/>
                </a:solidFill>
                <a:latin typeface="Heebo Black"/>
                <a:cs typeface="Heebo Black"/>
              </a:rPr>
              <a:t>healthy ingredients</a:t>
            </a:r>
            <a:r>
              <a:rPr lang="en-GB" sz="900" spc="9" dirty="0">
                <a:solidFill>
                  <a:srgbClr val="172A52"/>
                </a:solidFill>
                <a:latin typeface="Heebo Light"/>
                <a:cs typeface="Heebo Light"/>
              </a:rPr>
              <a:t>, that are </a:t>
            </a:r>
            <a:r>
              <a:rPr lang="en-GB" sz="900" spc="6" dirty="0">
                <a:solidFill>
                  <a:srgbClr val="172A52"/>
                </a:solidFill>
                <a:latin typeface="Heebo Light"/>
                <a:cs typeface="Heebo Light"/>
              </a:rPr>
              <a:t>full of variety, and with loads of interesting new things to try</a:t>
            </a:r>
            <a:r>
              <a:rPr lang="en-GB" sz="900" spc="9" dirty="0">
                <a:solidFill>
                  <a:srgbClr val="172A52"/>
                </a:solidFill>
                <a:latin typeface="Heebo Light"/>
                <a:cs typeface="Heebo Light"/>
              </a:rPr>
              <a:t>. It’s important that the food tastes as good as it looks, and we’re sure you won’t be disappointed.</a:t>
            </a:r>
            <a:endParaRPr lang="en-GB" sz="900" dirty="0">
              <a:latin typeface="Heebo Light"/>
              <a:cs typeface="Heebo Light"/>
            </a:endParaRPr>
          </a:p>
          <a:p>
            <a:pPr marL="37465" marR="4445">
              <a:lnSpc>
                <a:spcPct val="116700"/>
              </a:lnSpc>
            </a:pPr>
            <a:endParaRPr lang="en-GB" sz="900" b="1" spc="19" dirty="0">
              <a:solidFill>
                <a:srgbClr val="CF3B63"/>
              </a:solidFill>
              <a:latin typeface="Heebo Light"/>
              <a:cs typeface="Heebo Black"/>
            </a:endParaRPr>
          </a:p>
          <a:p>
            <a:pPr marL="37465" marR="4445">
              <a:lnSpc>
                <a:spcPct val="116700"/>
              </a:lnSpc>
            </a:pPr>
            <a:r>
              <a:rPr lang="en-GB" sz="900" spc="19" dirty="0">
                <a:solidFill>
                  <a:srgbClr val="F25E4A"/>
                </a:solidFill>
                <a:latin typeface="Big John" panose="02000000000000000000" pitchFamily="50" charset="0"/>
                <a:cs typeface="Heebo Black" panose="00000A00000000000000" pitchFamily="2" charset="-79"/>
              </a:rPr>
              <a:t>What’s on the menu?</a:t>
            </a:r>
          </a:p>
          <a:p>
            <a:pPr marL="37465" marR="4445">
              <a:lnSpc>
                <a:spcPct val="116700"/>
              </a:lnSpc>
            </a:pPr>
            <a:endParaRPr lang="en-GB" sz="900" spc="27" dirty="0">
              <a:solidFill>
                <a:srgbClr val="12AE9F"/>
              </a:solidFill>
              <a:latin typeface="Big John" panose="02000000000000000000" pitchFamily="50" charset="0"/>
              <a:cs typeface="Heebo Black" panose="00000A00000000000000" pitchFamily="2" charset="-79"/>
            </a:endParaRPr>
          </a:p>
          <a:p>
            <a:pPr marL="37465" marR="4445">
              <a:lnSpc>
                <a:spcPct val="116700"/>
              </a:lnSpc>
            </a:pPr>
            <a:r>
              <a:rPr lang="en-GB" sz="900" dirty="0">
                <a:solidFill>
                  <a:srgbClr val="172A52"/>
                </a:solidFill>
                <a:latin typeface="Heebo Light"/>
                <a:cs typeface="Heebo Light"/>
              </a:rPr>
              <a:t>Innovate</a:t>
            </a:r>
            <a:r>
              <a:rPr sz="900" dirty="0">
                <a:solidFill>
                  <a:srgbClr val="172A52"/>
                </a:solidFill>
                <a:latin typeface="Heebo Light"/>
                <a:cs typeface="Heebo Light"/>
              </a:rPr>
              <a:t> </a:t>
            </a:r>
            <a:r>
              <a:rPr sz="900" spc="6" dirty="0">
                <a:solidFill>
                  <a:srgbClr val="172A52"/>
                </a:solidFill>
                <a:latin typeface="Heebo Light"/>
                <a:cs typeface="Heebo Light"/>
              </a:rPr>
              <a:t>has </a:t>
            </a:r>
            <a:r>
              <a:rPr sz="900" spc="9" dirty="0">
                <a:solidFill>
                  <a:srgbClr val="172A52"/>
                </a:solidFill>
                <a:latin typeface="Heebo Light"/>
                <a:cs typeface="Heebo Light"/>
              </a:rPr>
              <a:t>long </a:t>
            </a:r>
            <a:r>
              <a:rPr sz="900" spc="14" dirty="0">
                <a:solidFill>
                  <a:srgbClr val="172A52"/>
                </a:solidFill>
                <a:latin typeface="Heebo Light"/>
                <a:cs typeface="Heebo Light"/>
              </a:rPr>
              <a:t>been </a:t>
            </a:r>
            <a:r>
              <a:rPr sz="900" spc="9" dirty="0">
                <a:solidFill>
                  <a:srgbClr val="172A52"/>
                </a:solidFill>
                <a:latin typeface="Heebo Light"/>
                <a:cs typeface="Heebo Light"/>
              </a:rPr>
              <a:t>considered the most </a:t>
            </a:r>
            <a:r>
              <a:rPr sz="900" spc="6" dirty="0">
                <a:solidFill>
                  <a:srgbClr val="172A52"/>
                </a:solidFill>
                <a:latin typeface="Heebo Light"/>
                <a:cs typeface="Heebo Light"/>
              </a:rPr>
              <a:t>inventive </a:t>
            </a:r>
            <a:r>
              <a:rPr lang="en-GB" sz="900" spc="6" dirty="0">
                <a:solidFill>
                  <a:srgbClr val="172A52"/>
                </a:solidFill>
                <a:latin typeface="Heebo Light"/>
                <a:cs typeface="Heebo Light"/>
              </a:rPr>
              <a:t>school </a:t>
            </a:r>
            <a:r>
              <a:rPr sz="900" spc="6" dirty="0">
                <a:solidFill>
                  <a:srgbClr val="172A52"/>
                </a:solidFill>
                <a:latin typeface="Heebo Light"/>
                <a:cs typeface="Heebo Light"/>
              </a:rPr>
              <a:t>caterer and that’s </a:t>
            </a:r>
            <a:r>
              <a:rPr sz="900" spc="9" dirty="0">
                <a:solidFill>
                  <a:srgbClr val="172A52"/>
                </a:solidFill>
                <a:latin typeface="Heebo Light"/>
                <a:cs typeface="Heebo Light"/>
              </a:rPr>
              <a:t>because </a:t>
            </a:r>
            <a:r>
              <a:rPr sz="900" spc="-6" dirty="0">
                <a:solidFill>
                  <a:srgbClr val="172A52"/>
                </a:solidFill>
                <a:latin typeface="Heebo Light"/>
                <a:cs typeface="Heebo Light"/>
              </a:rPr>
              <a:t>we’re </a:t>
            </a:r>
            <a:r>
              <a:rPr sz="900" spc="19" dirty="0">
                <a:solidFill>
                  <a:srgbClr val="172A52"/>
                </a:solidFill>
                <a:latin typeface="Heebo Light"/>
                <a:cs typeface="Heebo Light"/>
              </a:rPr>
              <a:t>very </a:t>
            </a:r>
            <a:r>
              <a:rPr sz="900" spc="9" dirty="0">
                <a:solidFill>
                  <a:srgbClr val="172A52"/>
                </a:solidFill>
                <a:latin typeface="Heebo Light"/>
                <a:cs typeface="Heebo Light"/>
              </a:rPr>
              <a:t>clear about our food. All our </a:t>
            </a:r>
            <a:r>
              <a:rPr sz="900" spc="6" dirty="0">
                <a:solidFill>
                  <a:srgbClr val="172A52"/>
                </a:solidFill>
                <a:latin typeface="Heebo Light"/>
                <a:cs typeface="Heebo Light"/>
              </a:rPr>
              <a:t>dishes </a:t>
            </a:r>
            <a:r>
              <a:rPr sz="900" dirty="0">
                <a:solidFill>
                  <a:srgbClr val="172A52"/>
                </a:solidFill>
                <a:latin typeface="Heebo Light"/>
                <a:cs typeface="Heebo Light"/>
              </a:rPr>
              <a:t>are</a:t>
            </a:r>
            <a:r>
              <a:rPr lang="en-GB" sz="900" dirty="0">
                <a:solidFill>
                  <a:srgbClr val="172A52"/>
                </a:solidFill>
                <a:latin typeface="Heebo Light"/>
                <a:cs typeface="Heebo Light"/>
              </a:rPr>
              <a:t> </a:t>
            </a:r>
            <a:r>
              <a:rPr sz="900" spc="9" dirty="0">
                <a:solidFill>
                  <a:srgbClr val="172A52"/>
                </a:solidFill>
                <a:latin typeface="Heebo Light"/>
                <a:cs typeface="Heebo Light"/>
              </a:rPr>
              <a:t>prepared </a:t>
            </a:r>
            <a:r>
              <a:rPr sz="900" spc="14" dirty="0">
                <a:solidFill>
                  <a:srgbClr val="172A52"/>
                </a:solidFill>
                <a:latin typeface="Heebo Light"/>
                <a:cs typeface="Heebo Light"/>
              </a:rPr>
              <a:t>every </a:t>
            </a:r>
            <a:r>
              <a:rPr sz="900" dirty="0">
                <a:solidFill>
                  <a:srgbClr val="172A52"/>
                </a:solidFill>
                <a:latin typeface="Heebo Light"/>
                <a:cs typeface="Heebo Light"/>
              </a:rPr>
              <a:t>day </a:t>
            </a:r>
            <a:r>
              <a:rPr sz="900" spc="6" dirty="0">
                <a:solidFill>
                  <a:srgbClr val="172A52"/>
                </a:solidFill>
                <a:latin typeface="Heebo Light"/>
                <a:cs typeface="Heebo Light"/>
              </a:rPr>
              <a:t>using quality, fresh and seasonal </a:t>
            </a:r>
            <a:r>
              <a:rPr sz="900" spc="9" dirty="0">
                <a:solidFill>
                  <a:srgbClr val="172A52"/>
                </a:solidFill>
                <a:latin typeface="Heebo Light"/>
                <a:cs typeface="Heebo Light"/>
              </a:rPr>
              <a:t>ingredients </a:t>
            </a:r>
            <a:r>
              <a:rPr sz="900" spc="6" dirty="0">
                <a:solidFill>
                  <a:srgbClr val="172A52"/>
                </a:solidFill>
                <a:latin typeface="Heebo Light"/>
                <a:cs typeface="Heebo Light"/>
              </a:rPr>
              <a:t>that </a:t>
            </a:r>
            <a:r>
              <a:rPr sz="900" dirty="0">
                <a:solidFill>
                  <a:srgbClr val="172A52"/>
                </a:solidFill>
                <a:latin typeface="Heebo Light"/>
                <a:cs typeface="Heebo Light"/>
              </a:rPr>
              <a:t>are</a:t>
            </a:r>
            <a:r>
              <a:rPr lang="en-GB" sz="900" dirty="0">
                <a:solidFill>
                  <a:srgbClr val="172A52"/>
                </a:solidFill>
                <a:latin typeface="Heebo Light"/>
                <a:cs typeface="Heebo Light"/>
              </a:rPr>
              <a:t> </a:t>
            </a:r>
            <a:r>
              <a:rPr sz="900" spc="9" dirty="0">
                <a:solidFill>
                  <a:srgbClr val="172A52"/>
                </a:solidFill>
                <a:latin typeface="Heebo Light"/>
                <a:cs typeface="Heebo Light"/>
              </a:rPr>
              <a:t>responsibly sourced. As </a:t>
            </a:r>
            <a:r>
              <a:rPr sz="900" dirty="0">
                <a:solidFill>
                  <a:srgbClr val="172A52"/>
                </a:solidFill>
                <a:latin typeface="Heebo Light"/>
                <a:cs typeface="Heebo Light"/>
              </a:rPr>
              <a:t>well as </a:t>
            </a:r>
            <a:r>
              <a:rPr sz="900" spc="9" dirty="0">
                <a:solidFill>
                  <a:srgbClr val="172A52"/>
                </a:solidFill>
                <a:latin typeface="Heebo Light"/>
                <a:cs typeface="Heebo Light"/>
              </a:rPr>
              <a:t>ensuring the </a:t>
            </a:r>
            <a:r>
              <a:rPr sz="900" spc="6" dirty="0">
                <a:solidFill>
                  <a:srgbClr val="172A52"/>
                </a:solidFill>
                <a:latin typeface="Heebo Light"/>
                <a:cs typeface="Heebo Light"/>
              </a:rPr>
              <a:t>food </a:t>
            </a:r>
            <a:r>
              <a:rPr sz="900" spc="9" dirty="0">
                <a:solidFill>
                  <a:srgbClr val="172A52"/>
                </a:solidFill>
                <a:latin typeface="Heebo Light"/>
                <a:cs typeface="Heebo Light"/>
              </a:rPr>
              <a:t>on the </a:t>
            </a:r>
            <a:r>
              <a:rPr sz="900" dirty="0">
                <a:solidFill>
                  <a:srgbClr val="172A52"/>
                </a:solidFill>
                <a:latin typeface="Heebo Light"/>
                <a:cs typeface="Heebo Light"/>
              </a:rPr>
              <a:t>plate is healthy,</a:t>
            </a:r>
            <a:r>
              <a:rPr lang="en-GB" sz="900" dirty="0">
                <a:solidFill>
                  <a:srgbClr val="172A52"/>
                </a:solidFill>
                <a:latin typeface="Heebo Light"/>
                <a:cs typeface="Heebo Light"/>
              </a:rPr>
              <a:t> </a:t>
            </a:r>
            <a:r>
              <a:rPr sz="900" spc="-6" dirty="0">
                <a:solidFill>
                  <a:srgbClr val="172A52"/>
                </a:solidFill>
                <a:latin typeface="Heebo Light"/>
                <a:cs typeface="Heebo Light"/>
              </a:rPr>
              <a:t>we </a:t>
            </a:r>
            <a:r>
              <a:rPr sz="900" dirty="0">
                <a:solidFill>
                  <a:srgbClr val="172A52"/>
                </a:solidFill>
                <a:latin typeface="Heebo Light"/>
                <a:cs typeface="Heebo Light"/>
              </a:rPr>
              <a:t>want </a:t>
            </a:r>
            <a:r>
              <a:rPr sz="900" spc="9" dirty="0">
                <a:solidFill>
                  <a:srgbClr val="172A52"/>
                </a:solidFill>
                <a:latin typeface="Heebo Light"/>
                <a:cs typeface="Heebo Light"/>
              </a:rPr>
              <a:t>our customers </a:t>
            </a:r>
            <a:r>
              <a:rPr sz="900" spc="-9" dirty="0">
                <a:solidFill>
                  <a:srgbClr val="172A52"/>
                </a:solidFill>
                <a:latin typeface="Heebo Light"/>
                <a:cs typeface="Heebo Light"/>
              </a:rPr>
              <a:t>to </a:t>
            </a:r>
            <a:r>
              <a:rPr sz="900" spc="9" dirty="0">
                <a:solidFill>
                  <a:srgbClr val="172A52"/>
                </a:solidFill>
                <a:latin typeface="Heebo Light"/>
                <a:cs typeface="Heebo Light"/>
              </a:rPr>
              <a:t>understand the </a:t>
            </a:r>
            <a:r>
              <a:rPr sz="900" spc="14" dirty="0">
                <a:solidFill>
                  <a:srgbClr val="172A52"/>
                </a:solidFill>
                <a:latin typeface="Heebo Light"/>
                <a:cs typeface="Heebo Light"/>
              </a:rPr>
              <a:t>importance </a:t>
            </a:r>
            <a:r>
              <a:rPr sz="900" spc="-6" dirty="0">
                <a:solidFill>
                  <a:srgbClr val="172A52"/>
                </a:solidFill>
                <a:latin typeface="Heebo Light"/>
                <a:cs typeface="Heebo Light"/>
              </a:rPr>
              <a:t>of </a:t>
            </a:r>
            <a:r>
              <a:rPr sz="900" spc="6" dirty="0">
                <a:solidFill>
                  <a:srgbClr val="172A52"/>
                </a:solidFill>
                <a:latin typeface="Heebo Light"/>
                <a:cs typeface="Heebo Light"/>
              </a:rPr>
              <a:t>eating </a:t>
            </a:r>
            <a:r>
              <a:rPr sz="900" spc="9" dirty="0">
                <a:solidFill>
                  <a:srgbClr val="172A52"/>
                </a:solidFill>
                <a:latin typeface="Heebo Light"/>
                <a:cs typeface="Heebo Light"/>
              </a:rPr>
              <a:t>the right</a:t>
            </a:r>
            <a:r>
              <a:rPr lang="en-GB" sz="900" spc="9" dirty="0">
                <a:solidFill>
                  <a:srgbClr val="172A52"/>
                </a:solidFill>
                <a:latin typeface="Heebo Light"/>
                <a:cs typeface="Heebo Light"/>
              </a:rPr>
              <a:t> </a:t>
            </a:r>
            <a:r>
              <a:rPr sz="900" spc="6" dirty="0">
                <a:solidFill>
                  <a:srgbClr val="172A52"/>
                </a:solidFill>
                <a:latin typeface="Heebo Light"/>
                <a:cs typeface="Heebo Light"/>
              </a:rPr>
              <a:t>foods and </a:t>
            </a:r>
            <a:r>
              <a:rPr sz="900" spc="9" dirty="0">
                <a:solidFill>
                  <a:srgbClr val="172A52"/>
                </a:solidFill>
                <a:latin typeface="Heebo Light"/>
                <a:cs typeface="Heebo Light"/>
              </a:rPr>
              <a:t>help them </a:t>
            </a:r>
            <a:r>
              <a:rPr sz="900" spc="6" dirty="0">
                <a:solidFill>
                  <a:srgbClr val="172A52"/>
                </a:solidFill>
                <a:latin typeface="Heebo Light"/>
                <a:cs typeface="Heebo Light"/>
              </a:rPr>
              <a:t>with </a:t>
            </a:r>
            <a:r>
              <a:rPr sz="900" spc="9" dirty="0">
                <a:solidFill>
                  <a:srgbClr val="172A52"/>
                </a:solidFill>
                <a:latin typeface="Heebo Light"/>
                <a:cs typeface="Heebo Light"/>
              </a:rPr>
              <a:t>their </a:t>
            </a:r>
            <a:r>
              <a:rPr sz="900" spc="6" dirty="0">
                <a:solidFill>
                  <a:srgbClr val="172A52"/>
                </a:solidFill>
                <a:latin typeface="Heebo Light"/>
                <a:cs typeface="Heebo Light"/>
              </a:rPr>
              <a:t>food and </a:t>
            </a:r>
            <a:r>
              <a:rPr sz="900" spc="9" dirty="0">
                <a:solidFill>
                  <a:srgbClr val="172A52"/>
                </a:solidFill>
                <a:latin typeface="Heebo Light"/>
                <a:cs typeface="Heebo Light"/>
              </a:rPr>
              <a:t>nutrition </a:t>
            </a:r>
            <a:r>
              <a:rPr sz="900" spc="6" dirty="0">
                <a:solidFill>
                  <a:srgbClr val="172A52"/>
                </a:solidFill>
                <a:latin typeface="Heebo Light"/>
                <a:cs typeface="Heebo Light"/>
              </a:rPr>
              <a:t>journey.</a:t>
            </a:r>
            <a:r>
              <a:rPr lang="en-US" sz="900" spc="6" dirty="0">
                <a:solidFill>
                  <a:srgbClr val="172A52"/>
                </a:solidFill>
                <a:latin typeface="Heebo Light"/>
                <a:cs typeface="Heebo Light"/>
              </a:rPr>
              <a:t> </a:t>
            </a:r>
            <a:endParaRPr sz="900" spc="14" dirty="0">
              <a:solidFill>
                <a:srgbClr val="172A52"/>
              </a:solidFill>
              <a:latin typeface="Heebo Light"/>
              <a:cs typeface="Heebo Light"/>
            </a:endParaRPr>
          </a:p>
          <a:p>
            <a:pPr marL="37465" marR="4445">
              <a:lnSpc>
                <a:spcPct val="116700"/>
              </a:lnSpc>
              <a:tabLst>
                <a:tab pos="461759" algn="l"/>
                <a:tab pos="462345" algn="l"/>
              </a:tabLst>
            </a:pPr>
            <a:endParaRPr lang="en-US" sz="900" spc="6" dirty="0">
              <a:solidFill>
                <a:srgbClr val="172A52"/>
              </a:solidFill>
              <a:latin typeface="Heebo Light"/>
              <a:cs typeface="Heebo Light"/>
            </a:endParaRPr>
          </a:p>
          <a:p>
            <a:pPr marL="37465" marR="4445">
              <a:lnSpc>
                <a:spcPct val="116700"/>
              </a:lnSpc>
              <a:tabLst>
                <a:tab pos="461759" algn="l"/>
                <a:tab pos="462345" algn="l"/>
              </a:tabLst>
            </a:pPr>
            <a:endParaRPr lang="en-US" sz="900" spc="6" dirty="0">
              <a:solidFill>
                <a:srgbClr val="172A52"/>
              </a:solidFill>
              <a:latin typeface="Heebo Light"/>
              <a:cs typeface="Heebo Light"/>
            </a:endParaRPr>
          </a:p>
          <a:p>
            <a:pPr marL="208915" marR="318770" indent="-171450">
              <a:lnSpc>
                <a:spcPct val="116700"/>
              </a:lnSpc>
              <a:spcBef>
                <a:spcPts val="6"/>
              </a:spcBef>
              <a:buSzPct val="107142"/>
              <a:buFont typeface="Arial" panose="020B0604020202020204" pitchFamily="34" charset="0"/>
              <a:buChar char="•"/>
              <a:tabLst>
                <a:tab pos="461759" algn="l"/>
                <a:tab pos="462345" algn="l"/>
              </a:tabLst>
            </a:pPr>
            <a:r>
              <a:rPr sz="900" dirty="0">
                <a:solidFill>
                  <a:srgbClr val="172A52"/>
                </a:solidFill>
                <a:latin typeface="Heebo Black" panose="00000A00000000000000" pitchFamily="2" charset="-79"/>
                <a:cs typeface="Heebo Black" panose="00000A00000000000000" pitchFamily="2" charset="-79"/>
              </a:rPr>
              <a:t>A </a:t>
            </a:r>
            <a:r>
              <a:rPr sz="900" spc="14" dirty="0">
                <a:solidFill>
                  <a:srgbClr val="172A52"/>
                </a:solidFill>
                <a:latin typeface="Heebo Black" panose="00000A00000000000000" pitchFamily="2" charset="-79"/>
                <a:cs typeface="Heebo Black" panose="00000A00000000000000" pitchFamily="2" charset="-79"/>
              </a:rPr>
              <a:t>huge </a:t>
            </a:r>
            <a:r>
              <a:rPr sz="900" spc="19" dirty="0">
                <a:solidFill>
                  <a:srgbClr val="172A52"/>
                </a:solidFill>
                <a:latin typeface="Heebo Black" panose="00000A00000000000000" pitchFamily="2" charset="-79"/>
                <a:cs typeface="Heebo Black" panose="00000A00000000000000" pitchFamily="2" charset="-79"/>
              </a:rPr>
              <a:t>selection </a:t>
            </a:r>
            <a:r>
              <a:rPr sz="900" spc="9" dirty="0">
                <a:solidFill>
                  <a:srgbClr val="172A52"/>
                </a:solidFill>
                <a:latin typeface="Heebo Black" panose="00000A00000000000000" pitchFamily="2" charset="-79"/>
                <a:cs typeface="Heebo Black" panose="00000A00000000000000" pitchFamily="2" charset="-79"/>
              </a:rPr>
              <a:t>of </a:t>
            </a:r>
            <a:r>
              <a:rPr lang="en-GB" sz="900" spc="9" dirty="0">
                <a:solidFill>
                  <a:srgbClr val="172A52"/>
                </a:solidFill>
                <a:latin typeface="Heebo Black" panose="00000A00000000000000" pitchFamily="2" charset="-79"/>
                <a:cs typeface="Heebo Black" panose="00000A00000000000000" pitchFamily="2" charset="-79"/>
              </a:rPr>
              <a:t>'</a:t>
            </a:r>
            <a:r>
              <a:rPr sz="900" spc="19" dirty="0">
                <a:solidFill>
                  <a:srgbClr val="172A52"/>
                </a:solidFill>
                <a:latin typeface="Heebo Black" panose="00000A00000000000000" pitchFamily="2" charset="-79"/>
                <a:cs typeface="Heebo Black" panose="00000A00000000000000" pitchFamily="2" charset="-79"/>
              </a:rPr>
              <a:t>grab and </a:t>
            </a:r>
            <a:r>
              <a:rPr sz="900" spc="9" dirty="0">
                <a:solidFill>
                  <a:srgbClr val="172A52"/>
                </a:solidFill>
                <a:latin typeface="Heebo Black" panose="00000A00000000000000" pitchFamily="2" charset="-79"/>
                <a:cs typeface="Heebo Black" panose="00000A00000000000000" pitchFamily="2" charset="-79"/>
              </a:rPr>
              <a:t>go</a:t>
            </a:r>
            <a:r>
              <a:rPr lang="en-GB" sz="900" spc="9" dirty="0">
                <a:solidFill>
                  <a:srgbClr val="172A52"/>
                </a:solidFill>
                <a:latin typeface="Heebo Black" panose="00000A00000000000000" pitchFamily="2" charset="-79"/>
                <a:cs typeface="Heebo Black" panose="00000A00000000000000" pitchFamily="2" charset="-79"/>
              </a:rPr>
              <a:t>'</a:t>
            </a:r>
            <a:r>
              <a:rPr sz="900" spc="9" dirty="0">
                <a:solidFill>
                  <a:srgbClr val="172A52"/>
                </a:solidFill>
                <a:latin typeface="Heebo Black" panose="00000A00000000000000" pitchFamily="2" charset="-79"/>
                <a:cs typeface="Heebo Black" panose="00000A00000000000000" pitchFamily="2" charset="-79"/>
              </a:rPr>
              <a:t> </a:t>
            </a:r>
            <a:r>
              <a:rPr sz="900" spc="19" dirty="0">
                <a:solidFill>
                  <a:srgbClr val="172A52"/>
                </a:solidFill>
                <a:latin typeface="Heebo Black" panose="00000A00000000000000" pitchFamily="2" charset="-79"/>
                <a:cs typeface="Heebo Black" panose="00000A00000000000000" pitchFamily="2" charset="-79"/>
              </a:rPr>
              <a:t>items</a:t>
            </a:r>
            <a:r>
              <a:rPr sz="900" spc="19" dirty="0">
                <a:solidFill>
                  <a:srgbClr val="172A52"/>
                </a:solidFill>
                <a:latin typeface="Heebo Light" panose="00000400000000000000" pitchFamily="2" charset="-79"/>
                <a:cs typeface="Heebo Light" panose="00000400000000000000" pitchFamily="2" charset="-79"/>
              </a:rPr>
              <a:t> </a:t>
            </a:r>
            <a:r>
              <a:rPr sz="900" spc="9" dirty="0">
                <a:solidFill>
                  <a:srgbClr val="172A52"/>
                </a:solidFill>
                <a:latin typeface="Heebo Light" panose="00000400000000000000" pitchFamily="2" charset="-79"/>
                <a:cs typeface="Heebo Light" panose="00000400000000000000" pitchFamily="2" charset="-79"/>
              </a:rPr>
              <a:t>including </a:t>
            </a:r>
            <a:r>
              <a:rPr sz="900" spc="14" dirty="0">
                <a:solidFill>
                  <a:srgbClr val="172A52"/>
                </a:solidFill>
                <a:latin typeface="Heebo Light" panose="00000400000000000000" pitchFamily="2" charset="-79"/>
                <a:cs typeface="Heebo Light" panose="00000400000000000000" pitchFamily="2" charset="-79"/>
              </a:rPr>
              <a:t>baguettes,</a:t>
            </a:r>
            <a:r>
              <a:rPr lang="en-GB" sz="900" spc="14" dirty="0">
                <a:solidFill>
                  <a:srgbClr val="172A52"/>
                </a:solidFill>
                <a:latin typeface="Heebo Light" panose="00000400000000000000" pitchFamily="2" charset="-79"/>
                <a:cs typeface="Heebo Light" panose="00000400000000000000" pitchFamily="2" charset="-79"/>
              </a:rPr>
              <a:t> </a:t>
            </a:r>
            <a:r>
              <a:rPr sz="900" spc="6" dirty="0">
                <a:solidFill>
                  <a:srgbClr val="172A52"/>
                </a:solidFill>
                <a:latin typeface="Heebo Light" panose="00000400000000000000" pitchFamily="2" charset="-79"/>
                <a:cs typeface="Heebo Light" panose="00000400000000000000" pitchFamily="2" charset="-79"/>
              </a:rPr>
              <a:t>panini</a:t>
            </a:r>
            <a:r>
              <a:rPr lang="en-GB" sz="900" spc="6" dirty="0">
                <a:solidFill>
                  <a:srgbClr val="172A52"/>
                </a:solidFill>
                <a:latin typeface="Heebo Light" panose="00000400000000000000" pitchFamily="2" charset="-79"/>
                <a:cs typeface="Heebo Light" panose="00000400000000000000" pitchFamily="2" charset="-79"/>
              </a:rPr>
              <a:t>s</a:t>
            </a:r>
            <a:r>
              <a:rPr sz="900" spc="6" dirty="0">
                <a:solidFill>
                  <a:srgbClr val="172A52"/>
                </a:solidFill>
                <a:latin typeface="Heebo Light" panose="00000400000000000000" pitchFamily="2" charset="-79"/>
                <a:cs typeface="Heebo Light" panose="00000400000000000000" pitchFamily="2" charset="-79"/>
              </a:rPr>
              <a:t>, </a:t>
            </a:r>
            <a:r>
              <a:rPr sz="900" spc="9" dirty="0">
                <a:solidFill>
                  <a:srgbClr val="172A52"/>
                </a:solidFill>
                <a:latin typeface="Heebo Light" panose="00000400000000000000" pitchFamily="2" charset="-79"/>
                <a:cs typeface="Heebo Light" panose="00000400000000000000" pitchFamily="2" charset="-79"/>
              </a:rPr>
              <a:t>burritos </a:t>
            </a:r>
            <a:r>
              <a:rPr sz="900" spc="6" dirty="0">
                <a:solidFill>
                  <a:srgbClr val="172A52"/>
                </a:solidFill>
                <a:latin typeface="Heebo Light" panose="00000400000000000000" pitchFamily="2" charset="-79"/>
                <a:cs typeface="Heebo Light" panose="00000400000000000000" pitchFamily="2" charset="-79"/>
              </a:rPr>
              <a:t>and salads</a:t>
            </a:r>
            <a:r>
              <a:rPr lang="en-GB" sz="900" spc="6" dirty="0">
                <a:solidFill>
                  <a:srgbClr val="172A52"/>
                </a:solidFill>
                <a:latin typeface="Heebo Light" panose="00000400000000000000" pitchFamily="2" charset="-79"/>
                <a:cs typeface="Heebo Light" panose="00000400000000000000" pitchFamily="2" charset="-79"/>
              </a:rPr>
              <a:t> </a:t>
            </a:r>
            <a:r>
              <a:rPr lang="en-GB" sz="900" spc="-9" dirty="0">
                <a:solidFill>
                  <a:srgbClr val="172A52"/>
                </a:solidFill>
                <a:latin typeface="Heebo Light" panose="00000400000000000000" pitchFamily="2" charset="-79"/>
                <a:cs typeface="Heebo Light" panose="00000400000000000000" pitchFamily="2" charset="-79"/>
              </a:rPr>
              <a:t>to </a:t>
            </a:r>
            <a:r>
              <a:rPr lang="en-GB" sz="900" spc="9" dirty="0">
                <a:solidFill>
                  <a:srgbClr val="172A52"/>
                </a:solidFill>
                <a:latin typeface="Heebo Light" panose="00000400000000000000" pitchFamily="2" charset="-79"/>
                <a:cs typeface="Heebo Light" panose="00000400000000000000" pitchFamily="2" charset="-79"/>
              </a:rPr>
              <a:t>name </a:t>
            </a:r>
            <a:r>
              <a:rPr lang="en-GB" sz="900" dirty="0">
                <a:solidFill>
                  <a:srgbClr val="172A52"/>
                </a:solidFill>
                <a:latin typeface="Heebo Light" panose="00000400000000000000" pitchFamily="2" charset="-79"/>
                <a:cs typeface="Heebo Light" panose="00000400000000000000" pitchFamily="2" charset="-79"/>
              </a:rPr>
              <a:t>a </a:t>
            </a:r>
            <a:r>
              <a:rPr lang="en-GB" sz="900" spc="-14" dirty="0">
                <a:solidFill>
                  <a:srgbClr val="172A52"/>
                </a:solidFill>
                <a:latin typeface="Heebo Light" panose="00000400000000000000" pitchFamily="2" charset="-79"/>
                <a:cs typeface="Heebo Light" panose="00000400000000000000" pitchFamily="2" charset="-79"/>
              </a:rPr>
              <a:t>few.</a:t>
            </a:r>
            <a:endParaRPr sz="900" dirty="0">
              <a:latin typeface="Times New Roman"/>
              <a:cs typeface="Times New Roman"/>
            </a:endParaRPr>
          </a:p>
          <a:p>
            <a:pPr marL="208915" marR="4445" indent="-171450">
              <a:lnSpc>
                <a:spcPct val="116700"/>
              </a:lnSpc>
              <a:buFont typeface="Arial" panose="020B0604020202020204" pitchFamily="34" charset="0"/>
              <a:buChar char="•"/>
            </a:pPr>
            <a:r>
              <a:rPr sz="900" b="1" dirty="0">
                <a:solidFill>
                  <a:srgbClr val="172A52"/>
                </a:solidFill>
                <a:latin typeface="Heebo Black"/>
                <a:cs typeface="Heebo Black"/>
              </a:rPr>
              <a:t>A </a:t>
            </a:r>
            <a:r>
              <a:rPr sz="900" b="1" spc="19" dirty="0">
                <a:solidFill>
                  <a:srgbClr val="172A52"/>
                </a:solidFill>
                <a:latin typeface="Heebo Black"/>
                <a:cs typeface="Heebo Black"/>
              </a:rPr>
              <a:t>variety </a:t>
            </a:r>
            <a:r>
              <a:rPr sz="900" b="1" spc="9" dirty="0">
                <a:solidFill>
                  <a:srgbClr val="172A52"/>
                </a:solidFill>
                <a:latin typeface="Heebo Black"/>
                <a:cs typeface="Heebo Black"/>
              </a:rPr>
              <a:t>of healthy, </a:t>
            </a:r>
            <a:r>
              <a:rPr sz="900" b="1" spc="23" dirty="0">
                <a:solidFill>
                  <a:srgbClr val="172A52"/>
                </a:solidFill>
                <a:latin typeface="Heebo Black"/>
                <a:cs typeface="Heebo Black"/>
              </a:rPr>
              <a:t>tasty </a:t>
            </a:r>
            <a:r>
              <a:rPr sz="900" b="1" spc="19" dirty="0">
                <a:solidFill>
                  <a:srgbClr val="172A52"/>
                </a:solidFill>
                <a:latin typeface="Heebo Black"/>
                <a:cs typeface="Heebo Black"/>
              </a:rPr>
              <a:t>main meals prepared fresh </a:t>
            </a:r>
            <a:r>
              <a:rPr sz="900" b="1" spc="14" dirty="0">
                <a:solidFill>
                  <a:srgbClr val="172A52"/>
                </a:solidFill>
                <a:latin typeface="Heebo Black"/>
                <a:cs typeface="Heebo Black"/>
              </a:rPr>
              <a:t>every</a:t>
            </a:r>
            <a:r>
              <a:rPr lang="en-GB" sz="900" b="1" spc="14" dirty="0">
                <a:solidFill>
                  <a:srgbClr val="172A52"/>
                </a:solidFill>
                <a:latin typeface="Heebo Black"/>
                <a:cs typeface="Heebo Black"/>
              </a:rPr>
              <a:t> </a:t>
            </a:r>
            <a:r>
              <a:rPr sz="900" b="1" spc="9" dirty="0">
                <a:solidFill>
                  <a:srgbClr val="172A52"/>
                </a:solidFill>
                <a:latin typeface="Heebo Black"/>
                <a:cs typeface="Heebo Black"/>
              </a:rPr>
              <a:t>day </a:t>
            </a:r>
            <a:r>
              <a:rPr sz="900" spc="6" dirty="0">
                <a:solidFill>
                  <a:srgbClr val="172A52"/>
                </a:solidFill>
                <a:latin typeface="Heebo Light"/>
                <a:cs typeface="Heebo Light"/>
              </a:rPr>
              <a:t>from carefully </a:t>
            </a:r>
            <a:r>
              <a:rPr sz="900" spc="9" dirty="0">
                <a:solidFill>
                  <a:srgbClr val="172A52"/>
                </a:solidFill>
                <a:latin typeface="Heebo Light"/>
                <a:cs typeface="Heebo Light"/>
              </a:rPr>
              <a:t>selected ingredients. </a:t>
            </a:r>
            <a:r>
              <a:rPr sz="900" spc="14" dirty="0">
                <a:solidFill>
                  <a:srgbClr val="172A52"/>
                </a:solidFill>
                <a:latin typeface="Heebo Light"/>
                <a:cs typeface="Heebo Light"/>
              </a:rPr>
              <a:t>The </a:t>
            </a:r>
            <a:r>
              <a:rPr sz="900" spc="9" dirty="0">
                <a:solidFill>
                  <a:srgbClr val="172A52"/>
                </a:solidFill>
                <a:latin typeface="Heebo Light"/>
                <a:cs typeface="Heebo Light"/>
              </a:rPr>
              <a:t>menu </a:t>
            </a:r>
            <a:r>
              <a:rPr sz="900" dirty="0">
                <a:solidFill>
                  <a:srgbClr val="172A52"/>
                </a:solidFill>
                <a:latin typeface="Heebo Light"/>
                <a:cs typeface="Heebo Light"/>
              </a:rPr>
              <a:t>will follow a </a:t>
            </a:r>
            <a:r>
              <a:rPr sz="900" spc="6" dirty="0">
                <a:solidFill>
                  <a:srgbClr val="172A52"/>
                </a:solidFill>
                <a:latin typeface="Heebo Light"/>
                <a:cs typeface="Heebo Light"/>
              </a:rPr>
              <a:t>similar</a:t>
            </a:r>
            <a:r>
              <a:rPr lang="en-GB" sz="900" spc="6" dirty="0">
                <a:solidFill>
                  <a:srgbClr val="172A52"/>
                </a:solidFill>
                <a:latin typeface="Heebo Light"/>
                <a:cs typeface="Heebo Light"/>
              </a:rPr>
              <a:t> </a:t>
            </a:r>
            <a:r>
              <a:rPr sz="900" spc="9" dirty="0">
                <a:solidFill>
                  <a:srgbClr val="172A52"/>
                </a:solidFill>
                <a:latin typeface="Heebo Light"/>
                <a:cs typeface="Heebo Light"/>
              </a:rPr>
              <a:t>weekly </a:t>
            </a:r>
            <a:r>
              <a:rPr lang="en-GB" sz="900" spc="9" dirty="0">
                <a:solidFill>
                  <a:srgbClr val="172A52"/>
                </a:solidFill>
                <a:latin typeface="Heebo Light"/>
                <a:cs typeface="Heebo Light"/>
              </a:rPr>
              <a:t>pattern,</a:t>
            </a:r>
            <a:r>
              <a:rPr sz="900" spc="9" dirty="0">
                <a:solidFill>
                  <a:srgbClr val="172A52"/>
                </a:solidFill>
                <a:latin typeface="Heebo Light"/>
                <a:cs typeface="Heebo Light"/>
              </a:rPr>
              <a:t> </a:t>
            </a:r>
            <a:r>
              <a:rPr sz="900" spc="6" dirty="0">
                <a:solidFill>
                  <a:srgbClr val="172A52"/>
                </a:solidFill>
                <a:latin typeface="Heebo Light"/>
                <a:cs typeface="Heebo Light"/>
              </a:rPr>
              <a:t>so </a:t>
            </a:r>
            <a:r>
              <a:rPr lang="en-GB" sz="900" spc="9" dirty="0">
                <a:solidFill>
                  <a:srgbClr val="172A52"/>
                </a:solidFill>
                <a:latin typeface="Heebo Light"/>
                <a:cs typeface="Heebo Light"/>
              </a:rPr>
              <a:t>you </a:t>
            </a:r>
            <a:r>
              <a:rPr sz="900" spc="9" dirty="0">
                <a:solidFill>
                  <a:srgbClr val="172A52"/>
                </a:solidFill>
                <a:latin typeface="Heebo Light"/>
                <a:cs typeface="Heebo Light"/>
              </a:rPr>
              <a:t>know </a:t>
            </a:r>
            <a:r>
              <a:rPr sz="900" spc="6" dirty="0">
                <a:solidFill>
                  <a:srgbClr val="172A52"/>
                </a:solidFill>
                <a:latin typeface="Heebo Light"/>
                <a:cs typeface="Heebo Light"/>
              </a:rPr>
              <a:t>what </a:t>
            </a:r>
            <a:r>
              <a:rPr sz="900" spc="-9" dirty="0">
                <a:solidFill>
                  <a:srgbClr val="172A52"/>
                </a:solidFill>
                <a:latin typeface="Heebo Light"/>
                <a:cs typeface="Heebo Light"/>
              </a:rPr>
              <a:t>to </a:t>
            </a:r>
            <a:r>
              <a:rPr sz="900" spc="14" dirty="0">
                <a:solidFill>
                  <a:srgbClr val="172A52"/>
                </a:solidFill>
                <a:latin typeface="Heebo Light"/>
                <a:cs typeface="Heebo Light"/>
              </a:rPr>
              <a:t>expect</a:t>
            </a:r>
            <a:r>
              <a:rPr lang="en-GB" sz="900" dirty="0">
                <a:solidFill>
                  <a:srgbClr val="172A52"/>
                </a:solidFill>
                <a:latin typeface="Heebo Light"/>
                <a:cs typeface="Heebo Light"/>
              </a:rPr>
              <a:t>, providing </a:t>
            </a:r>
            <a:r>
              <a:rPr lang="en-GB" sz="900" dirty="0">
                <a:solidFill>
                  <a:srgbClr val="172A52"/>
                </a:solidFill>
                <a:latin typeface="Heebo Black"/>
                <a:cs typeface="Heebo Black"/>
              </a:rPr>
              <a:t>over 35 choices each day</a:t>
            </a:r>
            <a:r>
              <a:rPr lang="en-GB" sz="900" dirty="0">
                <a:solidFill>
                  <a:srgbClr val="172A52"/>
                </a:solidFill>
                <a:latin typeface="Heebo Light"/>
                <a:cs typeface="Heebo Light"/>
              </a:rPr>
              <a:t> in addition to the ever-popular chef specials, themed events and loyalty schemes.  </a:t>
            </a:r>
            <a:endParaRPr lang="en-GB" sz="900" dirty="0">
              <a:solidFill>
                <a:srgbClr val="000000"/>
              </a:solidFill>
              <a:latin typeface="Heebo Black" panose="00000A00000000000000" pitchFamily="2" charset="-79"/>
              <a:cs typeface="Heebo Black" panose="00000A00000000000000" pitchFamily="2" charset="-79"/>
            </a:endParaRPr>
          </a:p>
          <a:p>
            <a:pPr marL="208915" marR="4445" indent="-171450">
              <a:lnSpc>
                <a:spcPct val="116700"/>
              </a:lnSpc>
              <a:buFont typeface="Arial" panose="020B0604020202020204" pitchFamily="34" charset="0"/>
              <a:buChar char="•"/>
            </a:pPr>
            <a:r>
              <a:rPr lang="en-US" sz="900" b="1" spc="6" dirty="0">
                <a:solidFill>
                  <a:srgbClr val="172A52"/>
                </a:solidFill>
                <a:latin typeface="Heebo Black"/>
                <a:cs typeface="Heebo Black"/>
              </a:rPr>
              <a:t>Our </a:t>
            </a:r>
            <a:r>
              <a:rPr lang="en-GB" sz="900" b="1" spc="6" dirty="0">
                <a:solidFill>
                  <a:srgbClr val="172A52"/>
                </a:solidFill>
                <a:latin typeface="Heebo Black"/>
                <a:cs typeface="Heebo Black"/>
              </a:rPr>
              <a:t>Street Vibes</a:t>
            </a:r>
            <a:r>
              <a:rPr lang="en-US" sz="900" b="1" spc="6" dirty="0">
                <a:solidFill>
                  <a:srgbClr val="172A52"/>
                </a:solidFill>
                <a:latin typeface="Heebo Black"/>
                <a:cs typeface="Heebo Black"/>
              </a:rPr>
              <a:t> range</a:t>
            </a:r>
            <a:r>
              <a:rPr lang="en-GB" sz="900" b="1" spc="6" dirty="0">
                <a:solidFill>
                  <a:srgbClr val="172A52"/>
                </a:solidFill>
                <a:latin typeface="Heebo Black"/>
                <a:cs typeface="Heebo Black"/>
              </a:rPr>
              <a:t>, global street food that tours the world. </a:t>
            </a:r>
            <a:r>
              <a:rPr lang="en-GB" sz="900" spc="6" dirty="0">
                <a:solidFill>
                  <a:srgbClr val="172A52"/>
                </a:solidFill>
                <a:latin typeface="Heebo Light"/>
                <a:cs typeface="Heebo Light"/>
              </a:rPr>
              <a:t>It’s always changing; from Korean fried chicken, Chinese bao buns, to Greek souvlaki, there’s always something new to try! </a:t>
            </a:r>
            <a:endParaRPr sz="900" dirty="0">
              <a:latin typeface="Times New Roman"/>
              <a:cs typeface="Times New Roman"/>
            </a:endParaRPr>
          </a:p>
          <a:p>
            <a:pPr marL="208915" marR="146685" indent="-171450">
              <a:lnSpc>
                <a:spcPct val="116700"/>
              </a:lnSpc>
              <a:buSzPct val="107142"/>
              <a:buFont typeface="Arial" panose="020B0604020202020204" pitchFamily="34" charset="0"/>
              <a:buChar char="•"/>
              <a:tabLst>
                <a:tab pos="461759" algn="l"/>
                <a:tab pos="462345" algn="l"/>
              </a:tabLst>
            </a:pPr>
            <a:r>
              <a:rPr sz="900" b="1" dirty="0">
                <a:solidFill>
                  <a:srgbClr val="172A52"/>
                </a:solidFill>
                <a:latin typeface="Heebo Black"/>
                <a:cs typeface="Heebo Black"/>
              </a:rPr>
              <a:t>A</a:t>
            </a:r>
            <a:r>
              <a:rPr sz="900" b="1" spc="9" dirty="0">
                <a:solidFill>
                  <a:srgbClr val="172A52"/>
                </a:solidFill>
                <a:latin typeface="Heebo Black"/>
                <a:cs typeface="Heebo Black"/>
              </a:rPr>
              <a:t> </a:t>
            </a:r>
            <a:r>
              <a:rPr sz="900" b="1" spc="19" dirty="0">
                <a:solidFill>
                  <a:srgbClr val="172A52"/>
                </a:solidFill>
                <a:latin typeface="Heebo Black"/>
                <a:cs typeface="Heebo Black"/>
              </a:rPr>
              <a:t>salad bar </a:t>
            </a:r>
            <a:r>
              <a:rPr sz="900" b="1" spc="23" dirty="0">
                <a:solidFill>
                  <a:srgbClr val="172A52"/>
                </a:solidFill>
                <a:latin typeface="Heebo Black"/>
                <a:cs typeface="Heebo Black"/>
              </a:rPr>
              <a:t>bursting </a:t>
            </a:r>
            <a:r>
              <a:rPr sz="900" b="1" spc="14" dirty="0">
                <a:solidFill>
                  <a:srgbClr val="172A52"/>
                </a:solidFill>
                <a:latin typeface="Heebo Black"/>
                <a:cs typeface="Heebo Black"/>
              </a:rPr>
              <a:t>with </a:t>
            </a:r>
            <a:r>
              <a:rPr lang="en-US" sz="900" b="1" spc="19" dirty="0" err="1">
                <a:solidFill>
                  <a:srgbClr val="172A52"/>
                </a:solidFill>
                <a:latin typeface="Heebo Black"/>
                <a:cs typeface="Heebo Black"/>
              </a:rPr>
              <a:t>flavour</a:t>
            </a:r>
            <a:r>
              <a:rPr lang="en-US" sz="900" b="1" spc="19" dirty="0">
                <a:solidFill>
                  <a:srgbClr val="172A52"/>
                </a:solidFill>
                <a:latin typeface="Heebo Black"/>
                <a:cs typeface="Heebo Black"/>
              </a:rPr>
              <a:t>,</a:t>
            </a:r>
            <a:r>
              <a:rPr sz="900" b="1" spc="19" dirty="0">
                <a:solidFill>
                  <a:srgbClr val="172A52"/>
                </a:solidFill>
                <a:latin typeface="Heebo Black"/>
                <a:cs typeface="Heebo Black"/>
              </a:rPr>
              <a:t> </a:t>
            </a:r>
            <a:r>
              <a:rPr lang="en-US" sz="900" spc="9" dirty="0">
                <a:solidFill>
                  <a:srgbClr val="172A52"/>
                </a:solidFill>
                <a:latin typeface="Heebo Light"/>
                <a:cs typeface="Heebo Light"/>
              </a:rPr>
              <a:t>from traditional garden salads through to composite salads with a wide variety of grains, proteins, and dressings</a:t>
            </a:r>
          </a:p>
          <a:p>
            <a:pPr marL="208915" marR="443865" indent="-171450">
              <a:lnSpc>
                <a:spcPct val="116700"/>
              </a:lnSpc>
              <a:buSzPct val="107142"/>
              <a:buFont typeface="Arial" panose="020B0604020202020204" pitchFamily="34" charset="0"/>
              <a:buChar char="•"/>
              <a:tabLst>
                <a:tab pos="461759" algn="l"/>
                <a:tab pos="462345" algn="l"/>
              </a:tabLst>
            </a:pPr>
            <a:r>
              <a:rPr sz="900" b="1" spc="14" dirty="0">
                <a:solidFill>
                  <a:srgbClr val="172A52"/>
                </a:solidFill>
                <a:latin typeface="Heebo Black"/>
                <a:cs typeface="Heebo Black"/>
              </a:rPr>
              <a:t>Theme </a:t>
            </a:r>
            <a:r>
              <a:rPr sz="900" b="1" spc="6" dirty="0">
                <a:solidFill>
                  <a:srgbClr val="172A52"/>
                </a:solidFill>
                <a:latin typeface="Heebo Black"/>
                <a:cs typeface="Heebo Black"/>
              </a:rPr>
              <a:t>day</a:t>
            </a:r>
            <a:r>
              <a:rPr lang="en-GB" sz="900" b="1" spc="6" dirty="0">
                <a:solidFill>
                  <a:srgbClr val="172A52"/>
                </a:solidFill>
                <a:latin typeface="Heebo Black"/>
                <a:cs typeface="Heebo Black"/>
              </a:rPr>
              <a:t>s</a:t>
            </a:r>
            <a:r>
              <a:rPr sz="900" spc="6" dirty="0">
                <a:solidFill>
                  <a:srgbClr val="172A52"/>
                </a:solidFill>
                <a:latin typeface="Heebo Black"/>
                <a:cs typeface="Heebo Black"/>
              </a:rPr>
              <a:t> </a:t>
            </a:r>
            <a:r>
              <a:rPr lang="en-US" sz="900" spc="9" dirty="0">
                <a:solidFill>
                  <a:srgbClr val="172A52"/>
                </a:solidFill>
                <a:latin typeface="Heebo Light"/>
                <a:cs typeface="Heebo Light"/>
              </a:rPr>
              <a:t>we're travelling around the world! We'll go to different regions each half term, with 3 days of special dishes alongside Street Vibes street food for the whole half term. There are also lots of individual special days and promotions that will run throughout the year!</a:t>
            </a:r>
          </a:p>
        </p:txBody>
      </p:sp>
      <p:sp>
        <p:nvSpPr>
          <p:cNvPr id="5" name="object 2">
            <a:extLst>
              <a:ext uri="{FF2B5EF4-FFF2-40B4-BE49-F238E27FC236}">
                <a16:creationId xmlns:a16="http://schemas.microsoft.com/office/drawing/2014/main" id="{98AE9B36-630F-4632-460E-BFA31A240CE5}"/>
              </a:ext>
            </a:extLst>
          </p:cNvPr>
          <p:cNvSpPr txBox="1"/>
          <p:nvPr/>
        </p:nvSpPr>
        <p:spPr>
          <a:xfrm>
            <a:off x="5473164" y="758752"/>
            <a:ext cx="4214587" cy="4996900"/>
          </a:xfrm>
          <a:prstGeom prst="rect">
            <a:avLst/>
          </a:prstGeom>
        </p:spPr>
        <p:txBody>
          <a:bodyPr vert="horz" wrap="square" lIns="0" tIns="11766" rIns="0" bIns="0" rtlCol="0" anchor="t">
            <a:spAutoFit/>
          </a:bodyPr>
          <a:lstStyle/>
          <a:p>
            <a:pPr marL="37465" marR="443865">
              <a:lnSpc>
                <a:spcPct val="116700"/>
              </a:lnSpc>
              <a:tabLst>
                <a:tab pos="461759" algn="l"/>
                <a:tab pos="462345" algn="l"/>
              </a:tabLst>
            </a:pPr>
            <a:r>
              <a:rPr lang="en-GB" sz="900" spc="19" dirty="0">
                <a:solidFill>
                  <a:srgbClr val="F25E4A"/>
                </a:solidFill>
                <a:latin typeface="Big John"/>
                <a:cs typeface="Heebo Black"/>
              </a:rPr>
              <a:t>I</a:t>
            </a:r>
            <a:r>
              <a:rPr lang="en-GB" sz="900" spc="19" dirty="0">
                <a:solidFill>
                  <a:srgbClr val="F25E4A"/>
                </a:solidFill>
                <a:latin typeface="Big John"/>
                <a:cs typeface="Heebo Light"/>
              </a:rPr>
              <a:t> have a free </a:t>
            </a:r>
            <a:r>
              <a:rPr lang="en-GB" sz="900" spc="19" dirty="0">
                <a:solidFill>
                  <a:srgbClr val="F25E4A"/>
                </a:solidFill>
                <a:latin typeface="Big John"/>
                <a:cs typeface="Heebo Black"/>
              </a:rPr>
              <a:t>school meal allowance, what</a:t>
            </a:r>
            <a:r>
              <a:rPr lang="en-GB" sz="900" spc="19" dirty="0">
                <a:solidFill>
                  <a:srgbClr val="F25E4A"/>
                </a:solidFill>
                <a:latin typeface="Big John"/>
                <a:cs typeface="Heebo Light"/>
              </a:rPr>
              <a:t> can I have</a:t>
            </a:r>
            <a:r>
              <a:rPr lang="en-GB" sz="900" spc="19" dirty="0">
                <a:solidFill>
                  <a:srgbClr val="F25E4A"/>
                </a:solidFill>
                <a:latin typeface="Big John"/>
                <a:cs typeface="Heebo Black"/>
              </a:rPr>
              <a:t>?</a:t>
            </a:r>
            <a:endParaRPr lang="en-US" dirty="0"/>
          </a:p>
          <a:p>
            <a:pPr marL="37465" marR="443865">
              <a:lnSpc>
                <a:spcPct val="116700"/>
              </a:lnSpc>
              <a:tabLst>
                <a:tab pos="461759" algn="l"/>
                <a:tab pos="462345" algn="l"/>
              </a:tabLst>
            </a:pPr>
            <a:endParaRPr lang="en-GB" sz="900" spc="19" dirty="0">
              <a:latin typeface="Big John"/>
              <a:ea typeface="+mn-lt"/>
              <a:cs typeface="Heebo Black"/>
            </a:endParaRPr>
          </a:p>
          <a:p>
            <a:pPr marL="37465" marR="443865">
              <a:lnSpc>
                <a:spcPct val="116700"/>
              </a:lnSpc>
              <a:tabLst>
                <a:tab pos="461759" algn="l"/>
                <a:tab pos="462345" algn="l"/>
              </a:tabLst>
            </a:pPr>
            <a:r>
              <a:rPr lang="en-GB" sz="900" spc="19" dirty="0">
                <a:solidFill>
                  <a:srgbClr val="212851"/>
                </a:solidFill>
                <a:latin typeface="Heebo Light"/>
                <a:cs typeface="Heebo Light"/>
              </a:rPr>
              <a:t>We want to ensure that all our customers have access to a healthy nutritious meal. With this in mind, we have some meal deals in place. These include the hot main meal offer, a hot wrap or hot chefs special with a hot dessert. </a:t>
            </a:r>
          </a:p>
          <a:p>
            <a:pPr marL="37465" marR="443865">
              <a:lnSpc>
                <a:spcPct val="116700"/>
              </a:lnSpc>
              <a:tabLst>
                <a:tab pos="461759" algn="l"/>
                <a:tab pos="462345" algn="l"/>
              </a:tabLst>
            </a:pPr>
            <a:endParaRPr lang="en-GB" sz="900" spc="19" dirty="0">
              <a:solidFill>
                <a:srgbClr val="212851"/>
              </a:solidFill>
              <a:latin typeface="Heebo Light"/>
              <a:cs typeface="Heebo Light"/>
            </a:endParaRPr>
          </a:p>
          <a:p>
            <a:pPr marL="37465" marR="443865">
              <a:lnSpc>
                <a:spcPct val="116700"/>
              </a:lnSpc>
              <a:tabLst>
                <a:tab pos="461759" algn="l"/>
                <a:tab pos="462345" algn="l"/>
              </a:tabLst>
            </a:pPr>
            <a:r>
              <a:rPr lang="en-GB" sz="900" spc="19" dirty="0">
                <a:solidFill>
                  <a:srgbClr val="212851"/>
                </a:solidFill>
                <a:latin typeface="Heebo Light"/>
                <a:cs typeface="Heebo Light"/>
              </a:rPr>
              <a:t>We have also developed our “Blue Dot Deal”, 4 items can be purchased for the free school meal price. Selected cold items such as filled rolls, crudites, fruit pots etc. (usually priced at £1.10 each) can be bundled together at the free school meal price. However, students can purchase any items they wish that fall within the free school meal allocation, including the breakfast and break time offer at the school. </a:t>
            </a:r>
            <a:endParaRPr lang="en-GB" sz="900" spc="19" dirty="0">
              <a:solidFill>
                <a:srgbClr val="212851"/>
              </a:solidFill>
              <a:ea typeface="Calibri" panose="020F0502020204030204"/>
              <a:cs typeface="Calibri" panose="020F0502020204030204"/>
            </a:endParaRPr>
          </a:p>
          <a:p>
            <a:pPr marL="37465" marR="443865">
              <a:lnSpc>
                <a:spcPct val="116700"/>
              </a:lnSpc>
              <a:buSzPct val="107142"/>
              <a:tabLst>
                <a:tab pos="461759" algn="l"/>
                <a:tab pos="462345" algn="l"/>
              </a:tabLst>
            </a:pPr>
            <a:endParaRPr lang="en-GB" sz="900" dirty="0">
              <a:latin typeface="Big John" panose="02000000000000000000" pitchFamily="50" charset="0"/>
              <a:cs typeface="Heebo Light"/>
            </a:endParaRPr>
          </a:p>
          <a:p>
            <a:pPr marL="37465" marR="443865">
              <a:lnSpc>
                <a:spcPct val="116700"/>
              </a:lnSpc>
              <a:buSzPct val="107142"/>
              <a:tabLst>
                <a:tab pos="461759" algn="l"/>
                <a:tab pos="462345" algn="l"/>
              </a:tabLst>
            </a:pPr>
            <a:r>
              <a:rPr lang="en-GB" sz="900" spc="19" dirty="0">
                <a:solidFill>
                  <a:srgbClr val="F25E4A"/>
                </a:solidFill>
                <a:latin typeface="Big John" panose="02000000000000000000" pitchFamily="50" charset="0"/>
                <a:cs typeface="Heebo Black" panose="00000A00000000000000" pitchFamily="2" charset="-79"/>
              </a:rPr>
              <a:t>Tell us what you think</a:t>
            </a:r>
          </a:p>
          <a:p>
            <a:pPr marL="37465" marR="443865">
              <a:lnSpc>
                <a:spcPct val="116700"/>
              </a:lnSpc>
              <a:buSzPct val="107142"/>
              <a:tabLst>
                <a:tab pos="461759" algn="l"/>
                <a:tab pos="462345" algn="l"/>
              </a:tabLst>
            </a:pPr>
            <a:endParaRPr lang="en-GB" sz="900" dirty="0">
              <a:latin typeface="Big John" panose="02000000000000000000" pitchFamily="50" charset="0"/>
              <a:cs typeface="Heebo Black" panose="00000A00000000000000" pitchFamily="2" charset="-79"/>
            </a:endParaRPr>
          </a:p>
          <a:p>
            <a:pPr marL="37465" marR="443865">
              <a:lnSpc>
                <a:spcPct val="116700"/>
              </a:lnSpc>
              <a:buSzPct val="107142"/>
              <a:tabLst>
                <a:tab pos="461759" algn="l"/>
                <a:tab pos="462345" algn="l"/>
              </a:tabLst>
            </a:pPr>
            <a:r>
              <a:rPr sz="900" spc="14" dirty="0">
                <a:solidFill>
                  <a:srgbClr val="172A52"/>
                </a:solidFill>
                <a:latin typeface="Heebo Light"/>
                <a:cs typeface="Heebo Light"/>
              </a:rPr>
              <a:t>Once </a:t>
            </a:r>
            <a:r>
              <a:rPr sz="900" spc="6" dirty="0">
                <a:solidFill>
                  <a:srgbClr val="172A52"/>
                </a:solidFill>
                <a:latin typeface="Heebo Light"/>
                <a:cs typeface="Heebo Light"/>
              </a:rPr>
              <a:t>you’ve </a:t>
            </a:r>
            <a:r>
              <a:rPr sz="900" spc="9" dirty="0">
                <a:solidFill>
                  <a:srgbClr val="172A52"/>
                </a:solidFill>
                <a:latin typeface="Heebo Light"/>
                <a:cs typeface="Heebo Light"/>
              </a:rPr>
              <a:t>tried our </a:t>
            </a:r>
            <a:r>
              <a:rPr sz="900" spc="19" dirty="0">
                <a:solidFill>
                  <a:srgbClr val="172A52"/>
                </a:solidFill>
                <a:latin typeface="Heebo Light"/>
                <a:cs typeface="Heebo Light"/>
              </a:rPr>
              <a:t>service, </a:t>
            </a:r>
            <a:r>
              <a:rPr sz="900" spc="9" dirty="0">
                <a:solidFill>
                  <a:srgbClr val="172A52"/>
                </a:solidFill>
                <a:latin typeface="Heebo Light"/>
                <a:cs typeface="Heebo Light"/>
              </a:rPr>
              <a:t>let </a:t>
            </a:r>
            <a:r>
              <a:rPr sz="900" spc="6" dirty="0">
                <a:solidFill>
                  <a:srgbClr val="172A52"/>
                </a:solidFill>
                <a:latin typeface="Heebo Light"/>
                <a:cs typeface="Heebo Light"/>
              </a:rPr>
              <a:t>us </a:t>
            </a:r>
            <a:r>
              <a:rPr sz="900" spc="9" dirty="0">
                <a:solidFill>
                  <a:srgbClr val="172A52"/>
                </a:solidFill>
                <a:latin typeface="Heebo Light"/>
                <a:cs typeface="Heebo Light"/>
              </a:rPr>
              <a:t>know </a:t>
            </a:r>
            <a:r>
              <a:rPr sz="900" spc="6" dirty="0">
                <a:solidFill>
                  <a:srgbClr val="172A52"/>
                </a:solidFill>
                <a:latin typeface="Heebo Light"/>
                <a:cs typeface="Heebo Light"/>
              </a:rPr>
              <a:t>what you </a:t>
            </a:r>
            <a:r>
              <a:rPr sz="900" spc="14" dirty="0">
                <a:solidFill>
                  <a:srgbClr val="172A52"/>
                </a:solidFill>
                <a:latin typeface="Heebo Light"/>
                <a:cs typeface="Heebo Light"/>
              </a:rPr>
              <a:t>think</a:t>
            </a:r>
            <a:r>
              <a:rPr lang="en-GB" sz="900" spc="14" dirty="0">
                <a:solidFill>
                  <a:srgbClr val="172A52"/>
                </a:solidFill>
                <a:latin typeface="Heebo Light"/>
                <a:cs typeface="Heebo Light"/>
              </a:rPr>
              <a:t>. </a:t>
            </a:r>
            <a:r>
              <a:rPr sz="900" spc="9" dirty="0">
                <a:solidFill>
                  <a:srgbClr val="172A52"/>
                </a:solidFill>
                <a:latin typeface="Heebo Light"/>
                <a:cs typeface="Heebo Light"/>
              </a:rPr>
              <a:t>Drop </a:t>
            </a:r>
            <a:r>
              <a:rPr sz="900" spc="6" dirty="0">
                <a:solidFill>
                  <a:srgbClr val="172A52"/>
                </a:solidFill>
                <a:latin typeface="Heebo Light"/>
                <a:cs typeface="Heebo Light"/>
              </a:rPr>
              <a:t>us </a:t>
            </a:r>
            <a:r>
              <a:rPr sz="900" dirty="0">
                <a:solidFill>
                  <a:srgbClr val="172A52"/>
                </a:solidFill>
                <a:latin typeface="Heebo Light"/>
                <a:cs typeface="Heebo Light"/>
              </a:rPr>
              <a:t>a</a:t>
            </a:r>
            <a:r>
              <a:rPr lang="en-GB" sz="900" dirty="0">
                <a:solidFill>
                  <a:srgbClr val="172A52"/>
                </a:solidFill>
                <a:latin typeface="Heebo Light"/>
                <a:cs typeface="Heebo Light"/>
              </a:rPr>
              <a:t>n email at  </a:t>
            </a:r>
            <a:r>
              <a:rPr sz="900" spc="9" dirty="0">
                <a:solidFill>
                  <a:srgbClr val="CF3B63"/>
                </a:solidFill>
                <a:latin typeface="Heebo Light"/>
                <a:cs typeface="Heebo Light"/>
                <a:hlinkClick r:id="rId3"/>
              </a:rPr>
              <a:t>hello@impactfood.co.uk</a:t>
            </a:r>
            <a:r>
              <a:rPr sz="900" spc="9" dirty="0">
                <a:solidFill>
                  <a:srgbClr val="CF3B63"/>
                </a:solidFill>
                <a:latin typeface="Heebo Light"/>
                <a:cs typeface="Heebo Light"/>
              </a:rPr>
              <a:t> </a:t>
            </a:r>
            <a:r>
              <a:rPr sz="900" spc="-9" dirty="0">
                <a:solidFill>
                  <a:srgbClr val="172A52"/>
                </a:solidFill>
                <a:latin typeface="Heebo Light"/>
                <a:cs typeface="Heebo Light"/>
              </a:rPr>
              <a:t>to </a:t>
            </a:r>
            <a:r>
              <a:rPr sz="900" dirty="0">
                <a:solidFill>
                  <a:srgbClr val="172A52"/>
                </a:solidFill>
                <a:latin typeface="Heebo Light"/>
                <a:cs typeface="Heebo Light"/>
              </a:rPr>
              <a:t>tell </a:t>
            </a:r>
            <a:r>
              <a:rPr sz="900" spc="6" dirty="0">
                <a:solidFill>
                  <a:srgbClr val="172A52"/>
                </a:solidFill>
                <a:latin typeface="Heebo Light"/>
                <a:cs typeface="Heebo Light"/>
              </a:rPr>
              <a:t>us </a:t>
            </a:r>
            <a:r>
              <a:rPr sz="900" spc="9" dirty="0">
                <a:solidFill>
                  <a:srgbClr val="172A52"/>
                </a:solidFill>
                <a:latin typeface="Heebo Light"/>
                <a:cs typeface="Heebo Light"/>
              </a:rPr>
              <a:t>about </a:t>
            </a:r>
            <a:r>
              <a:rPr sz="900" spc="6" dirty="0">
                <a:solidFill>
                  <a:srgbClr val="172A52"/>
                </a:solidFill>
                <a:latin typeface="Heebo Light"/>
                <a:cs typeface="Heebo Light"/>
              </a:rPr>
              <a:t>your dining</a:t>
            </a:r>
            <a:r>
              <a:rPr lang="en-GB" sz="900" spc="6" dirty="0">
                <a:solidFill>
                  <a:srgbClr val="172A52"/>
                </a:solidFill>
                <a:latin typeface="Heebo Light"/>
                <a:cs typeface="Heebo Light"/>
              </a:rPr>
              <a:t> </a:t>
            </a:r>
            <a:r>
              <a:rPr sz="900" spc="9" dirty="0">
                <a:solidFill>
                  <a:srgbClr val="172A52"/>
                </a:solidFill>
                <a:latin typeface="Heebo Light"/>
                <a:cs typeface="Heebo Light"/>
              </a:rPr>
              <a:t>experience.</a:t>
            </a:r>
            <a:r>
              <a:rPr lang="en-US" sz="900" spc="75" dirty="0">
                <a:solidFill>
                  <a:srgbClr val="172A52"/>
                </a:solidFill>
                <a:latin typeface="Heebo Light"/>
                <a:cs typeface="Heebo Light"/>
              </a:rPr>
              <a:t> </a:t>
            </a:r>
            <a:r>
              <a:rPr lang="en-US" sz="900" spc="14" dirty="0">
                <a:solidFill>
                  <a:srgbClr val="172A52"/>
                </a:solidFill>
                <a:latin typeface="Heebo Light"/>
                <a:cs typeface="Heebo Light"/>
              </a:rPr>
              <a:t>We also run regular customer and parent surveys which are sent out via the school: with the results being used to improve our service and adapt our menus. </a:t>
            </a:r>
            <a:endParaRPr lang="en-US" sz="900" spc="-9" dirty="0">
              <a:solidFill>
                <a:srgbClr val="172A52"/>
              </a:solidFill>
              <a:latin typeface="Heebo Light"/>
              <a:cs typeface="Heebo Light"/>
            </a:endParaRPr>
          </a:p>
          <a:p>
            <a:pPr marL="37465" marR="443865">
              <a:lnSpc>
                <a:spcPct val="116700"/>
              </a:lnSpc>
              <a:tabLst>
                <a:tab pos="461759" algn="l"/>
                <a:tab pos="462345" algn="l"/>
              </a:tabLst>
            </a:pPr>
            <a:endParaRPr lang="en-US" sz="900" spc="-9" dirty="0">
              <a:solidFill>
                <a:srgbClr val="172A52"/>
              </a:solidFill>
              <a:latin typeface="Heebo Light"/>
              <a:cs typeface="Heebo Light"/>
            </a:endParaRPr>
          </a:p>
          <a:p>
            <a:pPr marL="37465" marR="443865">
              <a:lnSpc>
                <a:spcPct val="116700"/>
              </a:lnSpc>
              <a:tabLst>
                <a:tab pos="461759" algn="l"/>
                <a:tab pos="462345" algn="l"/>
              </a:tabLst>
            </a:pPr>
            <a:r>
              <a:rPr lang="en-GB" sz="900" spc="14" dirty="0">
                <a:solidFill>
                  <a:srgbClr val="172A52"/>
                </a:solidFill>
                <a:latin typeface="Heebo Light"/>
                <a:cs typeface="Heebo Light"/>
              </a:rPr>
              <a:t>We look forward to seeing you soon! </a:t>
            </a:r>
          </a:p>
          <a:p>
            <a:pPr marL="37465" marR="443865">
              <a:lnSpc>
                <a:spcPct val="116700"/>
              </a:lnSpc>
              <a:tabLst>
                <a:tab pos="461759" algn="l"/>
                <a:tab pos="462345" algn="l"/>
              </a:tabLst>
            </a:pPr>
            <a:endParaRPr lang="en-GB" sz="900" spc="14" dirty="0">
              <a:solidFill>
                <a:srgbClr val="172A52"/>
              </a:solidFill>
              <a:latin typeface="Heebo Light"/>
              <a:cs typeface="Heebo Light"/>
            </a:endParaRPr>
          </a:p>
          <a:p>
            <a:pPr marL="37465" marR="443865">
              <a:lnSpc>
                <a:spcPct val="116700"/>
              </a:lnSpc>
              <a:tabLst>
                <a:tab pos="461759" algn="l"/>
                <a:tab pos="462345" algn="l"/>
              </a:tabLst>
            </a:pPr>
            <a:endParaRPr lang="en-GB" sz="900" spc="14" dirty="0">
              <a:solidFill>
                <a:srgbClr val="172A52"/>
              </a:solidFill>
              <a:latin typeface="Heebo Light"/>
              <a:cs typeface="Heebo Light"/>
            </a:endParaRPr>
          </a:p>
          <a:p>
            <a:pPr marL="10795">
              <a:spcBef>
                <a:spcPts val="92"/>
              </a:spcBef>
            </a:pPr>
            <a:r>
              <a:rPr lang="en-GB" sz="900" spc="-6" dirty="0">
                <a:solidFill>
                  <a:srgbClr val="172A52"/>
                </a:solidFill>
                <a:latin typeface="Heebo Light"/>
                <a:cs typeface="Heebo Light"/>
              </a:rPr>
              <a:t>Yours</a:t>
            </a:r>
            <a:r>
              <a:rPr lang="en-GB" sz="900" spc="32" dirty="0">
                <a:solidFill>
                  <a:srgbClr val="172A52"/>
                </a:solidFill>
                <a:latin typeface="Heebo Light"/>
                <a:cs typeface="Heebo Light"/>
              </a:rPr>
              <a:t> </a:t>
            </a:r>
            <a:r>
              <a:rPr lang="en-GB" sz="900" spc="9" dirty="0">
                <a:solidFill>
                  <a:srgbClr val="172A52"/>
                </a:solidFill>
                <a:latin typeface="Heebo Light"/>
                <a:cs typeface="Heebo Light"/>
              </a:rPr>
              <a:t>sincerely,</a:t>
            </a:r>
            <a:endParaRPr lang="en-GB" sz="900" dirty="0">
              <a:latin typeface="Heebo Light"/>
              <a:cs typeface="Heebo Light"/>
            </a:endParaRPr>
          </a:p>
          <a:p>
            <a:pPr marL="10795">
              <a:spcBef>
                <a:spcPts val="92"/>
              </a:spcBef>
            </a:pPr>
            <a:r>
              <a:rPr lang="en-GB" sz="900" spc="9" dirty="0">
                <a:solidFill>
                  <a:srgbClr val="172A52"/>
                </a:solidFill>
                <a:latin typeface="Heebo Light"/>
                <a:cs typeface="Heebo Light"/>
              </a:rPr>
              <a:t>David Britton</a:t>
            </a:r>
          </a:p>
          <a:p>
            <a:pPr marL="10795">
              <a:spcBef>
                <a:spcPts val="92"/>
              </a:spcBef>
            </a:pPr>
            <a:endParaRPr lang="en-GB" sz="900" spc="6" dirty="0">
              <a:solidFill>
                <a:srgbClr val="172A52"/>
              </a:solidFill>
              <a:highlight>
                <a:srgbClr val="FFFF00"/>
              </a:highlight>
              <a:latin typeface="Heebo Black" panose="00000A00000000000000" pitchFamily="2" charset="-79"/>
              <a:cs typeface="Heebo Black" panose="00000A00000000000000" pitchFamily="2" charset="-79"/>
            </a:endParaRPr>
          </a:p>
          <a:p>
            <a:pPr marL="10795" marR="4445">
              <a:lnSpc>
                <a:spcPct val="116700"/>
              </a:lnSpc>
              <a:spcBef>
                <a:spcPts val="6"/>
              </a:spcBef>
            </a:pPr>
            <a:r>
              <a:rPr lang="en-GB" sz="900" b="1" spc="19" dirty="0">
                <a:solidFill>
                  <a:srgbClr val="F25E4A"/>
                </a:solidFill>
                <a:latin typeface="Heebo Black"/>
                <a:cs typeface="Heebo Black"/>
              </a:rPr>
              <a:t>Regional Operations Manager</a:t>
            </a:r>
            <a:endParaRPr lang="en-GB" sz="900" b="1" dirty="0">
              <a:solidFill>
                <a:srgbClr val="F25E4A"/>
              </a:solidFill>
              <a:latin typeface="Heebo Black"/>
              <a:cs typeface="Heebo Black"/>
            </a:endParaRPr>
          </a:p>
        </p:txBody>
      </p:sp>
    </p:spTree>
    <p:extLst>
      <p:ext uri="{BB962C8B-B14F-4D97-AF65-F5344CB8AC3E}">
        <p14:creationId xmlns:p14="http://schemas.microsoft.com/office/powerpoint/2010/main" val="4213360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f89a0f4-8fb6-4761-b745-c748c98cb636" xsi:nil="true"/>
    <lcf76f155ced4ddcb4097134ff3c332f xmlns="50397732-2a5e-46b3-bb9f-c44ac94cd70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6D0BCE0796D640B0B0798E06CC51FA" ma:contentTypeVersion="" ma:contentTypeDescription="Create a new document." ma:contentTypeScope="" ma:versionID="b025afe0b658836a246c862b0a99678c">
  <xsd:schema xmlns:xsd="http://www.w3.org/2001/XMLSchema" xmlns:xs="http://www.w3.org/2001/XMLSchema" xmlns:p="http://schemas.microsoft.com/office/2006/metadata/properties" xmlns:ns1="http://schemas.microsoft.com/sharepoint/v3" xmlns:ns2="50397732-2A5E-46B3-BB9F-C44AC94CD700" xmlns:ns3="50397732-2a5e-46b3-bb9f-c44ac94cd700" xmlns:ns4="60859e27-4278-47aa-9474-4e9e5d83f84e" xmlns:ns5="cf89a0f4-8fb6-4761-b745-c748c98cb636" targetNamespace="http://schemas.microsoft.com/office/2006/metadata/properties" ma:root="true" ma:fieldsID="1609107dafdb898b15b3a233fdcbd2e4" ns1:_="" ns2:_="" ns3:_="" ns4:_="" ns5:_="">
    <xsd:import namespace="http://schemas.microsoft.com/sharepoint/v3"/>
    <xsd:import namespace="50397732-2A5E-46B3-BB9F-C44AC94CD700"/>
    <xsd:import namespace="50397732-2a5e-46b3-bb9f-c44ac94cd700"/>
    <xsd:import namespace="60859e27-4278-47aa-9474-4e9e5d83f84e"/>
    <xsd:import namespace="cf89a0f4-8fb6-4761-b745-c748c98cb636"/>
    <xsd:element name="properties">
      <xsd:complexType>
        <xsd:sequence>
          <xsd:element name="documentManagement">
            <xsd:complexType>
              <xsd:all>
                <xsd:element ref="ns2:MediaServiceMetadata" minOccurs="0"/>
                <xsd:element ref="ns2: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3:lcf76f155ced4ddcb4097134ff3c332f" minOccurs="0"/>
                <xsd:element ref="ns5: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397732-2A5E-46B3-BB9F-C44AC94CD70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397732-2a5e-46b3-bb9f-c44ac94cd700" elementFormDefault="qualified">
    <xsd:import namespace="http://schemas.microsoft.com/office/2006/documentManagement/types"/>
    <xsd:import namespace="http://schemas.microsoft.com/office/infopath/2007/PartnerControls"/>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Tags" ma:description="" ma:internalName="MediaServiceAutoTags" ma:readOnly="true">
      <xsd:simpleType>
        <xsd:restriction base="dms:Text"/>
      </xsd:simpleType>
    </xsd:element>
    <xsd:element name="MediaServiceGenerationTime" ma:index="12" nillable="true" ma:displayName="MediaServiceGenerationTime" ma:description="" ma:hidden="true" ma:internalName="MediaServiceGenerationTime" ma:readOnly="true">
      <xsd:simpleType>
        <xsd:restriction base="dms:Text"/>
      </xsd:simpleType>
    </xsd:element>
    <xsd:element name="MediaServiceEventHashCode" ma:index="13" nillable="true" ma:displayName="MediaServiceEventHashCode" ma:description="" ma:hidden="true" ma:internalName="MediaServiceEventHashCode" ma:readOnly="true">
      <xsd:simpleType>
        <xsd:restriction base="dms:Text"/>
      </xsd:simpleType>
    </xsd:element>
    <xsd:element name="MediaServiceOCR" ma:index="14" nillable="true" ma:displayName="Extracted Text" ma:description="" ma:internalName="MediaServiceOCR" ma:readOnly="true">
      <xsd:simpleType>
        <xsd:restriction base="dms:Note">
          <xsd:maxLength value="255"/>
        </xsd:restriction>
      </xsd:simpleType>
    </xsd:element>
    <xsd:element name="MediaServiceLocation" ma:index="15" nillable="true" ma:displayName="Location" ma:description="" ma:internalName="MediaServiceLocation" ma:readOnly="true">
      <xsd:simpleType>
        <xsd:restriction base="dms:Text"/>
      </xsd:simpleType>
    </xsd:element>
    <xsd:element name="MediaServiceAutoKeyPoints" ma:index="18" nillable="true" ma:displayName="MediaServiceAutoKeyPoints" ma:description="" ma:hidden="true" ma:internalName="MediaServiceAutoKeyPoints" ma:readOnly="true">
      <xsd:simpleType>
        <xsd:restriction base="dms:Note"/>
      </xsd:simpleType>
    </xsd:element>
    <xsd:element name="MediaServiceKeyPoints" ma:index="19" nillable="true" ma:displayName="KeyPoints" ma:description="" ma:internalName="MediaServiceKeyPoints" ma:readOnly="true">
      <xsd:simpleType>
        <xsd:restriction base="dms:Note">
          <xsd:maxLength value="255"/>
        </xsd:restriction>
      </xsd:simpleType>
    </xsd:element>
    <xsd:element name="MediaLengthInSeconds" ma:index="22" nillable="true" ma:displayName="Length (seconds)" ma:description=""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8709f84-b73b-4bd3-8b3d-9b555fe4f0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859e27-4278-47aa-9474-4e9e5d83f84e" elementFormDefault="qualified">
    <xsd:import namespace="http://schemas.microsoft.com/office/2006/documentManagement/types"/>
    <xsd:import namespace="http://schemas.microsoft.com/office/infopath/2007/PartnerControls"/>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89a0f4-8fb6-4761-b745-c748c98cb636"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0699F99E-F30B-41E7-9F26-1DE67E42B52D}" ma:internalName="TaxCatchAll" ma:showField="CatchAllData" ma:web="{60859e27-4278-47aa-9474-4e9e5d83f8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2D6506-4EB2-419F-B9E4-A87045AF496A}">
  <ds:schemaRefs>
    <ds:schemaRef ds:uri="50397732-2a5e-46b3-bb9f-c44ac94cd700"/>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microsoft.com/sharepoint/v3"/>
    <ds:schemaRef ds:uri="http://schemas.openxmlformats.org/package/2006/metadata/core-properties"/>
    <ds:schemaRef ds:uri="60859e27-4278-47aa-9474-4e9e5d83f84e"/>
    <ds:schemaRef ds:uri="cf89a0f4-8fb6-4761-b745-c748c98cb636"/>
    <ds:schemaRef ds:uri="http://www.w3.org/XML/1998/namespace"/>
    <ds:schemaRef ds:uri="50397732-2A5E-46B3-BB9F-C44AC94CD700"/>
    <ds:schemaRef ds:uri="http://purl.org/dc/terms/"/>
    <ds:schemaRef ds:uri="http://purl.org/dc/elements/1.1/"/>
  </ds:schemaRefs>
</ds:datastoreItem>
</file>

<file path=customXml/itemProps2.xml><?xml version="1.0" encoding="utf-8"?>
<ds:datastoreItem xmlns:ds="http://schemas.openxmlformats.org/officeDocument/2006/customXml" ds:itemID="{801251F4-9C4A-4246-9501-94C8FDD8744B}">
  <ds:schemaRefs>
    <ds:schemaRef ds:uri="http://schemas.microsoft.com/sharepoint/v3/contenttype/forms"/>
  </ds:schemaRefs>
</ds:datastoreItem>
</file>

<file path=customXml/itemProps3.xml><?xml version="1.0" encoding="utf-8"?>
<ds:datastoreItem xmlns:ds="http://schemas.openxmlformats.org/officeDocument/2006/customXml" ds:itemID="{B0AD5FF7-6219-4A8E-8E91-EB1A920D55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397732-2A5E-46B3-BB9F-C44AC94CD700"/>
    <ds:schemaRef ds:uri="50397732-2a5e-46b3-bb9f-c44ac94cd700"/>
    <ds:schemaRef ds:uri="60859e27-4278-47aa-9474-4e9e5d83f84e"/>
    <ds:schemaRef ds:uri="cf89a0f4-8fb6-4761-b745-c748c98cb6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47</TotalTime>
  <Words>615</Words>
  <Application>Microsoft Office PowerPoint</Application>
  <PresentationFormat>A4 Paper (210x297 mm)</PresentationFormat>
  <Paragraphs>31</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Big John</vt:lpstr>
      <vt:lpstr>Calibri</vt:lpstr>
      <vt:lpstr>Calibri Light</vt:lpstr>
      <vt:lpstr>Heebo Black</vt:lpstr>
      <vt:lpstr>Heebo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Santos</dc:creator>
  <cp:lastModifiedBy>Mrs S Gardiner</cp:lastModifiedBy>
  <cp:revision>23</cp:revision>
  <dcterms:created xsi:type="dcterms:W3CDTF">2023-07-24T15:46:44Z</dcterms:created>
  <dcterms:modified xsi:type="dcterms:W3CDTF">2024-09-11T09:29:34Z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0x010100766D0BCE0796D640B0B0798E06CC51FA</vt:lpwstr>
  </property>
  <property fmtid="{D5CDD505-2E9C-101B-9397-08002B2CF9AE}" pid="3" name="MediaServiceImageTags">
    <vt:lpwstr/>
  </property>
</Properties>
</file>